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ink/ink3.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63" r:id="rId2"/>
    <p:sldId id="264" r:id="rId3"/>
    <p:sldId id="367" r:id="rId4"/>
    <p:sldId id="265" r:id="rId5"/>
    <p:sldId id="379" r:id="rId6"/>
    <p:sldId id="368" r:id="rId7"/>
    <p:sldId id="357" r:id="rId8"/>
    <p:sldId id="359" r:id="rId9"/>
    <p:sldId id="355" r:id="rId10"/>
    <p:sldId id="276" r:id="rId11"/>
    <p:sldId id="279" r:id="rId12"/>
    <p:sldId id="284" r:id="rId13"/>
    <p:sldId id="281" r:id="rId14"/>
    <p:sldId id="371" r:id="rId15"/>
    <p:sldId id="274" r:id="rId16"/>
    <p:sldId id="257" r:id="rId17"/>
    <p:sldId id="372" r:id="rId18"/>
    <p:sldId id="266" r:id="rId19"/>
    <p:sldId id="278" r:id="rId20"/>
    <p:sldId id="380" r:id="rId21"/>
    <p:sldId id="376" r:id="rId22"/>
    <p:sldId id="374" r:id="rId23"/>
    <p:sldId id="377" r:id="rId24"/>
    <p:sldId id="378" r:id="rId25"/>
    <p:sldId id="283" r:id="rId26"/>
    <p:sldId id="373" r:id="rId27"/>
    <p:sldId id="365" r:id="rId28"/>
    <p:sldId id="272" r:id="rId29"/>
    <p:sldId id="261" r:id="rId30"/>
    <p:sldId id="385" r:id="rId31"/>
    <p:sldId id="384" r:id="rId32"/>
    <p:sldId id="383" r:id="rId33"/>
    <p:sldId id="36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mer, Matthew" initials="MD" lastIdx="1" clrIdx="0"/>
  <p:cmAuthor id="1" name="Diemer, Matt" initials="DM" lastIdx="2" clrIdx="1">
    <p:extLst>
      <p:ext uri="{19B8F6BF-5375-455C-9EA6-DF929625EA0E}">
        <p15:presenceInfo xmlns:p15="http://schemas.microsoft.com/office/powerpoint/2012/main" userId="S::diemerm@umich.edu::b2505861-9647-4047-afa8-1bc28ba02a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12"/>
    <p:restoredTop sz="67751"/>
  </p:normalViewPr>
  <p:slideViewPr>
    <p:cSldViewPr>
      <p:cViewPr varScale="1">
        <p:scale>
          <a:sx n="49" d="100"/>
          <a:sy n="49" d="100"/>
        </p:scale>
        <p:origin x="1076" y="60"/>
      </p:cViewPr>
      <p:guideLst>
        <p:guide orient="horz" pos="2160"/>
        <p:guide pos="2880"/>
      </p:guideLst>
    </p:cSldViewPr>
  </p:slideViewPr>
  <p:outlineViewPr>
    <p:cViewPr>
      <p:scale>
        <a:sx n="33" d="100"/>
        <a:sy n="33" d="100"/>
      </p:scale>
      <p:origin x="0" y="-42976"/>
    </p:cViewPr>
  </p:outlineViewPr>
  <p:notesTextViewPr>
    <p:cViewPr>
      <p:scale>
        <a:sx n="70" d="100"/>
        <a:sy n="7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18:31:40.5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16383,'50'0'0,"0"0"0,-9 0 0,5 0 0,0 0 0,0 2 0,-4 0 0,-3 0 0,-1 0 0,-1-2 0,1 0 0,-4 2 0,-5 0 0,-5 0 0,-1 0 0,-11-2 0,6 0 0,-5 0 0,2 0 0,4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18:31:43.1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15 16383,'69'0'0,"-3"0"0,-5 0 0,-4 0 0,12 0 0,-28 0 0,17 0 0,-20 0 0,14 0 0,5 0 0,-3 0 0,-8-1 0,-9-1 0,-12 0 0,-6 0 0,-9 2 0,7-3 0,-3 2 0,9-2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18:32:50.8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52 16383,'50'0'0,"0"0"0,-9 0 0,5 0 0,0 0 0,0 2 0,-4 0 0,-3 0 0,-1 0 0,-1-2 0,1 0 0,-4 2 0,-5 0 0,-5 0 0,-1 0 0,-11-2 0,6 0 0,-5 0 0,2 0 0,4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F8E97-AE79-4AF1-809D-33FE89DE9A6A}" type="datetimeFigureOut">
              <a:rPr lang="en-US" smtClean="0"/>
              <a:t>5/25/2022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95D82-7386-495F-8790-E0ECEA36BB04}" type="slidenum">
              <a:rPr lang="en-US" smtClean="0"/>
              <a:t>‹#›</a:t>
            </a:fld>
            <a:endParaRPr lang="en-US"/>
          </a:p>
        </p:txBody>
      </p:sp>
    </p:spTree>
    <p:extLst>
      <p:ext uri="{BB962C8B-B14F-4D97-AF65-F5344CB8AC3E}">
        <p14:creationId xmlns:p14="http://schemas.microsoft.com/office/powerpoint/2010/main" val="359962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a:t>
            </a:fld>
            <a:endParaRPr lang="en-US"/>
          </a:p>
        </p:txBody>
      </p:sp>
    </p:spTree>
    <p:extLst>
      <p:ext uri="{BB962C8B-B14F-4D97-AF65-F5344CB8AC3E}">
        <p14:creationId xmlns:p14="http://schemas.microsoft.com/office/powerpoint/2010/main" val="53321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10</a:t>
            </a:fld>
            <a:endParaRPr lang="en-US"/>
          </a:p>
        </p:txBody>
      </p:sp>
    </p:spTree>
    <p:extLst>
      <p:ext uri="{BB962C8B-B14F-4D97-AF65-F5344CB8AC3E}">
        <p14:creationId xmlns:p14="http://schemas.microsoft.com/office/powerpoint/2010/main" val="77883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11</a:t>
            </a:fld>
            <a:endParaRPr lang="en-US"/>
          </a:p>
        </p:txBody>
      </p:sp>
    </p:spTree>
    <p:extLst>
      <p:ext uri="{BB962C8B-B14F-4D97-AF65-F5344CB8AC3E}">
        <p14:creationId xmlns:p14="http://schemas.microsoft.com/office/powerpoint/2010/main" val="229567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12</a:t>
            </a:fld>
            <a:endParaRPr lang="en-US"/>
          </a:p>
        </p:txBody>
      </p:sp>
    </p:spTree>
    <p:extLst>
      <p:ext uri="{BB962C8B-B14F-4D97-AF65-F5344CB8AC3E}">
        <p14:creationId xmlns:p14="http://schemas.microsoft.com/office/powerpoint/2010/main" val="408189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13</a:t>
            </a:fld>
            <a:endParaRPr lang="en-US"/>
          </a:p>
        </p:txBody>
      </p:sp>
    </p:spTree>
    <p:extLst>
      <p:ext uri="{BB962C8B-B14F-4D97-AF65-F5344CB8AC3E}">
        <p14:creationId xmlns:p14="http://schemas.microsoft.com/office/powerpoint/2010/main" val="226780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14</a:t>
            </a:fld>
            <a:endParaRPr lang="en-US"/>
          </a:p>
        </p:txBody>
      </p:sp>
    </p:spTree>
    <p:extLst>
      <p:ext uri="{BB962C8B-B14F-4D97-AF65-F5344CB8AC3E}">
        <p14:creationId xmlns:p14="http://schemas.microsoft.com/office/powerpoint/2010/main" val="113217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15</a:t>
            </a:fld>
            <a:endParaRPr lang="en-US"/>
          </a:p>
        </p:txBody>
      </p:sp>
    </p:spTree>
    <p:extLst>
      <p:ext uri="{BB962C8B-B14F-4D97-AF65-F5344CB8AC3E}">
        <p14:creationId xmlns:p14="http://schemas.microsoft.com/office/powerpoint/2010/main" val="363235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16</a:t>
            </a:fld>
            <a:endParaRPr lang="en-US"/>
          </a:p>
        </p:txBody>
      </p:sp>
    </p:spTree>
    <p:extLst>
      <p:ext uri="{BB962C8B-B14F-4D97-AF65-F5344CB8AC3E}">
        <p14:creationId xmlns:p14="http://schemas.microsoft.com/office/powerpoint/2010/main" val="2220689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17</a:t>
            </a:fld>
            <a:endParaRPr lang="en-US"/>
          </a:p>
        </p:txBody>
      </p:sp>
    </p:spTree>
    <p:extLst>
      <p:ext uri="{BB962C8B-B14F-4D97-AF65-F5344CB8AC3E}">
        <p14:creationId xmlns:p14="http://schemas.microsoft.com/office/powerpoint/2010/main" val="2438945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18</a:t>
            </a:fld>
            <a:endParaRPr lang="en-US"/>
          </a:p>
        </p:txBody>
      </p:sp>
    </p:spTree>
    <p:extLst>
      <p:ext uri="{BB962C8B-B14F-4D97-AF65-F5344CB8AC3E}">
        <p14:creationId xmlns:p14="http://schemas.microsoft.com/office/powerpoint/2010/main" val="128613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19</a:t>
            </a:fld>
            <a:endParaRPr lang="en-US"/>
          </a:p>
        </p:txBody>
      </p:sp>
    </p:spTree>
    <p:extLst>
      <p:ext uri="{BB962C8B-B14F-4D97-AF65-F5344CB8AC3E}">
        <p14:creationId xmlns:p14="http://schemas.microsoft.com/office/powerpoint/2010/main" val="36699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a:t>
            </a:fld>
            <a:endParaRPr lang="en-US"/>
          </a:p>
        </p:txBody>
      </p:sp>
    </p:spTree>
    <p:extLst>
      <p:ext uri="{BB962C8B-B14F-4D97-AF65-F5344CB8AC3E}">
        <p14:creationId xmlns:p14="http://schemas.microsoft.com/office/powerpoint/2010/main" val="37449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20</a:t>
            </a:fld>
            <a:endParaRPr lang="en-US"/>
          </a:p>
        </p:txBody>
      </p:sp>
    </p:spTree>
    <p:extLst>
      <p:ext uri="{BB962C8B-B14F-4D97-AF65-F5344CB8AC3E}">
        <p14:creationId xmlns:p14="http://schemas.microsoft.com/office/powerpoint/2010/main" val="1585329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21</a:t>
            </a:fld>
            <a:endParaRPr lang="en-US"/>
          </a:p>
        </p:txBody>
      </p:sp>
    </p:spTree>
    <p:extLst>
      <p:ext uri="{BB962C8B-B14F-4D97-AF65-F5344CB8AC3E}">
        <p14:creationId xmlns:p14="http://schemas.microsoft.com/office/powerpoint/2010/main" val="615008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22</a:t>
            </a:fld>
            <a:endParaRPr lang="en-US"/>
          </a:p>
        </p:txBody>
      </p:sp>
    </p:spTree>
    <p:extLst>
      <p:ext uri="{BB962C8B-B14F-4D97-AF65-F5344CB8AC3E}">
        <p14:creationId xmlns:p14="http://schemas.microsoft.com/office/powerpoint/2010/main" val="1278217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81795D82-7386-495F-8790-E0ECEA36BB04}" type="slidenum">
              <a:rPr lang="en-US" smtClean="0"/>
              <a:t>23</a:t>
            </a:fld>
            <a:endParaRPr lang="en-US"/>
          </a:p>
        </p:txBody>
      </p:sp>
    </p:spTree>
    <p:extLst>
      <p:ext uri="{BB962C8B-B14F-4D97-AF65-F5344CB8AC3E}">
        <p14:creationId xmlns:p14="http://schemas.microsoft.com/office/powerpoint/2010/main" val="4000118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24</a:t>
            </a:fld>
            <a:endParaRPr lang="en-US"/>
          </a:p>
        </p:txBody>
      </p:sp>
    </p:spTree>
    <p:extLst>
      <p:ext uri="{BB962C8B-B14F-4D97-AF65-F5344CB8AC3E}">
        <p14:creationId xmlns:p14="http://schemas.microsoft.com/office/powerpoint/2010/main" val="190653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25</a:t>
            </a:fld>
            <a:endParaRPr lang="en-US"/>
          </a:p>
        </p:txBody>
      </p:sp>
    </p:spTree>
    <p:extLst>
      <p:ext uri="{BB962C8B-B14F-4D97-AF65-F5344CB8AC3E}">
        <p14:creationId xmlns:p14="http://schemas.microsoft.com/office/powerpoint/2010/main" val="3506200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26</a:t>
            </a:fld>
            <a:endParaRPr lang="en-US"/>
          </a:p>
        </p:txBody>
      </p:sp>
    </p:spTree>
    <p:extLst>
      <p:ext uri="{BB962C8B-B14F-4D97-AF65-F5344CB8AC3E}">
        <p14:creationId xmlns:p14="http://schemas.microsoft.com/office/powerpoint/2010/main" val="4290141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27</a:t>
            </a:fld>
            <a:endParaRPr lang="en-US"/>
          </a:p>
        </p:txBody>
      </p:sp>
    </p:spTree>
    <p:extLst>
      <p:ext uri="{BB962C8B-B14F-4D97-AF65-F5344CB8AC3E}">
        <p14:creationId xmlns:p14="http://schemas.microsoft.com/office/powerpoint/2010/main" val="20491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28</a:t>
            </a:fld>
            <a:endParaRPr lang="en-US"/>
          </a:p>
        </p:txBody>
      </p:sp>
    </p:spTree>
    <p:extLst>
      <p:ext uri="{BB962C8B-B14F-4D97-AF65-F5344CB8AC3E}">
        <p14:creationId xmlns:p14="http://schemas.microsoft.com/office/powerpoint/2010/main" val="3028894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29</a:t>
            </a:fld>
            <a:endParaRPr lang="en-US"/>
          </a:p>
        </p:txBody>
      </p:sp>
    </p:spTree>
    <p:extLst>
      <p:ext uri="{BB962C8B-B14F-4D97-AF65-F5344CB8AC3E}">
        <p14:creationId xmlns:p14="http://schemas.microsoft.com/office/powerpoint/2010/main" val="376678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3</a:t>
            </a:fld>
            <a:endParaRPr lang="en-US"/>
          </a:p>
        </p:txBody>
      </p:sp>
    </p:spTree>
    <p:extLst>
      <p:ext uri="{BB962C8B-B14F-4D97-AF65-F5344CB8AC3E}">
        <p14:creationId xmlns:p14="http://schemas.microsoft.com/office/powerpoint/2010/main" val="2475131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30</a:t>
            </a:fld>
            <a:endParaRPr lang="en-US"/>
          </a:p>
        </p:txBody>
      </p:sp>
    </p:spTree>
    <p:extLst>
      <p:ext uri="{BB962C8B-B14F-4D97-AF65-F5344CB8AC3E}">
        <p14:creationId xmlns:p14="http://schemas.microsoft.com/office/powerpoint/2010/main" val="4080139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32</a:t>
            </a:fld>
            <a:endParaRPr lang="en-US"/>
          </a:p>
        </p:txBody>
      </p:sp>
    </p:spTree>
    <p:extLst>
      <p:ext uri="{BB962C8B-B14F-4D97-AF65-F5344CB8AC3E}">
        <p14:creationId xmlns:p14="http://schemas.microsoft.com/office/powerpoint/2010/main" val="1472614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33</a:t>
            </a:fld>
            <a:endParaRPr lang="en-US"/>
          </a:p>
        </p:txBody>
      </p:sp>
    </p:spTree>
    <p:extLst>
      <p:ext uri="{BB962C8B-B14F-4D97-AF65-F5344CB8AC3E}">
        <p14:creationId xmlns:p14="http://schemas.microsoft.com/office/powerpoint/2010/main" val="239196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4</a:t>
            </a:fld>
            <a:endParaRPr lang="en-US"/>
          </a:p>
        </p:txBody>
      </p:sp>
    </p:spTree>
    <p:extLst>
      <p:ext uri="{BB962C8B-B14F-4D97-AF65-F5344CB8AC3E}">
        <p14:creationId xmlns:p14="http://schemas.microsoft.com/office/powerpoint/2010/main" val="164198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5</a:t>
            </a:fld>
            <a:endParaRPr lang="en-US"/>
          </a:p>
        </p:txBody>
      </p:sp>
    </p:spTree>
    <p:extLst>
      <p:ext uri="{BB962C8B-B14F-4D97-AF65-F5344CB8AC3E}">
        <p14:creationId xmlns:p14="http://schemas.microsoft.com/office/powerpoint/2010/main" val="376562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6</a:t>
            </a:fld>
            <a:endParaRPr lang="en-US"/>
          </a:p>
        </p:txBody>
      </p:sp>
    </p:spTree>
    <p:extLst>
      <p:ext uri="{BB962C8B-B14F-4D97-AF65-F5344CB8AC3E}">
        <p14:creationId xmlns:p14="http://schemas.microsoft.com/office/powerpoint/2010/main" val="33400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7</a:t>
            </a:fld>
            <a:endParaRPr lang="en-US"/>
          </a:p>
        </p:txBody>
      </p:sp>
    </p:spTree>
    <p:extLst>
      <p:ext uri="{BB962C8B-B14F-4D97-AF65-F5344CB8AC3E}">
        <p14:creationId xmlns:p14="http://schemas.microsoft.com/office/powerpoint/2010/main" val="390266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8</a:t>
            </a:fld>
            <a:endParaRPr lang="en-US"/>
          </a:p>
        </p:txBody>
      </p:sp>
    </p:spTree>
    <p:extLst>
      <p:ext uri="{BB962C8B-B14F-4D97-AF65-F5344CB8AC3E}">
        <p14:creationId xmlns:p14="http://schemas.microsoft.com/office/powerpoint/2010/main" val="23508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5D82-7386-495F-8790-E0ECEA36BB04}" type="slidenum">
              <a:rPr lang="en-US" smtClean="0"/>
              <a:t>9</a:t>
            </a:fld>
            <a:endParaRPr lang="en-US"/>
          </a:p>
        </p:txBody>
      </p:sp>
    </p:spTree>
    <p:extLst>
      <p:ext uri="{BB962C8B-B14F-4D97-AF65-F5344CB8AC3E}">
        <p14:creationId xmlns:p14="http://schemas.microsoft.com/office/powerpoint/2010/main" val="2916772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C06083C-EEF1-0545-9889-83EBC8B4E8D7}" type="datetime1">
              <a:rPr lang="en-US" smtClean="0"/>
              <a:t>5/25/2022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220092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426F53-6482-174A-BC95-80B8DCCBE679}" type="datetime1">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205738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4B836C-3280-9540-A7A3-71F1DDF75C98}"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192214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6DC32A-CFD1-AE4A-A2BE-CA16B6D334D7}"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332405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4C563-8EC8-9F48-BBE5-58B1DB2B7CFF}"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55905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6B07D3-2862-9340-A915-C8A3C5F90362}" type="datetime1">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238964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5780CA-61D6-3B42-9B14-23A531BAB11A}" type="datetime1">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314454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E2FF4-FE0D-9D4F-88A3-E1AD1C280BE1}"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1307502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49F38-E3E3-5B4E-A07A-FF6320AE8E7E}"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301451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7149B-0681-A34C-B830-3D578BAC4328}"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151062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5E564-5D14-DD46-9E9F-F6CB82C05FCA}"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238500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B72AA-B826-AF4C-9B5A-EA3E3E0D9AB0}" type="datetime1">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42719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CA74B0-B20D-1045-884B-52306F388395}" type="datetime1">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68827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C13723-07F3-B444-9DBF-AD0569C8DE08}" type="datetime1">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365660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021ABDCE-074B-4E48-955B-4C302DE29D82}" type="datetime1">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166106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90E25-55A1-F844-9BB3-20549506DC22}" type="datetime1">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344909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143104-9E43-6A49-A3DC-AE7D8A334ECA}" type="datetime1">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7130828-5295-48D4-A430-D7818C194904}" type="slidenum">
              <a:rPr lang="en-US" smtClean="0"/>
              <a:t>‹#›</a:t>
            </a:fld>
            <a:endParaRPr lang="en-US"/>
          </a:p>
        </p:txBody>
      </p:sp>
    </p:spTree>
    <p:extLst>
      <p:ext uri="{BB962C8B-B14F-4D97-AF65-F5344CB8AC3E}">
        <p14:creationId xmlns:p14="http://schemas.microsoft.com/office/powerpoint/2010/main" val="334405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956D1B7C-6A99-D543-B859-7E8C9B322F8F}" type="datetime1">
              <a:rPr lang="en-US" smtClean="0"/>
              <a:t>5/25/2022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130828-5295-48D4-A430-D7818C194904}" type="slidenum">
              <a:rPr lang="en-US" smtClean="0"/>
              <a:t>‹#›</a:t>
            </a:fld>
            <a:endParaRPr lang="en-US"/>
          </a:p>
        </p:txBody>
      </p:sp>
    </p:spTree>
    <p:extLst>
      <p:ext uri="{BB962C8B-B14F-4D97-AF65-F5344CB8AC3E}">
        <p14:creationId xmlns:p14="http://schemas.microsoft.com/office/powerpoint/2010/main" val="2127668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customXml" Target="../ink/ink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02/ir.20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media.wp.excelsior.edu/shrm_%20in-honor-of-the-25th-anniversary-of-anita-hilltestimon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02/ir.20088" TargetMode="External"/><Relationship Id="rId2" Type="http://schemas.openxmlformats.org/officeDocument/2006/relationships/hyperlink" Target="https://doi.org/10.1080/13613324.2017.1377417" TargetMode="External"/><Relationship Id="rId1" Type="http://schemas.openxmlformats.org/officeDocument/2006/relationships/slideLayout" Target="../slideLayouts/slideLayout2.xml"/><Relationship Id="rId4" Type="http://schemas.openxmlformats.org/officeDocument/2006/relationships/hyperlink" Target="https://doi.org/10.3102/000283121877722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3102/0091732X2090332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0125-96CD-4715-8888-4C4B8A3B218F}"/>
              </a:ext>
            </a:extLst>
          </p:cNvPr>
          <p:cNvSpPr>
            <a:spLocks noGrp="1"/>
          </p:cNvSpPr>
          <p:nvPr>
            <p:ph type="ctrTitle"/>
          </p:nvPr>
        </p:nvSpPr>
        <p:spPr>
          <a:xfrm>
            <a:off x="866440" y="3276600"/>
            <a:ext cx="7058360" cy="1500780"/>
          </a:xfrm>
        </p:spPr>
        <p:txBody>
          <a:bodyPr/>
          <a:lstStyle/>
          <a:p>
            <a:pPr algn="ctr"/>
            <a:r>
              <a:rPr lang="en-US" sz="4000" b="1" i="0" dirty="0">
                <a:effectLst/>
              </a:rPr>
              <a:t>A Critical Perspective on Measurement: MIMIC Models to Identify and Remediate Racial (and Other) Forms of Bias</a:t>
            </a:r>
            <a:br>
              <a:rPr lang="en-US" sz="4000" dirty="0"/>
            </a:br>
            <a:endParaRPr lang="en-US" sz="4000" dirty="0"/>
          </a:p>
        </p:txBody>
      </p:sp>
      <p:sp>
        <p:nvSpPr>
          <p:cNvPr id="3" name="Subtitle 2">
            <a:extLst>
              <a:ext uri="{FF2B5EF4-FFF2-40B4-BE49-F238E27FC236}">
                <a16:creationId xmlns:a16="http://schemas.microsoft.com/office/drawing/2014/main" id="{351E2165-5309-4820-9672-626E06D05088}"/>
              </a:ext>
            </a:extLst>
          </p:cNvPr>
          <p:cNvSpPr>
            <a:spLocks noGrp="1"/>
          </p:cNvSpPr>
          <p:nvPr>
            <p:ph type="subTitle" idx="1"/>
          </p:nvPr>
        </p:nvSpPr>
        <p:spPr>
          <a:xfrm>
            <a:off x="1436780" y="5029199"/>
            <a:ext cx="5917679" cy="860001"/>
          </a:xfrm>
        </p:spPr>
        <p:txBody>
          <a:bodyPr>
            <a:normAutofit fontScale="92500"/>
          </a:bodyPr>
          <a:lstStyle/>
          <a:p>
            <a:pPr algn="ctr"/>
            <a:r>
              <a:rPr lang="en-US" sz="1600" cap="none" dirty="0"/>
              <a:t>Presented to the </a:t>
            </a:r>
            <a:r>
              <a:rPr lang="en-US" sz="1600" b="1" cap="none" dirty="0"/>
              <a:t>Society for Research on Educational Effectiveness</a:t>
            </a:r>
            <a:endParaRPr lang="en-US" sz="1600" cap="none" dirty="0"/>
          </a:p>
          <a:p>
            <a:pPr algn="ctr"/>
            <a:r>
              <a:rPr lang="en-US" sz="1600" cap="none" dirty="0"/>
              <a:t>Friday, May 20 at 2:00PM - 3:30PM ET</a:t>
            </a:r>
          </a:p>
        </p:txBody>
      </p:sp>
      <p:sp>
        <p:nvSpPr>
          <p:cNvPr id="4" name="Slide Number Placeholder 3">
            <a:extLst>
              <a:ext uri="{FF2B5EF4-FFF2-40B4-BE49-F238E27FC236}">
                <a16:creationId xmlns:a16="http://schemas.microsoft.com/office/drawing/2014/main" id="{7C937781-ED3F-4C4F-8E49-CA0E4724909C}"/>
              </a:ext>
            </a:extLst>
          </p:cNvPr>
          <p:cNvSpPr>
            <a:spLocks noGrp="1"/>
          </p:cNvSpPr>
          <p:nvPr>
            <p:ph type="sldNum" sz="quarter" idx="12"/>
          </p:nvPr>
        </p:nvSpPr>
        <p:spPr>
          <a:xfrm>
            <a:off x="7696200" y="-304800"/>
            <a:ext cx="791308" cy="767687"/>
          </a:xfrm>
        </p:spPr>
        <p:txBody>
          <a:bodyPr/>
          <a:lstStyle/>
          <a:p>
            <a:fld id="{A7130828-5295-48D4-A430-D7818C194904}" type="slidenum">
              <a:rPr lang="en-US" sz="1600" smtClean="0"/>
              <a:t>1</a:t>
            </a:fld>
            <a:endParaRPr lang="en-US" sz="1600" dirty="0"/>
          </a:p>
        </p:txBody>
      </p:sp>
      <p:sp>
        <p:nvSpPr>
          <p:cNvPr id="5" name="TextBox 4">
            <a:extLst>
              <a:ext uri="{FF2B5EF4-FFF2-40B4-BE49-F238E27FC236}">
                <a16:creationId xmlns:a16="http://schemas.microsoft.com/office/drawing/2014/main" id="{39A058ED-BC31-96D8-4920-58FAC9B94D09}"/>
              </a:ext>
            </a:extLst>
          </p:cNvPr>
          <p:cNvSpPr txBox="1"/>
          <p:nvPr/>
        </p:nvSpPr>
        <p:spPr>
          <a:xfrm>
            <a:off x="2147720" y="4377270"/>
            <a:ext cx="4495800" cy="400110"/>
          </a:xfrm>
          <a:prstGeom prst="rect">
            <a:avLst/>
          </a:prstGeom>
          <a:noFill/>
        </p:spPr>
        <p:txBody>
          <a:bodyPr wrap="square" rtlCol="0">
            <a:spAutoFit/>
          </a:bodyPr>
          <a:lstStyle/>
          <a:p>
            <a:r>
              <a:rPr lang="en-US" sz="2000" dirty="0">
                <a:solidFill>
                  <a:schemeClr val="tx2">
                    <a:lumMod val="60000"/>
                    <a:lumOff val="40000"/>
                  </a:schemeClr>
                </a:solidFill>
              </a:rPr>
              <a:t>Matthew A. Diemer &amp; Aixa D. Marchand</a:t>
            </a:r>
          </a:p>
        </p:txBody>
      </p:sp>
    </p:spTree>
    <p:extLst>
      <p:ext uri="{BB962C8B-B14F-4D97-AF65-F5344CB8AC3E}">
        <p14:creationId xmlns:p14="http://schemas.microsoft.com/office/powerpoint/2010/main" val="97893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39" y="1097376"/>
            <a:ext cx="7722870" cy="548640"/>
          </a:xfrm>
        </p:spPr>
        <p:txBody>
          <a:bodyPr/>
          <a:lstStyle/>
          <a:p>
            <a:pPr algn="ctr"/>
            <a:r>
              <a:rPr lang="en-US" dirty="0"/>
              <a:t>A Grounding Example of </a:t>
            </a:r>
            <a:r>
              <a:rPr lang="en-US" dirty="0" err="1"/>
              <a:t>CritQuant</a:t>
            </a:r>
            <a:r>
              <a:rPr lang="en-US" dirty="0"/>
              <a:t>: </a:t>
            </a:r>
            <a:br>
              <a:rPr lang="en-US" dirty="0"/>
            </a:br>
            <a:r>
              <a:rPr lang="en-US" dirty="0"/>
              <a:t>Construct Bias: Apples, Oranges,</a:t>
            </a:r>
            <a:br>
              <a:rPr lang="en-US" dirty="0"/>
            </a:br>
            <a:r>
              <a:rPr lang="en-US" dirty="0"/>
              <a:t> &amp; Piggly Wiggly</a:t>
            </a:r>
          </a:p>
        </p:txBody>
      </p:sp>
      <p:sp>
        <p:nvSpPr>
          <p:cNvPr id="3" name="Content Placeholder 2"/>
          <p:cNvSpPr>
            <a:spLocks noGrp="1"/>
          </p:cNvSpPr>
          <p:nvPr>
            <p:ph idx="1"/>
          </p:nvPr>
        </p:nvSpPr>
        <p:spPr>
          <a:xfrm>
            <a:off x="605902" y="2213781"/>
            <a:ext cx="8001000" cy="4267200"/>
          </a:xfrm>
        </p:spPr>
        <p:txBody>
          <a:bodyPr>
            <a:noAutofit/>
          </a:bodyPr>
          <a:lstStyle/>
          <a:p>
            <a:pPr marL="0" indent="0">
              <a:spcBef>
                <a:spcPts val="300"/>
              </a:spcBef>
              <a:buNone/>
            </a:pPr>
            <a:r>
              <a:rPr lang="en-US" b="0" dirty="0"/>
              <a:t>Imagine a scale at </a:t>
            </a:r>
            <a:r>
              <a:rPr lang="en-US" b="0" dirty="0" err="1"/>
              <a:t>PriceChopper</a:t>
            </a:r>
            <a:r>
              <a:rPr lang="en-US" b="0" dirty="0"/>
              <a:t>, Star Market, &amp; Piggly Wiggly, or your favorite grocery store.</a:t>
            </a:r>
          </a:p>
          <a:p>
            <a:pPr>
              <a:spcBef>
                <a:spcPts val="300"/>
              </a:spcBef>
              <a:buFont typeface="Wingdings" pitchFamily="2" charset="2"/>
              <a:buChar char="§"/>
            </a:pPr>
            <a:r>
              <a:rPr lang="en-US" sz="1600" dirty="0"/>
              <a:t>Y</a:t>
            </a:r>
            <a:r>
              <a:rPr lang="en-US" sz="1600" b="0" dirty="0"/>
              <a:t>ou (omnisciently) put 10 </a:t>
            </a:r>
            <a:r>
              <a:rPr lang="en-US" sz="1600" b="0" dirty="0" err="1"/>
              <a:t>lbs</a:t>
            </a:r>
            <a:r>
              <a:rPr lang="en-US" sz="1600" b="0" dirty="0"/>
              <a:t> of apples on that scale, it reads 10 lbs.</a:t>
            </a:r>
          </a:p>
          <a:p>
            <a:pPr>
              <a:spcBef>
                <a:spcPts val="300"/>
              </a:spcBef>
              <a:buFont typeface="Wingdings" pitchFamily="2" charset="2"/>
              <a:buChar char="§"/>
            </a:pPr>
            <a:r>
              <a:rPr lang="en-US" sz="1600" dirty="0"/>
              <a:t>Y</a:t>
            </a:r>
            <a:r>
              <a:rPr lang="en-US" sz="1600" b="0" dirty="0"/>
              <a:t>ou (omnisciently) put 10 </a:t>
            </a:r>
            <a:r>
              <a:rPr lang="en-US" sz="1600" b="0" dirty="0" err="1"/>
              <a:t>lbs</a:t>
            </a:r>
            <a:r>
              <a:rPr lang="en-US" sz="1600" b="0" dirty="0"/>
              <a:t> of oranges on that scale, it reads 7 </a:t>
            </a:r>
            <a:r>
              <a:rPr lang="en-US" sz="1600" b="0" dirty="0" err="1"/>
              <a:t>lbs</a:t>
            </a:r>
            <a:r>
              <a:rPr lang="en-US" sz="1600" b="0" dirty="0"/>
              <a:t> (?)</a:t>
            </a:r>
          </a:p>
          <a:p>
            <a:pPr marL="0" indent="0">
              <a:spcBef>
                <a:spcPts val="300"/>
              </a:spcBef>
              <a:buNone/>
            </a:pPr>
            <a:r>
              <a:rPr lang="en-US" b="0" dirty="0"/>
              <a:t>This scale exhibits </a:t>
            </a:r>
            <a:r>
              <a:rPr lang="en-US" b="0" i="1" dirty="0"/>
              <a:t>construct bias </a:t>
            </a:r>
            <a:r>
              <a:rPr lang="en-US" b="0" dirty="0"/>
              <a:t>in how it measures oranges. From the perspective of the scholar Janet Helms, oranges are not measured with fairness (putting aside what experiences &amp; perspectives of being an orange lead to this).</a:t>
            </a:r>
          </a:p>
          <a:p>
            <a:pPr>
              <a:spcBef>
                <a:spcPts val="300"/>
              </a:spcBef>
              <a:buFont typeface="Wingdings" pitchFamily="2" charset="2"/>
              <a:buChar char="§"/>
            </a:pPr>
            <a:r>
              <a:rPr lang="en-US" sz="1600" b="0" i="1" dirty="0"/>
              <a:t>So: </a:t>
            </a:r>
            <a:r>
              <a:rPr lang="en-US" sz="1600" dirty="0"/>
              <a:t>For example, i</a:t>
            </a:r>
            <a:r>
              <a:rPr lang="en-US" sz="1600" b="0" dirty="0"/>
              <a:t>f the weight of oranges is used to predict some other thing </a:t>
            </a:r>
            <a:r>
              <a:rPr lang="en-US" sz="1600" b="0" dirty="0">
                <a:sym typeface="Wingdings" pitchFamily="2" charset="2"/>
              </a:rPr>
              <a:t></a:t>
            </a:r>
            <a:r>
              <a:rPr lang="en-US" sz="1600" b="0" dirty="0"/>
              <a:t> amount of juice extracted from the fruit </a:t>
            </a:r>
            <a:r>
              <a:rPr lang="en-US" sz="1600" b="0" dirty="0">
                <a:sym typeface="Wingdings" pitchFamily="2" charset="2"/>
              </a:rPr>
              <a:t> </a:t>
            </a:r>
            <a:r>
              <a:rPr lang="en-US" sz="1600" b="0" dirty="0"/>
              <a:t>then we will not have fairness in how weight measurements are used </a:t>
            </a:r>
          </a:p>
          <a:p>
            <a:pPr>
              <a:spcBef>
                <a:spcPts val="300"/>
              </a:spcBef>
              <a:buFont typeface="Wingdings" pitchFamily="2" charset="2"/>
              <a:buChar char="§"/>
            </a:pPr>
            <a:r>
              <a:rPr lang="en-US" sz="1600" b="0" dirty="0"/>
              <a:t>Which would an example of </a:t>
            </a:r>
            <a:r>
              <a:rPr lang="en-US" sz="1600" i="1" dirty="0"/>
              <a:t>predictive bias </a:t>
            </a:r>
            <a:r>
              <a:rPr lang="en-US" sz="1600" dirty="0"/>
              <a:t>(or, problem with predictive validity)</a:t>
            </a:r>
            <a:endParaRPr lang="en-US" sz="1600" b="0" dirty="0"/>
          </a:p>
          <a:p>
            <a:pPr>
              <a:spcBef>
                <a:spcPts val="300"/>
              </a:spcBef>
              <a:buFont typeface="Wingdings" pitchFamily="2" charset="2"/>
              <a:buChar char="§"/>
            </a:pPr>
            <a:r>
              <a:rPr lang="en-US" b="0" i="1" dirty="0"/>
              <a:t>“biased tests yield score variance that reflects construct-irrelevant group differences, while good tests yield score variance that reflects construct-relevant group differences (e.g., high understanding  of math concepts or high levels of experienced anxiety).” </a:t>
            </a:r>
            <a:r>
              <a:rPr lang="en-US" b="0" dirty="0"/>
              <a:t>[quoting previous student’s HW]</a:t>
            </a:r>
          </a:p>
        </p:txBody>
      </p:sp>
      <p:sp>
        <p:nvSpPr>
          <p:cNvPr id="4" name="Slide Number Placeholder 3"/>
          <p:cNvSpPr>
            <a:spLocks noGrp="1"/>
          </p:cNvSpPr>
          <p:nvPr>
            <p:ph type="sldNum" sz="quarter" idx="12"/>
          </p:nvPr>
        </p:nvSpPr>
        <p:spPr>
          <a:xfrm>
            <a:off x="7678616" y="-241590"/>
            <a:ext cx="791308" cy="767687"/>
          </a:xfrm>
        </p:spPr>
        <p:txBody>
          <a:bodyPr/>
          <a:lstStyle/>
          <a:p>
            <a:fld id="{A7130828-5295-48D4-A430-D7818C194904}" type="slidenum">
              <a:rPr lang="en-US" sz="1600" smtClean="0"/>
              <a:t>10</a:t>
            </a:fld>
            <a:endParaRPr lang="en-US" sz="1600" dirty="0"/>
          </a:p>
        </p:txBody>
      </p:sp>
      <p:pic>
        <p:nvPicPr>
          <p:cNvPr id="5" name="Picture 4" descr="Piggly Wiggly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26263"/>
            <a:ext cx="966479" cy="987518"/>
          </a:xfrm>
          <a:prstGeom prst="rect">
            <a:avLst/>
          </a:prstGeom>
        </p:spPr>
      </p:pic>
    </p:spTree>
    <p:extLst>
      <p:ext uri="{BB962C8B-B14F-4D97-AF65-F5344CB8AC3E}">
        <p14:creationId xmlns:p14="http://schemas.microsoft.com/office/powerpoint/2010/main" val="333384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092503"/>
            <a:ext cx="7520940" cy="548640"/>
          </a:xfrm>
        </p:spPr>
        <p:txBody>
          <a:bodyPr/>
          <a:lstStyle/>
          <a:p>
            <a:pPr algn="ctr"/>
            <a:r>
              <a:rPr lang="en-US" dirty="0"/>
              <a:t>Helms Individual-Differences (HID) Fairness Model</a:t>
            </a:r>
          </a:p>
        </p:txBody>
      </p:sp>
      <p:sp>
        <p:nvSpPr>
          <p:cNvPr id="3" name="Content Placeholder 2"/>
          <p:cNvSpPr>
            <a:spLocks noGrp="1"/>
          </p:cNvSpPr>
          <p:nvPr>
            <p:ph idx="1"/>
          </p:nvPr>
        </p:nvSpPr>
        <p:spPr>
          <a:xfrm>
            <a:off x="533400" y="2286000"/>
            <a:ext cx="8077200" cy="3352800"/>
          </a:xfrm>
        </p:spPr>
        <p:txBody>
          <a:bodyPr>
            <a:noAutofit/>
          </a:bodyPr>
          <a:lstStyle/>
          <a:p>
            <a:pPr>
              <a:spcBef>
                <a:spcPts val="500"/>
              </a:spcBef>
              <a:buFont typeface="Wingdings" pitchFamily="2" charset="2"/>
              <a:buChar char="§"/>
            </a:pPr>
            <a:r>
              <a:rPr lang="en-US" sz="1600" dirty="0"/>
              <a:t>Race/ethnicity cannot be manipulated and is not a “variable” </a:t>
            </a:r>
          </a:p>
          <a:p>
            <a:pPr lvl="1">
              <a:spcBef>
                <a:spcPts val="500"/>
              </a:spcBef>
              <a:buFont typeface="Wingdings" pitchFamily="2" charset="2"/>
              <a:buChar char="§"/>
            </a:pPr>
            <a:r>
              <a:rPr lang="en-US" sz="1400" dirty="0"/>
              <a:t>Janet Helms–argues race is only a social construct, not a biological reality, but yet also has profound social implications</a:t>
            </a:r>
            <a:endParaRPr lang="en-US" sz="1600" i="1" dirty="0"/>
          </a:p>
          <a:p>
            <a:pPr>
              <a:spcBef>
                <a:spcPts val="500"/>
              </a:spcBef>
              <a:buFont typeface="Wingdings" pitchFamily="2" charset="2"/>
              <a:buChar char="§"/>
            </a:pPr>
            <a:r>
              <a:rPr lang="en-US" sz="1600" i="1" dirty="0"/>
              <a:t>Model Summary: </a:t>
            </a:r>
            <a:r>
              <a:rPr lang="en-US" sz="1600" b="0" dirty="0"/>
              <a:t>Psychological factors associated with race/ethnicity cause differences in test scores</a:t>
            </a:r>
          </a:p>
          <a:p>
            <a:pPr>
              <a:spcBef>
                <a:spcPts val="500"/>
              </a:spcBef>
              <a:buFont typeface="Wingdings" pitchFamily="2" charset="2"/>
              <a:buChar char="§"/>
            </a:pPr>
            <a:r>
              <a:rPr lang="en-US" sz="1600" b="0" dirty="0"/>
              <a:t>What are these psychological factors? </a:t>
            </a:r>
          </a:p>
          <a:p>
            <a:pPr lvl="1">
              <a:spcBef>
                <a:spcPts val="500"/>
              </a:spcBef>
              <a:buFont typeface="Wingdings" pitchFamily="2" charset="2"/>
              <a:buChar char="§"/>
            </a:pPr>
            <a:r>
              <a:rPr lang="en-US" sz="1400" b="0" dirty="0"/>
              <a:t>Examples include: Stereotype threat, impact(s) that feeling like a test is biased against you/your group, </a:t>
            </a:r>
            <a:r>
              <a:rPr lang="en-US" sz="1400" dirty="0"/>
              <a:t>im</a:t>
            </a:r>
            <a:r>
              <a:rPr lang="en-US" sz="1400" b="0" dirty="0"/>
              <a:t>mersion (pro-Black and anti-White attitudes), racial identity status</a:t>
            </a:r>
          </a:p>
          <a:p>
            <a:pPr>
              <a:spcBef>
                <a:spcPts val="500"/>
              </a:spcBef>
              <a:buFont typeface="Wingdings" pitchFamily="2" charset="2"/>
              <a:buChar char="§"/>
            </a:pPr>
            <a:r>
              <a:rPr lang="en-US" sz="1600" b="0" dirty="0"/>
              <a:t>Social/structural factors, such as White supremacy in item wording &amp; content, vital but not within the purview of individual test-takers (Randall, 2021) </a:t>
            </a:r>
            <a:r>
              <a:rPr lang="en-US" sz="1600" b="0" dirty="0">
                <a:sym typeface="Wingdings" pitchFamily="2" charset="2"/>
              </a:rPr>
              <a:t></a:t>
            </a:r>
            <a:r>
              <a:rPr lang="en-US" sz="1600" b="0" dirty="0"/>
              <a:t> this is racism in the test construction process</a:t>
            </a:r>
          </a:p>
          <a:p>
            <a:pPr>
              <a:spcBef>
                <a:spcPts val="500"/>
              </a:spcBef>
              <a:buFont typeface="Wingdings" pitchFamily="2" charset="2"/>
              <a:buChar char="§"/>
            </a:pPr>
            <a:r>
              <a:rPr lang="en-US" sz="1600" b="0" i="1" dirty="0"/>
              <a:t>Note: Some characterize this as construct bias &amp; Helms characterizes this as ‘fairness’ </a:t>
            </a:r>
            <a:r>
              <a:rPr lang="en-US" sz="1600" i="1" dirty="0">
                <a:sym typeface="Wingdings" pitchFamily="2" charset="2"/>
              </a:rPr>
              <a:t></a:t>
            </a:r>
            <a:r>
              <a:rPr lang="en-US" sz="1600" b="0" i="1" dirty="0"/>
              <a:t> similar, but not the same</a:t>
            </a:r>
          </a:p>
        </p:txBody>
      </p:sp>
      <p:sp>
        <p:nvSpPr>
          <p:cNvPr id="4" name="Slide Number Placeholder 3"/>
          <p:cNvSpPr>
            <a:spLocks noGrp="1"/>
          </p:cNvSpPr>
          <p:nvPr>
            <p:ph type="sldNum" sz="quarter" idx="12"/>
          </p:nvPr>
        </p:nvSpPr>
        <p:spPr>
          <a:xfrm>
            <a:off x="7696200" y="-228600"/>
            <a:ext cx="791308" cy="767687"/>
          </a:xfrm>
        </p:spPr>
        <p:txBody>
          <a:bodyPr/>
          <a:lstStyle/>
          <a:p>
            <a:fld id="{A7130828-5295-48D4-A430-D7818C194904}" type="slidenum">
              <a:rPr lang="en-US" sz="1600" smtClean="0"/>
              <a:t>11</a:t>
            </a:fld>
            <a:endParaRPr lang="en-US" sz="1600" dirty="0"/>
          </a:p>
        </p:txBody>
      </p:sp>
    </p:spTree>
    <p:extLst>
      <p:ext uri="{BB962C8B-B14F-4D97-AF65-F5344CB8AC3E}">
        <p14:creationId xmlns:p14="http://schemas.microsoft.com/office/powerpoint/2010/main" val="1731586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53366"/>
            <a:ext cx="6648472" cy="709865"/>
          </a:xfrm>
        </p:spPr>
        <p:txBody>
          <a:bodyPr/>
          <a:lstStyle/>
          <a:p>
            <a:pPr algn="ctr"/>
            <a:r>
              <a:rPr lang="en-US" dirty="0"/>
              <a:t>Helms Individual-Differences (HID) Fairness model (II)</a:t>
            </a:r>
          </a:p>
        </p:txBody>
      </p:sp>
      <p:sp>
        <p:nvSpPr>
          <p:cNvPr id="3" name="Content Placeholder 2"/>
          <p:cNvSpPr>
            <a:spLocks noGrp="1"/>
          </p:cNvSpPr>
          <p:nvPr>
            <p:ph idx="1"/>
          </p:nvPr>
        </p:nvSpPr>
        <p:spPr>
          <a:xfrm>
            <a:off x="533400" y="2463047"/>
            <a:ext cx="8077200" cy="4080972"/>
          </a:xfrm>
        </p:spPr>
        <p:txBody>
          <a:bodyPr>
            <a:normAutofit/>
          </a:bodyPr>
          <a:lstStyle/>
          <a:p>
            <a:pPr>
              <a:buFont typeface="Wingdings" pitchFamily="2" charset="2"/>
              <a:buChar char="§"/>
            </a:pPr>
            <a:r>
              <a:rPr lang="en-US" sz="1600" b="0" dirty="0"/>
              <a:t>Using race/ethnicity group membership (e.g., White vs African American) is only a </a:t>
            </a:r>
            <a:r>
              <a:rPr lang="en-US" sz="1600" dirty="0"/>
              <a:t>rough proxy </a:t>
            </a:r>
            <a:r>
              <a:rPr lang="en-US" sz="1600" b="0" dirty="0"/>
              <a:t>for these racial/ethnic psychological factors</a:t>
            </a:r>
          </a:p>
          <a:p>
            <a:pPr>
              <a:buFont typeface="Wingdings" pitchFamily="2" charset="2"/>
              <a:buChar char="§"/>
            </a:pPr>
            <a:r>
              <a:rPr lang="en-US" sz="1600" b="0" dirty="0"/>
              <a:t>If we include race-based psychological factors in our models, then we do more to achieve fairness in testing (&amp; we pay more attention to consequential validity)</a:t>
            </a:r>
          </a:p>
          <a:p>
            <a:pPr>
              <a:buFont typeface="Wingdings" pitchFamily="2" charset="2"/>
              <a:buChar char="§"/>
            </a:pPr>
            <a:r>
              <a:rPr lang="en-US" sz="1600" b="0" i="1" dirty="0"/>
              <a:t>Ex: </a:t>
            </a:r>
            <a:r>
              <a:rPr lang="en-US" sz="1600" b="0" dirty="0"/>
              <a:t>Enter Immersion </a:t>
            </a:r>
            <a:r>
              <a:rPr lang="en-US" sz="1600" dirty="0"/>
              <a:t>status (pro-Black and anti-White attitudes), </a:t>
            </a:r>
            <a:r>
              <a:rPr lang="en-US" sz="1600" b="0" dirty="0"/>
              <a:t>in 1</a:t>
            </a:r>
            <a:r>
              <a:rPr lang="en-US" sz="1600" b="0" baseline="30000" dirty="0"/>
              <a:t>st</a:t>
            </a:r>
            <a:r>
              <a:rPr lang="en-US" sz="1600" b="0" dirty="0"/>
              <a:t> step of regression, then racial group in 2</a:t>
            </a:r>
            <a:r>
              <a:rPr lang="en-US" sz="1600" b="0" baseline="30000" dirty="0"/>
              <a:t>nd</a:t>
            </a:r>
            <a:r>
              <a:rPr lang="en-US" sz="1600" b="0" dirty="0"/>
              <a:t> </a:t>
            </a:r>
          </a:p>
          <a:p>
            <a:pPr>
              <a:buFont typeface="Wingdings" pitchFamily="2" charset="2"/>
              <a:buChar char="§"/>
            </a:pPr>
            <a:r>
              <a:rPr lang="en-US" sz="1600" b="0" i="1" dirty="0"/>
              <a:t>Or: </a:t>
            </a:r>
            <a:r>
              <a:rPr lang="en-US" sz="1600" b="0" dirty="0"/>
              <a:t>- .23 correlation btw Black Racial Identity &amp; Cognitive, Ability, or Knowledge Scales (CAKS; p. 853, Table 1) </a:t>
            </a:r>
            <a:r>
              <a:rPr lang="en-US" sz="1600" dirty="0">
                <a:sym typeface="Wingdings" pitchFamily="2" charset="2"/>
              </a:rPr>
              <a:t></a:t>
            </a:r>
            <a:r>
              <a:rPr lang="en-US" sz="1600" b="0" dirty="0"/>
              <a:t> ‘Construct irrelevant-variance’ in CAKS scores</a:t>
            </a:r>
          </a:p>
          <a:p>
            <a:pPr marL="0" indent="0" algn="ctr">
              <a:buNone/>
            </a:pPr>
            <a:r>
              <a:rPr lang="en-US" sz="1600" b="1" dirty="0"/>
              <a:t>---THIS CORRELATION SHOULD BE ZERO---</a:t>
            </a:r>
          </a:p>
          <a:p>
            <a:pPr>
              <a:buFont typeface="Wingdings" pitchFamily="2" charset="2"/>
              <a:buChar char="§"/>
            </a:pPr>
            <a:r>
              <a:rPr lang="en-US" sz="1600" b="0" i="1" dirty="0"/>
              <a:t>Because we have evidence of construct-irrelevant variance in a measure (CAKS, mechanical aptitude for females was aptitude + stereotype threat), then we have construct bias </a:t>
            </a:r>
            <a:r>
              <a:rPr lang="en-US" sz="1600" b="0" i="1" dirty="0">
                <a:sym typeface="Wingdings" pitchFamily="2" charset="2"/>
              </a:rPr>
              <a:t></a:t>
            </a:r>
            <a:r>
              <a:rPr lang="en-US" sz="1600" b="0" i="1" dirty="0"/>
              <a:t> or, (un)fairness</a:t>
            </a:r>
          </a:p>
          <a:p>
            <a:pPr>
              <a:buFont typeface="Wingdings" pitchFamily="2" charset="2"/>
              <a:buChar char="§"/>
            </a:pPr>
            <a:endParaRPr lang="en-US" sz="1600" dirty="0"/>
          </a:p>
        </p:txBody>
      </p:sp>
      <p:sp>
        <p:nvSpPr>
          <p:cNvPr id="4" name="Slide Number Placeholder 3"/>
          <p:cNvSpPr>
            <a:spLocks noGrp="1"/>
          </p:cNvSpPr>
          <p:nvPr>
            <p:ph type="sldNum" sz="quarter" idx="12"/>
          </p:nvPr>
        </p:nvSpPr>
        <p:spPr>
          <a:xfrm>
            <a:off x="7696200" y="-228600"/>
            <a:ext cx="791308" cy="767687"/>
          </a:xfrm>
        </p:spPr>
        <p:txBody>
          <a:bodyPr/>
          <a:lstStyle/>
          <a:p>
            <a:fld id="{A7130828-5295-48D4-A430-D7818C194904}" type="slidenum">
              <a:rPr lang="en-US" sz="1600" smtClean="0"/>
              <a:t>12</a:t>
            </a:fld>
            <a:endParaRPr lang="en-US" sz="1600" dirty="0"/>
          </a:p>
        </p:txBody>
      </p:sp>
    </p:spTree>
    <p:extLst>
      <p:ext uri="{BB962C8B-B14F-4D97-AF65-F5344CB8AC3E}">
        <p14:creationId xmlns:p14="http://schemas.microsoft.com/office/powerpoint/2010/main" val="55059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143000"/>
            <a:ext cx="7520940" cy="548640"/>
          </a:xfrm>
        </p:spPr>
        <p:txBody>
          <a:bodyPr/>
          <a:lstStyle/>
          <a:p>
            <a:pPr algn="ctr"/>
            <a:r>
              <a:rPr lang="en-US" dirty="0"/>
              <a:t>A ‘Validity Strategy’ to Address Fairness</a:t>
            </a:r>
          </a:p>
        </p:txBody>
      </p:sp>
      <p:sp>
        <p:nvSpPr>
          <p:cNvPr id="3" name="Content Placeholder 2"/>
          <p:cNvSpPr>
            <a:spLocks noGrp="1"/>
          </p:cNvSpPr>
          <p:nvPr>
            <p:ph idx="1"/>
          </p:nvPr>
        </p:nvSpPr>
        <p:spPr>
          <a:xfrm>
            <a:off x="495300" y="2326609"/>
            <a:ext cx="8153400" cy="4118183"/>
          </a:xfrm>
        </p:spPr>
        <p:txBody>
          <a:bodyPr>
            <a:noAutofit/>
          </a:bodyPr>
          <a:lstStyle/>
          <a:p>
            <a:pPr>
              <a:spcBef>
                <a:spcPts val="0"/>
              </a:spcBef>
              <a:buFont typeface="Wingdings" pitchFamily="2" charset="2"/>
              <a:buChar char="§"/>
            </a:pPr>
            <a:r>
              <a:rPr lang="en-US" sz="1600" b="1" dirty="0"/>
              <a:t>MIMIC models: </a:t>
            </a:r>
            <a:r>
              <a:rPr lang="en-US" sz="1600" dirty="0"/>
              <a:t>“I</a:t>
            </a:r>
            <a:r>
              <a:rPr lang="en-US" sz="1600" b="0" dirty="0"/>
              <a:t> suggest as one of the </a:t>
            </a:r>
            <a:r>
              <a:rPr lang="en-US" sz="1600" dirty="0"/>
              <a:t>‘</a:t>
            </a:r>
            <a:r>
              <a:rPr lang="en-US" sz="1600" b="0" dirty="0"/>
              <a:t>pragmatic strategies for identifying or removing unfairness from individual test takers’ scores if construct-irrelevant variance is discovered” (Helms, 2006, p. 846)</a:t>
            </a:r>
          </a:p>
          <a:p>
            <a:pPr marL="0" indent="0">
              <a:spcBef>
                <a:spcPts val="0"/>
              </a:spcBef>
              <a:buNone/>
            </a:pPr>
            <a:r>
              <a:rPr lang="en-US" sz="1600" dirty="0">
                <a:sym typeface="Wingdings" pitchFamily="2" charset="2"/>
              </a:rPr>
              <a:t>	</a:t>
            </a:r>
            <a:r>
              <a:rPr lang="en-US" sz="1600" b="0" dirty="0"/>
              <a:t> if that construct-irrelevant variance is </a:t>
            </a:r>
            <a:r>
              <a:rPr lang="en-US" sz="1600" b="0" i="1" dirty="0"/>
              <a:t>group-based measurement error</a:t>
            </a:r>
          </a:p>
          <a:p>
            <a:pPr marL="0" indent="0">
              <a:spcBef>
                <a:spcPts val="0"/>
              </a:spcBef>
              <a:buNone/>
            </a:pPr>
            <a:r>
              <a:rPr lang="en-US" sz="1600" dirty="0">
                <a:sym typeface="Wingdings" pitchFamily="2" charset="2"/>
              </a:rPr>
              <a:t>	</a:t>
            </a:r>
            <a:r>
              <a:rPr lang="en-US" sz="1600" b="0" dirty="0"/>
              <a:t> this is a way of assessing </a:t>
            </a:r>
            <a:r>
              <a:rPr lang="en-US" sz="1600" b="0" i="1" dirty="0"/>
              <a:t>construct bias</a:t>
            </a:r>
            <a:endParaRPr lang="en-US" sz="1600" b="0" dirty="0"/>
          </a:p>
          <a:p>
            <a:pPr>
              <a:buFont typeface="Wingdings" pitchFamily="2" charset="2"/>
              <a:buChar char="§"/>
            </a:pPr>
            <a:r>
              <a:rPr lang="en-US" sz="1600" b="0" dirty="0"/>
              <a:t>i.e., “Random error variance or factors that are wholly unrelated to individual differences in the trait measured by the test” (Frisby, 1999, p. 264)</a:t>
            </a:r>
          </a:p>
          <a:p>
            <a:pPr>
              <a:buFont typeface="Wingdings" pitchFamily="2" charset="2"/>
              <a:buChar char="§"/>
            </a:pPr>
            <a:r>
              <a:rPr lang="en-US" sz="1600" b="0" dirty="0"/>
              <a:t>MIMIC models would identify items that exhibit bias, in that they function differently across groups</a:t>
            </a:r>
            <a:r>
              <a:rPr lang="en-US" sz="1600" dirty="0"/>
              <a:t> or </a:t>
            </a:r>
            <a:r>
              <a:rPr lang="en-US" sz="1600" b="0" dirty="0"/>
              <a:t>one dimension of test fairness</a:t>
            </a:r>
          </a:p>
        </p:txBody>
      </p:sp>
      <p:sp>
        <p:nvSpPr>
          <p:cNvPr id="4" name="Slide Number Placeholder 3"/>
          <p:cNvSpPr>
            <a:spLocks noGrp="1"/>
          </p:cNvSpPr>
          <p:nvPr>
            <p:ph type="sldNum" sz="quarter" idx="12"/>
          </p:nvPr>
        </p:nvSpPr>
        <p:spPr>
          <a:xfrm>
            <a:off x="7696200" y="-246646"/>
            <a:ext cx="791308" cy="767687"/>
          </a:xfrm>
        </p:spPr>
        <p:txBody>
          <a:bodyPr/>
          <a:lstStyle/>
          <a:p>
            <a:fld id="{A7130828-5295-48D4-A430-D7818C194904}" type="slidenum">
              <a:rPr lang="en-US" sz="1600" smtClean="0"/>
              <a:t>13</a:t>
            </a:fld>
            <a:endParaRPr lang="en-US" sz="1600" dirty="0"/>
          </a:p>
        </p:txBody>
      </p:sp>
    </p:spTree>
    <p:extLst>
      <p:ext uri="{BB962C8B-B14F-4D97-AF65-F5344CB8AC3E}">
        <p14:creationId xmlns:p14="http://schemas.microsoft.com/office/powerpoint/2010/main" val="128703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143000"/>
            <a:ext cx="7520940" cy="548640"/>
          </a:xfrm>
        </p:spPr>
        <p:txBody>
          <a:bodyPr/>
          <a:lstStyle/>
          <a:p>
            <a:pPr algn="ctr"/>
            <a:r>
              <a:rPr lang="en-US" dirty="0"/>
              <a:t>A ‘Validity Strategy’ to Address Fairness</a:t>
            </a:r>
          </a:p>
        </p:txBody>
      </p:sp>
      <p:sp>
        <p:nvSpPr>
          <p:cNvPr id="3" name="Content Placeholder 2"/>
          <p:cNvSpPr>
            <a:spLocks noGrp="1"/>
          </p:cNvSpPr>
          <p:nvPr>
            <p:ph idx="1"/>
          </p:nvPr>
        </p:nvSpPr>
        <p:spPr>
          <a:xfrm>
            <a:off x="533400" y="2209800"/>
            <a:ext cx="8153400" cy="4118183"/>
          </a:xfrm>
        </p:spPr>
        <p:txBody>
          <a:bodyPr>
            <a:noAutofit/>
          </a:bodyPr>
          <a:lstStyle/>
          <a:p>
            <a:pPr>
              <a:buFont typeface="Wingdings" pitchFamily="2" charset="2"/>
              <a:buChar char="§"/>
            </a:pPr>
            <a:r>
              <a:rPr lang="en-US" sz="1600" b="0" dirty="0"/>
              <a:t>On the other hand, MIMIC models reify racial/ethnic categorization, and would only address issues of fairness inasmuch as categorizing race captures, or measures, dimensions of racial/ethnic socialization, cultural practice, etc., that contribute to group differences on tests (from Helms’ perspective)</a:t>
            </a:r>
          </a:p>
          <a:p>
            <a:pPr lvl="2">
              <a:buFont typeface="Wingdings" pitchFamily="2" charset="2"/>
              <a:buChar char="§"/>
            </a:pPr>
            <a:r>
              <a:rPr lang="en-US" sz="1600" dirty="0"/>
              <a:t>Further, race as a category fails to capture structural racism, inequitable policing, anti-Blackness, etc.</a:t>
            </a:r>
          </a:p>
          <a:p>
            <a:pPr lvl="2">
              <a:buFont typeface="Wingdings" pitchFamily="2" charset="2"/>
              <a:buChar char="§"/>
            </a:pPr>
            <a:r>
              <a:rPr lang="en-US" sz="1600" dirty="0"/>
              <a:t>MIMIC models would only measure racial/ethnic differences by proxy, via categorizing race/ethnicity</a:t>
            </a:r>
          </a:p>
          <a:p>
            <a:pPr lvl="2">
              <a:buFont typeface="Wingdings" pitchFamily="2" charset="2"/>
              <a:buChar char="§"/>
            </a:pPr>
            <a:r>
              <a:rPr lang="en-US" sz="1600" dirty="0"/>
              <a:t>MIMICs do not capture the “racial or cultural psychological attribute” (e.g., stereotype threat, immersion [pro-Black and anti-White attitudes]) that contribute construct-irrelevant variance to scores</a:t>
            </a:r>
          </a:p>
          <a:p>
            <a:pPr>
              <a:buFont typeface="Wingdings" pitchFamily="2" charset="2"/>
              <a:buChar char="§"/>
            </a:pPr>
            <a:r>
              <a:rPr lang="en-US" sz="1600" dirty="0"/>
              <a:t>This is therefore more of a ‘validity strategy’ than a ‘fairness strategy’ to use the terminology from the Helms (2006)</a:t>
            </a:r>
          </a:p>
        </p:txBody>
      </p:sp>
      <p:sp>
        <p:nvSpPr>
          <p:cNvPr id="4" name="Slide Number Placeholder 3"/>
          <p:cNvSpPr>
            <a:spLocks noGrp="1"/>
          </p:cNvSpPr>
          <p:nvPr>
            <p:ph type="sldNum" sz="quarter" idx="12"/>
          </p:nvPr>
        </p:nvSpPr>
        <p:spPr>
          <a:xfrm>
            <a:off x="7696200" y="-246646"/>
            <a:ext cx="791308" cy="767687"/>
          </a:xfrm>
        </p:spPr>
        <p:txBody>
          <a:bodyPr/>
          <a:lstStyle/>
          <a:p>
            <a:fld id="{A7130828-5295-48D4-A430-D7818C194904}" type="slidenum">
              <a:rPr lang="en-US" sz="1600" smtClean="0"/>
              <a:t>14</a:t>
            </a:fld>
            <a:endParaRPr lang="en-US" sz="1600" dirty="0"/>
          </a:p>
        </p:txBody>
      </p:sp>
    </p:spTree>
    <p:extLst>
      <p:ext uri="{BB962C8B-B14F-4D97-AF65-F5344CB8AC3E}">
        <p14:creationId xmlns:p14="http://schemas.microsoft.com/office/powerpoint/2010/main" val="25593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066800"/>
            <a:ext cx="7520940" cy="548640"/>
          </a:xfrm>
        </p:spPr>
        <p:txBody>
          <a:bodyPr/>
          <a:lstStyle/>
          <a:p>
            <a:pPr algn="ctr"/>
            <a:r>
              <a:rPr lang="en-US" dirty="0"/>
              <a:t>Sample MIMIC</a:t>
            </a:r>
          </a:p>
        </p:txBody>
      </p:sp>
      <p:sp>
        <p:nvSpPr>
          <p:cNvPr id="3" name="Slide Number Placeholder 2"/>
          <p:cNvSpPr>
            <a:spLocks noGrp="1"/>
          </p:cNvSpPr>
          <p:nvPr>
            <p:ph type="sldNum" sz="quarter" idx="12"/>
          </p:nvPr>
        </p:nvSpPr>
        <p:spPr>
          <a:xfrm>
            <a:off x="7696200" y="-231444"/>
            <a:ext cx="791308" cy="767687"/>
          </a:xfrm>
        </p:spPr>
        <p:txBody>
          <a:bodyPr/>
          <a:lstStyle/>
          <a:p>
            <a:fld id="{A7130828-5295-48D4-A430-D7818C194904}" type="slidenum">
              <a:rPr lang="en-US" sz="1600" smtClean="0"/>
              <a:t>15</a:t>
            </a:fld>
            <a:endParaRPr lang="en-US" sz="1600" dirty="0"/>
          </a:p>
        </p:txBody>
      </p:sp>
      <p:sp>
        <p:nvSpPr>
          <p:cNvPr id="5" name="Rectangle 4"/>
          <p:cNvSpPr/>
          <p:nvPr/>
        </p:nvSpPr>
        <p:spPr>
          <a:xfrm>
            <a:off x="381000" y="2221918"/>
            <a:ext cx="3276600" cy="4278094"/>
          </a:xfrm>
          <a:prstGeom prst="rect">
            <a:avLst/>
          </a:prstGeom>
        </p:spPr>
        <p:txBody>
          <a:bodyPr wrap="square">
            <a:spAutoFit/>
          </a:bodyPr>
          <a:lstStyle/>
          <a:p>
            <a:r>
              <a:rPr lang="en-US" sz="1600" dirty="0">
                <a:solidFill>
                  <a:schemeClr val="tx1">
                    <a:lumMod val="75000"/>
                    <a:lumOff val="25000"/>
                  </a:schemeClr>
                </a:solidFill>
              </a:rPr>
              <a:t>We are used to seeing circles predict boxes (on the R side of this diagram), here we instead</a:t>
            </a:r>
            <a:r>
              <a:rPr lang="en-US" sz="1600" i="1" dirty="0">
                <a:solidFill>
                  <a:schemeClr val="tx1">
                    <a:lumMod val="75000"/>
                    <a:lumOff val="25000"/>
                  </a:schemeClr>
                </a:solidFill>
              </a:rPr>
              <a:t> </a:t>
            </a:r>
            <a:r>
              <a:rPr lang="en-US" sz="1600" dirty="0">
                <a:solidFill>
                  <a:schemeClr val="tx1">
                    <a:lumMod val="75000"/>
                    <a:lumOff val="25000"/>
                  </a:schemeClr>
                </a:solidFill>
              </a:rPr>
              <a:t>have boxes predicting circles on L side of diagram [</a:t>
            </a:r>
            <a:r>
              <a:rPr lang="en-US" sz="1400" b="1" i="1" dirty="0">
                <a:solidFill>
                  <a:schemeClr val="tx1">
                    <a:lumMod val="75000"/>
                    <a:lumOff val="25000"/>
                  </a:schemeClr>
                </a:solidFill>
              </a:rPr>
              <a:t>not “</a:t>
            </a:r>
            <a:r>
              <a:rPr lang="en-US" sz="1400" i="1" dirty="0">
                <a:solidFill>
                  <a:schemeClr val="tx1">
                    <a:lumMod val="75000"/>
                    <a:lumOff val="25000"/>
                  </a:schemeClr>
                </a:solidFill>
              </a:rPr>
              <a:t>LHS/RHS” equation</a:t>
            </a:r>
            <a:r>
              <a:rPr lang="en-US" sz="1600" dirty="0">
                <a:solidFill>
                  <a:schemeClr val="tx1">
                    <a:lumMod val="75000"/>
                    <a:lumOff val="25000"/>
                  </a:schemeClr>
                </a:solidFill>
              </a:rPr>
              <a:t>]</a:t>
            </a:r>
          </a:p>
          <a:p>
            <a:endParaRPr lang="en-US" sz="1600" dirty="0">
              <a:solidFill>
                <a:schemeClr val="tx1">
                  <a:lumMod val="75000"/>
                  <a:lumOff val="25000"/>
                </a:schemeClr>
              </a:solidFill>
            </a:endParaRPr>
          </a:p>
          <a:p>
            <a:r>
              <a:rPr lang="en-US" sz="1600" dirty="0">
                <a:solidFill>
                  <a:schemeClr val="tx1">
                    <a:lumMod val="75000"/>
                    <a:lumOff val="25000"/>
                  </a:schemeClr>
                </a:solidFill>
              </a:rPr>
              <a:t>Paths from exogenous covariates to indicators only suggested here…</a:t>
            </a:r>
          </a:p>
          <a:p>
            <a:endParaRPr lang="en-US" sz="1600" dirty="0">
              <a:solidFill>
                <a:schemeClr val="tx1">
                  <a:lumMod val="75000"/>
                  <a:lumOff val="25000"/>
                </a:schemeClr>
              </a:solidFill>
            </a:endParaRPr>
          </a:p>
          <a:p>
            <a:r>
              <a:rPr lang="en-US" sz="1600" b="0" i="0" u="none" strike="noStrike" baseline="0" dirty="0">
                <a:solidFill>
                  <a:schemeClr val="tx1">
                    <a:lumMod val="75000"/>
                    <a:lumOff val="25000"/>
                  </a:schemeClr>
                </a:solidFill>
              </a:rPr>
              <a:t>Model addresses this prompting: “Will specific identity groups be particularly disadvantaged by the ways in which the construct is being defined?” (Randall, </a:t>
            </a:r>
            <a:r>
              <a:rPr lang="en-US" sz="1600" dirty="0">
                <a:solidFill>
                  <a:schemeClr val="tx1">
                    <a:lumMod val="75000"/>
                    <a:lumOff val="25000"/>
                  </a:schemeClr>
                </a:solidFill>
              </a:rPr>
              <a:t>2021, p. 88)</a:t>
            </a:r>
          </a:p>
          <a:p>
            <a:endParaRPr lang="en-US" sz="1600" dirty="0">
              <a:solidFill>
                <a:schemeClr val="tx1">
                  <a:lumMod val="75000"/>
                  <a:lumOff val="25000"/>
                </a:schemeClr>
              </a:solidFill>
            </a:endParaRPr>
          </a:p>
          <a:p>
            <a:r>
              <a:rPr lang="en-US" sz="1600" dirty="0">
                <a:solidFill>
                  <a:schemeClr val="tx1">
                    <a:lumMod val="75000"/>
                    <a:lumOff val="25000"/>
                  </a:schemeClr>
                </a:solidFill>
              </a:rPr>
              <a:t>Motivation: Critiques of CC scholarship</a:t>
            </a:r>
          </a:p>
        </p:txBody>
      </p:sp>
      <p:pic>
        <p:nvPicPr>
          <p:cNvPr id="9" name="Content Placeholder 8">
            <a:extLst>
              <a:ext uri="{FF2B5EF4-FFF2-40B4-BE49-F238E27FC236}">
                <a16:creationId xmlns:a16="http://schemas.microsoft.com/office/drawing/2014/main" id="{D2AB5911-86B4-4B26-84A6-285F3F6434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9168" y="2288880"/>
            <a:ext cx="5013832" cy="3530600"/>
          </a:xfrm>
        </p:spPr>
      </p:pic>
    </p:spTree>
    <p:extLst>
      <p:ext uri="{BB962C8B-B14F-4D97-AF65-F5344CB8AC3E}">
        <p14:creationId xmlns:p14="http://schemas.microsoft.com/office/powerpoint/2010/main" val="128075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893642"/>
            <a:ext cx="8229600" cy="639762"/>
          </a:xfrm>
        </p:spPr>
        <p:txBody>
          <a:bodyPr>
            <a:noAutofit/>
          </a:bodyPr>
          <a:lstStyle/>
          <a:p>
            <a:pPr algn="ctr"/>
            <a:r>
              <a:rPr lang="en-US" sz="3200" dirty="0"/>
              <a:t>MIMIC Models: Conceptual Basis</a:t>
            </a:r>
          </a:p>
        </p:txBody>
      </p:sp>
      <p:sp>
        <p:nvSpPr>
          <p:cNvPr id="7" name="Content Placeholder 6"/>
          <p:cNvSpPr>
            <a:spLocks noGrp="1"/>
          </p:cNvSpPr>
          <p:nvPr>
            <p:ph idx="1"/>
          </p:nvPr>
        </p:nvSpPr>
        <p:spPr>
          <a:xfrm>
            <a:off x="609600" y="2285575"/>
            <a:ext cx="8001000" cy="4419600"/>
          </a:xfrm>
        </p:spPr>
        <p:txBody>
          <a:bodyPr>
            <a:noAutofit/>
          </a:bodyPr>
          <a:lstStyle/>
          <a:p>
            <a:pPr>
              <a:buFont typeface="Wingdings" pitchFamily="2" charset="2"/>
              <a:buChar char="§"/>
            </a:pPr>
            <a:r>
              <a:rPr lang="en-US" sz="1600" dirty="0"/>
              <a:t>In education &amp; in psychology, we often want to answer questions like the following:</a:t>
            </a:r>
          </a:p>
          <a:p>
            <a:pPr lvl="1">
              <a:buFont typeface="Wingdings" pitchFamily="2" charset="2"/>
              <a:buChar char="§"/>
            </a:pPr>
            <a:r>
              <a:rPr lang="en-US" dirty="0"/>
              <a:t>How do background characteristics (also called exogenous covariates, which are traditionally 0 or 1 in the MIMIC method) relate to differences on latent factors or observed indicators? </a:t>
            </a:r>
          </a:p>
          <a:p>
            <a:pPr lvl="1">
              <a:buFont typeface="Wingdings" pitchFamily="2" charset="2"/>
              <a:buChar char="§"/>
            </a:pPr>
            <a:r>
              <a:rPr lang="en-US" dirty="0"/>
              <a:t>Also stated: </a:t>
            </a:r>
          </a:p>
          <a:p>
            <a:pPr lvl="2">
              <a:buFont typeface="Wingdings" pitchFamily="2" charset="2"/>
              <a:buChar char="§"/>
            </a:pPr>
            <a:r>
              <a:rPr lang="en-US" sz="1600" dirty="0"/>
              <a:t>How does an exogenous covariate predict individual differences on a latent construct?</a:t>
            </a:r>
          </a:p>
          <a:p>
            <a:pPr lvl="2">
              <a:buFont typeface="Wingdings" pitchFamily="2" charset="2"/>
              <a:buChar char="§"/>
            </a:pPr>
            <a:r>
              <a:rPr lang="en-US" sz="1600" dirty="0"/>
              <a:t>How does an exogenous covariate predict responses to an individual item?</a:t>
            </a:r>
          </a:p>
          <a:p>
            <a:pPr lvl="1">
              <a:buFont typeface="Wingdings" pitchFamily="2" charset="2"/>
              <a:buChar char="§"/>
            </a:pPr>
            <a:r>
              <a:rPr lang="en-US" dirty="0"/>
              <a:t>For ex: How does gender predict scores on an expressive language measure? How does gender predict responses to the individual items that comprise the expressive language measure (i.e., are the items biased?)</a:t>
            </a:r>
          </a:p>
          <a:p>
            <a:pPr lvl="2">
              <a:buFont typeface="Wingdings" pitchFamily="2" charset="2"/>
              <a:buChar char="§"/>
            </a:pPr>
            <a:r>
              <a:rPr lang="en-US" sz="1600" dirty="0"/>
              <a:t>For ex: How do “low achievers” and “high achievers” differ when measuring X and Y?</a:t>
            </a:r>
          </a:p>
        </p:txBody>
      </p:sp>
      <p:sp>
        <p:nvSpPr>
          <p:cNvPr id="3" name="Slide Number Placeholder 2"/>
          <p:cNvSpPr>
            <a:spLocks noGrp="1"/>
          </p:cNvSpPr>
          <p:nvPr>
            <p:ph type="sldNum" sz="quarter" idx="12"/>
          </p:nvPr>
        </p:nvSpPr>
        <p:spPr>
          <a:xfrm>
            <a:off x="7696200" y="-231019"/>
            <a:ext cx="791308" cy="767687"/>
          </a:xfrm>
        </p:spPr>
        <p:txBody>
          <a:bodyPr/>
          <a:lstStyle/>
          <a:p>
            <a:fld id="{F53D25CD-D9E2-4489-9E0B-F82671DD5676}" type="slidenum">
              <a:rPr lang="en-US" sz="1600" smtClean="0"/>
              <a:pPr/>
              <a:t>16</a:t>
            </a:fld>
            <a:endParaRPr lang="en-US" sz="1600" dirty="0"/>
          </a:p>
        </p:txBody>
      </p:sp>
    </p:spTree>
    <p:extLst>
      <p:ext uri="{BB962C8B-B14F-4D97-AF65-F5344CB8AC3E}">
        <p14:creationId xmlns:p14="http://schemas.microsoft.com/office/powerpoint/2010/main" val="292005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893642"/>
            <a:ext cx="8229600" cy="639762"/>
          </a:xfrm>
        </p:spPr>
        <p:txBody>
          <a:bodyPr>
            <a:noAutofit/>
          </a:bodyPr>
          <a:lstStyle/>
          <a:p>
            <a:pPr algn="ctr"/>
            <a:r>
              <a:rPr lang="en-US" sz="3200" dirty="0"/>
              <a:t>MIMIC Models: Conceptual Basis</a:t>
            </a:r>
          </a:p>
        </p:txBody>
      </p:sp>
      <p:sp>
        <p:nvSpPr>
          <p:cNvPr id="7" name="Content Placeholder 6"/>
          <p:cNvSpPr>
            <a:spLocks noGrp="1"/>
          </p:cNvSpPr>
          <p:nvPr>
            <p:ph idx="1"/>
          </p:nvPr>
        </p:nvSpPr>
        <p:spPr>
          <a:xfrm>
            <a:off x="495300" y="2285575"/>
            <a:ext cx="7992208" cy="4419600"/>
          </a:xfrm>
        </p:spPr>
        <p:txBody>
          <a:bodyPr>
            <a:noAutofit/>
          </a:bodyPr>
          <a:lstStyle/>
          <a:p>
            <a:pPr>
              <a:buFont typeface="Wingdings" pitchFamily="2" charset="2"/>
              <a:buChar char="§"/>
            </a:pPr>
            <a:r>
              <a:rPr lang="en-US" sz="1600" dirty="0"/>
              <a:t>MIMIC [</a:t>
            </a:r>
            <a:r>
              <a:rPr lang="en-US" sz="1600" u="sng" dirty="0"/>
              <a:t>M</a:t>
            </a:r>
            <a:r>
              <a:rPr lang="en-US" sz="1600" dirty="0"/>
              <a:t>ultiple </a:t>
            </a:r>
            <a:r>
              <a:rPr lang="en-US" sz="1600" u="sng" dirty="0"/>
              <a:t>I</a:t>
            </a:r>
            <a:r>
              <a:rPr lang="en-US" sz="1600" dirty="0"/>
              <a:t>ndicators and </a:t>
            </a:r>
            <a:r>
              <a:rPr lang="en-US" sz="1600" u="sng" dirty="0"/>
              <a:t>M</a:t>
            </a:r>
            <a:r>
              <a:rPr lang="en-US" sz="1600" dirty="0"/>
              <a:t>ultiple </a:t>
            </a:r>
            <a:r>
              <a:rPr lang="en-US" sz="1600" u="sng" dirty="0"/>
              <a:t>C</a:t>
            </a:r>
            <a:r>
              <a:rPr lang="en-US" sz="1600" dirty="0"/>
              <a:t>auses] models are CFAs with exogenous covariate(s) and are well-suited to answer these questions</a:t>
            </a:r>
          </a:p>
          <a:p>
            <a:pPr>
              <a:buFont typeface="Wingdings" pitchFamily="2" charset="2"/>
              <a:buChar char="§"/>
            </a:pPr>
            <a:r>
              <a:rPr lang="en-US" sz="1600" dirty="0"/>
              <a:t>MIMIC models also afford probing:</a:t>
            </a:r>
          </a:p>
          <a:p>
            <a:pPr lvl="1">
              <a:buFont typeface="Wingdings" pitchFamily="2" charset="2"/>
              <a:buChar char="§"/>
            </a:pPr>
            <a:r>
              <a:rPr lang="en-US" dirty="0"/>
              <a:t>Latent mean differences (which, because measurement error is parceled out, are more precise comparisons than t-tests of observed means) </a:t>
            </a:r>
          </a:p>
          <a:p>
            <a:pPr lvl="1">
              <a:buFont typeface="Wingdings" pitchFamily="2" charset="2"/>
              <a:buChar char="§"/>
            </a:pPr>
            <a:r>
              <a:rPr lang="en-US" dirty="0"/>
              <a:t>Differential item functioning (does group membership predict differential responding to an item)</a:t>
            </a:r>
          </a:p>
          <a:p>
            <a:pPr lvl="2">
              <a:buFont typeface="Wingdings" pitchFamily="2" charset="2"/>
              <a:buChar char="§"/>
            </a:pPr>
            <a:r>
              <a:rPr lang="en-US" sz="1600" dirty="0"/>
              <a:t>Differential Item Functioning, or DIF, is an important aspect of Item Response Theory (IRT)</a:t>
            </a:r>
          </a:p>
          <a:p>
            <a:pPr lvl="2">
              <a:buFont typeface="Wingdings" pitchFamily="2" charset="2"/>
              <a:buChar char="§"/>
            </a:pPr>
            <a:r>
              <a:rPr lang="en-US" sz="1600" i="1" dirty="0"/>
              <a:t>Parameterization of DIF </a:t>
            </a:r>
            <a:r>
              <a:rPr lang="en-US" sz="1600" i="1" dirty="0" err="1"/>
              <a:t>etc</a:t>
            </a:r>
            <a:r>
              <a:rPr lang="en-US" sz="1600" i="1" dirty="0"/>
              <a:t> similar in IRT vs MIMIC approaches</a:t>
            </a:r>
          </a:p>
        </p:txBody>
      </p:sp>
      <p:sp>
        <p:nvSpPr>
          <p:cNvPr id="3" name="Slide Number Placeholder 2"/>
          <p:cNvSpPr>
            <a:spLocks noGrp="1"/>
          </p:cNvSpPr>
          <p:nvPr>
            <p:ph type="sldNum" sz="quarter" idx="12"/>
          </p:nvPr>
        </p:nvSpPr>
        <p:spPr>
          <a:xfrm>
            <a:off x="7696200" y="-231019"/>
            <a:ext cx="791308" cy="767687"/>
          </a:xfrm>
        </p:spPr>
        <p:txBody>
          <a:bodyPr/>
          <a:lstStyle/>
          <a:p>
            <a:fld id="{F53D25CD-D9E2-4489-9E0B-F82671DD5676}" type="slidenum">
              <a:rPr lang="en-US" sz="1600" smtClean="0"/>
              <a:pPr/>
              <a:t>17</a:t>
            </a:fld>
            <a:endParaRPr lang="en-US" sz="1600" dirty="0"/>
          </a:p>
        </p:txBody>
      </p:sp>
    </p:spTree>
    <p:extLst>
      <p:ext uri="{BB962C8B-B14F-4D97-AF65-F5344CB8AC3E}">
        <p14:creationId xmlns:p14="http://schemas.microsoft.com/office/powerpoint/2010/main" val="29713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061187"/>
            <a:ext cx="7520940" cy="548640"/>
          </a:xfrm>
        </p:spPr>
        <p:txBody>
          <a:bodyPr/>
          <a:lstStyle/>
          <a:p>
            <a:pPr algn="ctr"/>
            <a:r>
              <a:rPr lang="en-US" dirty="0"/>
              <a:t>Technical Specifications of MIMICs</a:t>
            </a:r>
          </a:p>
        </p:txBody>
      </p:sp>
      <p:sp>
        <p:nvSpPr>
          <p:cNvPr id="3" name="Content Placeholder 2"/>
          <p:cNvSpPr>
            <a:spLocks noGrp="1"/>
          </p:cNvSpPr>
          <p:nvPr>
            <p:ph idx="1"/>
          </p:nvPr>
        </p:nvSpPr>
        <p:spPr>
          <a:xfrm>
            <a:off x="609600" y="2208127"/>
            <a:ext cx="8001000" cy="4451381"/>
          </a:xfrm>
        </p:spPr>
        <p:txBody>
          <a:bodyPr>
            <a:noAutofit/>
          </a:bodyPr>
          <a:lstStyle/>
          <a:p>
            <a:pPr>
              <a:spcBef>
                <a:spcPts val="400"/>
              </a:spcBef>
              <a:buFont typeface="Wingdings" pitchFamily="2" charset="2"/>
              <a:buChar char="§"/>
            </a:pPr>
            <a:r>
              <a:rPr lang="en-US" sz="1600" dirty="0"/>
              <a:t>MIMIC models are a way of testing moderation</a:t>
            </a:r>
          </a:p>
          <a:p>
            <a:pPr lvl="1">
              <a:spcBef>
                <a:spcPts val="400"/>
              </a:spcBef>
              <a:buFont typeface="Wingdings" pitchFamily="2" charset="2"/>
              <a:buChar char="§"/>
            </a:pPr>
            <a:r>
              <a:rPr lang="en-US" dirty="0"/>
              <a:t>A moderator variable “alters the direction or strength of the relation between a predictor and an outcome” (Frazier, Tix &amp; Barron, 2004).</a:t>
            </a:r>
          </a:p>
          <a:p>
            <a:pPr lvl="3">
              <a:spcBef>
                <a:spcPts val="400"/>
              </a:spcBef>
              <a:buFont typeface="Wingdings" pitchFamily="2" charset="2"/>
              <a:buChar char="§"/>
            </a:pPr>
            <a:r>
              <a:rPr lang="en-US" sz="1600" dirty="0"/>
              <a:t>Here, the moderating variable is group membership of some kind </a:t>
            </a:r>
            <a:r>
              <a:rPr lang="en-US" sz="1600" dirty="0">
                <a:sym typeface="Wingdings" pitchFamily="2" charset="2"/>
              </a:rPr>
              <a:t> </a:t>
            </a:r>
            <a:r>
              <a:rPr lang="en-US" sz="1600" dirty="0"/>
              <a:t>does group membership predict latent mean differences or differential item functioning (DIF)?</a:t>
            </a:r>
          </a:p>
          <a:p>
            <a:pPr>
              <a:spcBef>
                <a:spcPts val="400"/>
              </a:spcBef>
              <a:buFont typeface="Wingdings" pitchFamily="2" charset="2"/>
              <a:buChar char="§"/>
            </a:pPr>
            <a:r>
              <a:rPr lang="en-US" sz="1600" dirty="0"/>
              <a:t>SEM = very powerful &amp; flexible analytic framework. MIMIC models = an SEM analysis that capitalizes on flexibility </a:t>
            </a:r>
          </a:p>
          <a:p>
            <a:pPr>
              <a:spcBef>
                <a:spcPts val="400"/>
              </a:spcBef>
              <a:buFont typeface="Wingdings" pitchFamily="2" charset="2"/>
              <a:buChar char="§"/>
            </a:pPr>
            <a:r>
              <a:rPr lang="en-US" sz="1600" dirty="0"/>
              <a:t>MIMIC models (traditionally) use dichotomous exogenous covariates </a:t>
            </a:r>
            <a:r>
              <a:rPr lang="en-US" sz="1600" dirty="0">
                <a:sym typeface="Wingdings" pitchFamily="2" charset="2"/>
              </a:rPr>
              <a:t> </a:t>
            </a:r>
            <a:r>
              <a:rPr lang="en-US" sz="1600" dirty="0"/>
              <a:t>dummy code or dichotomize non-dichotomous variables</a:t>
            </a:r>
          </a:p>
          <a:p>
            <a:pPr>
              <a:spcBef>
                <a:spcPts val="400"/>
              </a:spcBef>
              <a:buFont typeface="Wingdings" pitchFamily="2" charset="2"/>
              <a:buChar char="§"/>
            </a:pPr>
            <a:r>
              <a:rPr lang="en-US" sz="1600" dirty="0"/>
              <a:t>MIMIC models are carried out with the entire sample, in contrast to multi-group CFA , which fits the same CFA model to each group, separately</a:t>
            </a:r>
          </a:p>
          <a:p>
            <a:pPr>
              <a:spcBef>
                <a:spcPts val="400"/>
              </a:spcBef>
              <a:buFont typeface="Wingdings" pitchFamily="2" charset="2"/>
              <a:buChar char="§"/>
            </a:pPr>
            <a:r>
              <a:rPr lang="en-US" sz="1600" dirty="0"/>
              <a:t>Although MIMIC models are a variant of CFA models, there are no special considerations with regard to identification &amp; estimation for MIMIC models</a:t>
            </a:r>
          </a:p>
        </p:txBody>
      </p:sp>
      <p:sp>
        <p:nvSpPr>
          <p:cNvPr id="4" name="Slide Number Placeholder 3"/>
          <p:cNvSpPr>
            <a:spLocks noGrp="1"/>
          </p:cNvSpPr>
          <p:nvPr>
            <p:ph type="sldNum" sz="quarter" idx="12"/>
          </p:nvPr>
        </p:nvSpPr>
        <p:spPr>
          <a:xfrm>
            <a:off x="7696200" y="-304800"/>
            <a:ext cx="791308" cy="767687"/>
          </a:xfrm>
        </p:spPr>
        <p:txBody>
          <a:bodyPr/>
          <a:lstStyle/>
          <a:p>
            <a:r>
              <a:rPr lang="en-US" sz="1600" dirty="0"/>
              <a:t>18</a:t>
            </a:r>
          </a:p>
        </p:txBody>
      </p:sp>
    </p:spTree>
    <p:extLst>
      <p:ext uri="{BB962C8B-B14F-4D97-AF65-F5344CB8AC3E}">
        <p14:creationId xmlns:p14="http://schemas.microsoft.com/office/powerpoint/2010/main" val="16361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343672" cy="709865"/>
          </a:xfrm>
        </p:spPr>
        <p:txBody>
          <a:bodyPr/>
          <a:lstStyle/>
          <a:p>
            <a:pPr algn="ctr"/>
            <a:r>
              <a:rPr lang="en-US" dirty="0"/>
              <a:t>What do MIMICs Establish?</a:t>
            </a:r>
          </a:p>
        </p:txBody>
      </p:sp>
      <p:sp>
        <p:nvSpPr>
          <p:cNvPr id="3" name="Content Placeholder 2"/>
          <p:cNvSpPr>
            <a:spLocks noGrp="1"/>
          </p:cNvSpPr>
          <p:nvPr>
            <p:ph idx="1"/>
          </p:nvPr>
        </p:nvSpPr>
        <p:spPr>
          <a:xfrm>
            <a:off x="381000" y="2514600"/>
            <a:ext cx="8534400" cy="4267200"/>
          </a:xfrm>
        </p:spPr>
        <p:txBody>
          <a:bodyPr>
            <a:normAutofit/>
          </a:bodyPr>
          <a:lstStyle/>
          <a:p>
            <a:pPr fontAlgn="ctr">
              <a:buFont typeface="Wingdings" pitchFamily="2" charset="2"/>
              <a:buChar char="§"/>
            </a:pPr>
            <a:r>
              <a:rPr lang="en-US" sz="1600" b="0" dirty="0"/>
              <a:t>Strong Invariance (a.k.a. Scalar invariance) </a:t>
            </a:r>
            <a:r>
              <a:rPr lang="en-US" sz="1600" dirty="0">
                <a:sym typeface="Wingdings" pitchFamily="2" charset="2"/>
              </a:rPr>
              <a:t></a:t>
            </a:r>
            <a:r>
              <a:rPr lang="en-US" sz="1600" b="0" dirty="0"/>
              <a:t> presuppose configural (same ‘configuration’ of boxes to circles’) &amp; metric (same ‘metric’ of loadings across groups’) invariance</a:t>
            </a:r>
          </a:p>
          <a:p>
            <a:pPr fontAlgn="ctr">
              <a:buFont typeface="Wingdings" pitchFamily="2" charset="2"/>
              <a:buChar char="§"/>
            </a:pPr>
            <a:r>
              <a:rPr lang="en-US" sz="1600" dirty="0"/>
              <a:t>Unstandardized intercepts between groups are constrained to be equal</a:t>
            </a:r>
          </a:p>
          <a:p>
            <a:pPr fontAlgn="ctr">
              <a:buFont typeface="Wingdings" pitchFamily="2" charset="2"/>
              <a:buChar char="§"/>
            </a:pPr>
            <a:r>
              <a:rPr lang="en-US" sz="1600" dirty="0"/>
              <a:t>Two people from different groups with the same level on a certain factor (or, latent variable) have the same score on a given indicator</a:t>
            </a:r>
            <a:endParaRPr lang="en-US" sz="1600" b="0" dirty="0"/>
          </a:p>
          <a:p>
            <a:pPr fontAlgn="ctr">
              <a:buFont typeface="Wingdings" pitchFamily="2" charset="2"/>
              <a:buChar char="§"/>
            </a:pPr>
            <a:r>
              <a:rPr lang="en-US" sz="1600" b="0" i="1" dirty="0"/>
              <a:t>Scalar </a:t>
            </a:r>
            <a:r>
              <a:rPr lang="en-US" sz="1600" b="0" i="1" u="sng" dirty="0"/>
              <a:t>Invariance</a:t>
            </a:r>
            <a:r>
              <a:rPr lang="en-US" sz="1600" b="0" i="1" dirty="0"/>
              <a:t>: </a:t>
            </a:r>
          </a:p>
          <a:p>
            <a:pPr lvl="1" fontAlgn="ctr">
              <a:buFont typeface="Wingdings" pitchFamily="2" charset="2"/>
              <a:buChar char="§"/>
            </a:pPr>
            <a:r>
              <a:rPr lang="en-US" sz="1400" b="0" dirty="0"/>
              <a:t>Practical example: men and women with equal levels of depression self-report the same amount of binge eating </a:t>
            </a:r>
          </a:p>
          <a:p>
            <a:pPr fontAlgn="ctr">
              <a:buFont typeface="Wingdings" pitchFamily="2" charset="2"/>
              <a:buChar char="§"/>
            </a:pPr>
            <a:r>
              <a:rPr lang="en-US" sz="1600" b="0" dirty="0"/>
              <a:t>Vs </a:t>
            </a:r>
            <a:r>
              <a:rPr lang="en-US" sz="1600" b="0" i="1" dirty="0"/>
              <a:t>Scalar </a:t>
            </a:r>
            <a:r>
              <a:rPr lang="en-US" sz="1600" b="0" i="1" u="sng" dirty="0"/>
              <a:t>Variance (or, non-invariance)</a:t>
            </a:r>
            <a:r>
              <a:rPr lang="en-US" sz="1600" b="0" i="1" dirty="0"/>
              <a:t>:</a:t>
            </a:r>
          </a:p>
          <a:p>
            <a:pPr lvl="1" fontAlgn="ctr">
              <a:buFont typeface="Wingdings" pitchFamily="2" charset="2"/>
              <a:buChar char="§"/>
            </a:pPr>
            <a:r>
              <a:rPr lang="en-US" sz="1400" b="0" dirty="0"/>
              <a:t>At the same level of depression, women binge-eat twice per week and men binge-eat 4 times per week, even though the slopes (increases as depression increases) may be the same</a:t>
            </a:r>
          </a:p>
          <a:p>
            <a:pPr>
              <a:buFont typeface="Wingdings" pitchFamily="2" charset="2"/>
              <a:buChar char="§"/>
            </a:pPr>
            <a:endParaRPr lang="en-US" sz="1600" dirty="0"/>
          </a:p>
        </p:txBody>
      </p:sp>
      <p:sp>
        <p:nvSpPr>
          <p:cNvPr id="4" name="Slide Number Placeholder 3"/>
          <p:cNvSpPr>
            <a:spLocks noGrp="1"/>
          </p:cNvSpPr>
          <p:nvPr>
            <p:ph type="sldNum" sz="quarter" idx="12"/>
          </p:nvPr>
        </p:nvSpPr>
        <p:spPr>
          <a:xfrm>
            <a:off x="7696200" y="-239488"/>
            <a:ext cx="791308" cy="767687"/>
          </a:xfrm>
        </p:spPr>
        <p:txBody>
          <a:bodyPr/>
          <a:lstStyle/>
          <a:p>
            <a:fld id="{A7130828-5295-48D4-A430-D7818C194904}" type="slidenum">
              <a:rPr lang="en-US" sz="1600" smtClean="0"/>
              <a:t>19</a:t>
            </a:fld>
            <a:endParaRPr lang="en-US" sz="1600" dirty="0"/>
          </a:p>
        </p:txBody>
      </p:sp>
    </p:spTree>
    <p:extLst>
      <p:ext uri="{BB962C8B-B14F-4D97-AF65-F5344CB8AC3E}">
        <p14:creationId xmlns:p14="http://schemas.microsoft.com/office/powerpoint/2010/main" val="219127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3417"/>
            <a:ext cx="8305800" cy="709865"/>
          </a:xfrm>
        </p:spPr>
        <p:txBody>
          <a:bodyPr>
            <a:noAutofit/>
          </a:bodyPr>
          <a:lstStyle/>
          <a:p>
            <a:pPr algn="ctr"/>
            <a:r>
              <a:rPr lang="en-US" dirty="0"/>
              <a:t>Problematic History of Quantitative Methods</a:t>
            </a:r>
          </a:p>
        </p:txBody>
      </p:sp>
      <p:sp>
        <p:nvSpPr>
          <p:cNvPr id="3" name="Content Placeholder 2"/>
          <p:cNvSpPr>
            <a:spLocks noGrp="1"/>
          </p:cNvSpPr>
          <p:nvPr>
            <p:ph sz="half" idx="1"/>
          </p:nvPr>
        </p:nvSpPr>
        <p:spPr>
          <a:xfrm>
            <a:off x="866440" y="2489200"/>
            <a:ext cx="4848560" cy="3530603"/>
          </a:xfrm>
        </p:spPr>
        <p:txBody>
          <a:bodyPr>
            <a:noAutofit/>
          </a:bodyPr>
          <a:lstStyle/>
          <a:p>
            <a:pPr>
              <a:buFont typeface="Wingdings" pitchFamily="2" charset="2"/>
              <a:buChar char="§"/>
            </a:pPr>
            <a:r>
              <a:rPr lang="en-US" sz="1600" dirty="0"/>
              <a:t>Zuberi and Bonilla-Silva (2008) in </a:t>
            </a:r>
            <a:r>
              <a:rPr lang="en-US" sz="1600" i="1" dirty="0"/>
              <a:t>White Logic, White Methods</a:t>
            </a:r>
            <a:r>
              <a:rPr lang="en-US" sz="1600" dirty="0"/>
              <a:t>: </a:t>
            </a:r>
            <a:r>
              <a:rPr lang="en-US" sz="1600" i="1" dirty="0"/>
              <a:t>Racism &amp; Methodology, </a:t>
            </a:r>
            <a:r>
              <a:rPr lang="en-US" sz="1600" dirty="0"/>
              <a:t>document this problematic history. A brief overview:</a:t>
            </a:r>
          </a:p>
          <a:p>
            <a:pPr lvl="1">
              <a:buFont typeface="Wingdings" pitchFamily="2" charset="2"/>
              <a:buChar char="§"/>
            </a:pPr>
            <a:r>
              <a:rPr lang="en-US" sz="1400" dirty="0"/>
              <a:t>"Francis Galton was a key intellectual power behind the modern statistical revolution in the social sciences....Galton used statistical analysis to make general statements regarding the superiority of different classes within England and of the European-origin race, statements that were consistent with his eugenic agenda.“ (p. 128)</a:t>
            </a:r>
          </a:p>
          <a:p>
            <a:pPr>
              <a:buFont typeface="Wingdings" pitchFamily="2" charset="2"/>
              <a:buChar char="§"/>
            </a:pPr>
            <a:r>
              <a:rPr lang="en-US" sz="1600" dirty="0"/>
              <a:t>(See also Briggs, 2021)</a:t>
            </a:r>
          </a:p>
        </p:txBody>
      </p:sp>
      <p:sp>
        <p:nvSpPr>
          <p:cNvPr id="5" name="Slide Number Placeholder 4">
            <a:extLst>
              <a:ext uri="{FF2B5EF4-FFF2-40B4-BE49-F238E27FC236}">
                <a16:creationId xmlns:a16="http://schemas.microsoft.com/office/drawing/2014/main" id="{0E0760C8-3AA5-8A8D-6794-93A55BC20872}"/>
              </a:ext>
            </a:extLst>
          </p:cNvPr>
          <p:cNvSpPr>
            <a:spLocks noGrp="1"/>
          </p:cNvSpPr>
          <p:nvPr>
            <p:ph type="sldNum" sz="quarter" idx="12"/>
          </p:nvPr>
        </p:nvSpPr>
        <p:spPr>
          <a:xfrm>
            <a:off x="7678616" y="-228600"/>
            <a:ext cx="791308" cy="767687"/>
          </a:xfrm>
        </p:spPr>
        <p:txBody>
          <a:bodyPr/>
          <a:lstStyle/>
          <a:p>
            <a:fld id="{A7130828-5295-48D4-A430-D7818C194904}" type="slidenum">
              <a:rPr lang="en-US" sz="1600" smtClean="0"/>
              <a:t>2</a:t>
            </a:fld>
            <a:endParaRPr lang="en-US" sz="1600" dirty="0"/>
          </a:p>
        </p:txBody>
      </p:sp>
      <p:pic>
        <p:nvPicPr>
          <p:cNvPr id="1026" name="Picture 2" descr="White Logic, White Methods: Racism and Methodology: Tukufu Zuberi, Eduardo  Bonilla-Silva: 9780742542815: Books - Amazon">
            <a:extLst>
              <a:ext uri="{FF2B5EF4-FFF2-40B4-BE49-F238E27FC236}">
                <a16:creationId xmlns:a16="http://schemas.microsoft.com/office/drawing/2014/main" id="{BA3BF4C7-55FE-4799-6088-3BE95228FFE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1724" y="2548302"/>
            <a:ext cx="2108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08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5912C9-FAFC-00EF-E139-26D696DF1BB0}"/>
              </a:ext>
            </a:extLst>
          </p:cNvPr>
          <p:cNvSpPr>
            <a:spLocks noGrp="1"/>
          </p:cNvSpPr>
          <p:nvPr>
            <p:ph type="title"/>
          </p:nvPr>
        </p:nvSpPr>
        <p:spPr>
          <a:xfrm>
            <a:off x="1334944" y="838200"/>
            <a:ext cx="6343672" cy="709865"/>
          </a:xfrm>
        </p:spPr>
        <p:txBody>
          <a:bodyPr/>
          <a:lstStyle/>
          <a:p>
            <a:pPr algn="ctr"/>
            <a:r>
              <a:rPr lang="en-US" dirty="0"/>
              <a:t>Empirical Example </a:t>
            </a:r>
          </a:p>
        </p:txBody>
      </p:sp>
      <p:sp>
        <p:nvSpPr>
          <p:cNvPr id="5" name="Slide Number Placeholder 4">
            <a:extLst>
              <a:ext uri="{FF2B5EF4-FFF2-40B4-BE49-F238E27FC236}">
                <a16:creationId xmlns:a16="http://schemas.microsoft.com/office/drawing/2014/main" id="{83365AC1-76E3-AE66-0892-32864EA34071}"/>
              </a:ext>
            </a:extLst>
          </p:cNvPr>
          <p:cNvSpPr>
            <a:spLocks noGrp="1"/>
          </p:cNvSpPr>
          <p:nvPr>
            <p:ph type="sldNum" sz="quarter" idx="12"/>
          </p:nvPr>
        </p:nvSpPr>
        <p:spPr>
          <a:xfrm>
            <a:off x="7714710" y="-228600"/>
            <a:ext cx="791308" cy="767687"/>
          </a:xfrm>
        </p:spPr>
        <p:txBody>
          <a:bodyPr/>
          <a:lstStyle/>
          <a:p>
            <a:fld id="{A7130828-5295-48D4-A430-D7818C194904}" type="slidenum">
              <a:rPr lang="en-US" sz="1600" smtClean="0"/>
              <a:t>20</a:t>
            </a:fld>
            <a:endParaRPr lang="en-US" sz="1600" dirty="0"/>
          </a:p>
        </p:txBody>
      </p:sp>
      <p:pic>
        <p:nvPicPr>
          <p:cNvPr id="16" name="Content Placeholder 15">
            <a:extLst>
              <a:ext uri="{FF2B5EF4-FFF2-40B4-BE49-F238E27FC236}">
                <a16:creationId xmlns:a16="http://schemas.microsoft.com/office/drawing/2014/main" id="{8B81E225-80E0-680C-3F85-654E570B747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209800"/>
            <a:ext cx="4255101" cy="4453869"/>
          </a:xfrm>
          <a:ln>
            <a:solidFill>
              <a:schemeClr val="tx1"/>
            </a:solidFill>
          </a:ln>
        </p:spPr>
      </p:pic>
      <p:sp>
        <p:nvSpPr>
          <p:cNvPr id="17" name="Content Placeholder 11">
            <a:extLst>
              <a:ext uri="{FF2B5EF4-FFF2-40B4-BE49-F238E27FC236}">
                <a16:creationId xmlns:a16="http://schemas.microsoft.com/office/drawing/2014/main" id="{DE53202A-5D2D-EB20-ABFB-19CB23A9EDE1}"/>
              </a:ext>
            </a:extLst>
          </p:cNvPr>
          <p:cNvSpPr txBox="1">
            <a:spLocks/>
          </p:cNvSpPr>
          <p:nvPr/>
        </p:nvSpPr>
        <p:spPr>
          <a:xfrm>
            <a:off x="4953000" y="2489202"/>
            <a:ext cx="3553017" cy="391159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itchFamily="2" charset="2"/>
              <a:buChar char="§"/>
            </a:pPr>
            <a:endParaRPr lang="en-US" sz="2000" i="1" dirty="0"/>
          </a:p>
          <a:p>
            <a:pPr>
              <a:buFont typeface="Wingdings" pitchFamily="2" charset="2"/>
              <a:buChar char="§"/>
            </a:pPr>
            <a:r>
              <a:rPr lang="en-US" sz="2000" i="1" dirty="0"/>
              <a:t>Aim: </a:t>
            </a:r>
            <a:r>
              <a:rPr lang="en-US" sz="2000" dirty="0"/>
              <a:t>test if youth who vary in political ideology (i.e., conservative, liberal) and political identification (i.e., Republican, Democrat) participate at different levels and whether this measurement of sociopolitical participation is biased </a:t>
            </a:r>
          </a:p>
          <a:p>
            <a:pPr marL="0" indent="0">
              <a:buFont typeface="Wingdings 3" charset="2"/>
              <a:buNone/>
            </a:pPr>
            <a:endParaRPr lang="en-US" sz="2000" dirty="0"/>
          </a:p>
        </p:txBody>
      </p:sp>
    </p:spTree>
    <p:extLst>
      <p:ext uri="{BB962C8B-B14F-4D97-AF65-F5344CB8AC3E}">
        <p14:creationId xmlns:p14="http://schemas.microsoft.com/office/powerpoint/2010/main" val="3418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5339-8988-4014-B8C5-74AE8D389198}"/>
              </a:ext>
            </a:extLst>
          </p:cNvPr>
          <p:cNvSpPr>
            <a:spLocks noGrp="1"/>
          </p:cNvSpPr>
          <p:nvPr>
            <p:ph type="title"/>
          </p:nvPr>
        </p:nvSpPr>
        <p:spPr>
          <a:xfrm>
            <a:off x="1399370" y="733024"/>
            <a:ext cx="6345260" cy="709865"/>
          </a:xfrm>
        </p:spPr>
        <p:txBody>
          <a:bodyPr/>
          <a:lstStyle/>
          <a:p>
            <a:pPr algn="ctr"/>
            <a:r>
              <a:rPr lang="en-US" dirty="0"/>
              <a:t>Empirical Example</a:t>
            </a:r>
          </a:p>
        </p:txBody>
      </p:sp>
      <p:sp>
        <p:nvSpPr>
          <p:cNvPr id="4" name="Slide Number Placeholder 3">
            <a:extLst>
              <a:ext uri="{FF2B5EF4-FFF2-40B4-BE49-F238E27FC236}">
                <a16:creationId xmlns:a16="http://schemas.microsoft.com/office/drawing/2014/main" id="{754CA0A5-A01E-4765-B9C8-D533F05F6A58}"/>
              </a:ext>
            </a:extLst>
          </p:cNvPr>
          <p:cNvSpPr>
            <a:spLocks noGrp="1"/>
          </p:cNvSpPr>
          <p:nvPr>
            <p:ph type="sldNum" sz="quarter" idx="12"/>
          </p:nvPr>
        </p:nvSpPr>
        <p:spPr>
          <a:xfrm>
            <a:off x="7744630" y="-228600"/>
            <a:ext cx="791308" cy="767687"/>
          </a:xfrm>
        </p:spPr>
        <p:txBody>
          <a:bodyPr/>
          <a:lstStyle/>
          <a:p>
            <a:fld id="{A7130828-5295-48D4-A430-D7818C194904}" type="slidenum">
              <a:rPr lang="en-US" sz="1600" smtClean="0"/>
              <a:t>21</a:t>
            </a:fld>
            <a:endParaRPr lang="en-US" sz="1600" dirty="0"/>
          </a:p>
        </p:txBody>
      </p:sp>
      <p:pic>
        <p:nvPicPr>
          <p:cNvPr id="5" name="Picture 4">
            <a:extLst>
              <a:ext uri="{FF2B5EF4-FFF2-40B4-BE49-F238E27FC236}">
                <a16:creationId xmlns:a16="http://schemas.microsoft.com/office/drawing/2014/main" id="{51B6D1E2-EE9D-6175-015D-EDB33EB00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0"/>
            <a:ext cx="5303423" cy="4016829"/>
          </a:xfrm>
          <a:prstGeom prst="rect">
            <a:avLst/>
          </a:prstGeom>
        </p:spPr>
      </p:pic>
      <p:pic>
        <p:nvPicPr>
          <p:cNvPr id="6" name="Picture 5">
            <a:extLst>
              <a:ext uri="{FF2B5EF4-FFF2-40B4-BE49-F238E27FC236}">
                <a16:creationId xmlns:a16="http://schemas.microsoft.com/office/drawing/2014/main" id="{8CC8CBD1-A514-7807-36F8-96A092624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434" y="2667000"/>
            <a:ext cx="3670743" cy="3439313"/>
          </a:xfrm>
          <a:prstGeom prst="rect">
            <a:avLst/>
          </a:prstGeom>
        </p:spPr>
      </p:pic>
    </p:spTree>
    <p:extLst>
      <p:ext uri="{BB962C8B-B14F-4D97-AF65-F5344CB8AC3E}">
        <p14:creationId xmlns:p14="http://schemas.microsoft.com/office/powerpoint/2010/main" val="165800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5339-8988-4014-B8C5-74AE8D389198}"/>
              </a:ext>
            </a:extLst>
          </p:cNvPr>
          <p:cNvSpPr>
            <a:spLocks noGrp="1"/>
          </p:cNvSpPr>
          <p:nvPr>
            <p:ph type="title"/>
          </p:nvPr>
        </p:nvSpPr>
        <p:spPr>
          <a:xfrm>
            <a:off x="1399370" y="914400"/>
            <a:ext cx="6345260" cy="709865"/>
          </a:xfrm>
        </p:spPr>
        <p:txBody>
          <a:bodyPr/>
          <a:lstStyle/>
          <a:p>
            <a:pPr algn="ctr"/>
            <a:r>
              <a:rPr lang="en-US" dirty="0"/>
              <a:t>Empirical Example</a:t>
            </a:r>
          </a:p>
        </p:txBody>
      </p:sp>
      <p:sp>
        <p:nvSpPr>
          <p:cNvPr id="4" name="Slide Number Placeholder 3">
            <a:extLst>
              <a:ext uri="{FF2B5EF4-FFF2-40B4-BE49-F238E27FC236}">
                <a16:creationId xmlns:a16="http://schemas.microsoft.com/office/drawing/2014/main" id="{754CA0A5-A01E-4765-B9C8-D533F05F6A58}"/>
              </a:ext>
            </a:extLst>
          </p:cNvPr>
          <p:cNvSpPr>
            <a:spLocks noGrp="1"/>
          </p:cNvSpPr>
          <p:nvPr>
            <p:ph type="sldNum" sz="quarter" idx="12"/>
          </p:nvPr>
        </p:nvSpPr>
        <p:spPr>
          <a:xfrm>
            <a:off x="7722859" y="-246908"/>
            <a:ext cx="791308" cy="767687"/>
          </a:xfrm>
        </p:spPr>
        <p:txBody>
          <a:bodyPr/>
          <a:lstStyle/>
          <a:p>
            <a:fld id="{A7130828-5295-48D4-A430-D7818C194904}" type="slidenum">
              <a:rPr lang="en-US" sz="1600" smtClean="0"/>
              <a:t>22</a:t>
            </a:fld>
            <a:endParaRPr lang="en-US" sz="1600" dirty="0"/>
          </a:p>
        </p:txBody>
      </p:sp>
      <p:pic>
        <p:nvPicPr>
          <p:cNvPr id="6" name="Picture 5">
            <a:extLst>
              <a:ext uri="{FF2B5EF4-FFF2-40B4-BE49-F238E27FC236}">
                <a16:creationId xmlns:a16="http://schemas.microsoft.com/office/drawing/2014/main" id="{045CE5A9-09CC-A7EA-7028-E4F5F5770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70" y="2286000"/>
            <a:ext cx="7494259" cy="432361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F8867D4-9C63-4B3E-2E61-F69A6D640C8B}"/>
                  </a:ext>
                </a:extLst>
              </p14:cNvPr>
              <p14:cNvContentPartPr/>
              <p14:nvPr/>
            </p14:nvContentPartPr>
            <p14:xfrm>
              <a:off x="3192956" y="3200400"/>
              <a:ext cx="243720" cy="6120"/>
            </p14:xfrm>
          </p:contentPart>
        </mc:Choice>
        <mc:Fallback xmlns="">
          <p:pic>
            <p:nvPicPr>
              <p:cNvPr id="3" name="Ink 2">
                <a:extLst>
                  <a:ext uri="{FF2B5EF4-FFF2-40B4-BE49-F238E27FC236}">
                    <a16:creationId xmlns:a16="http://schemas.microsoft.com/office/drawing/2014/main" id="{0F8867D4-9C63-4B3E-2E61-F69A6D640C8B}"/>
                  </a:ext>
                </a:extLst>
              </p:cNvPr>
              <p:cNvPicPr/>
              <p:nvPr/>
            </p:nvPicPr>
            <p:blipFill>
              <a:blip r:embed="rId5"/>
              <a:stretch>
                <a:fillRect/>
              </a:stretch>
            </p:blipFill>
            <p:spPr>
              <a:xfrm>
                <a:off x="3139316" y="3092400"/>
                <a:ext cx="351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BD43C43-7773-A745-0D63-BDEF8C3C5CBC}"/>
                  </a:ext>
                </a:extLst>
              </p14:cNvPr>
              <p14:cNvContentPartPr/>
              <p14:nvPr/>
            </p14:nvContentPartPr>
            <p14:xfrm>
              <a:off x="3192956" y="3936206"/>
              <a:ext cx="292680" cy="5400"/>
            </p14:xfrm>
          </p:contentPart>
        </mc:Choice>
        <mc:Fallback xmlns="">
          <p:pic>
            <p:nvPicPr>
              <p:cNvPr id="5" name="Ink 4">
                <a:extLst>
                  <a:ext uri="{FF2B5EF4-FFF2-40B4-BE49-F238E27FC236}">
                    <a16:creationId xmlns:a16="http://schemas.microsoft.com/office/drawing/2014/main" id="{3BD43C43-7773-A745-0D63-BDEF8C3C5CBC}"/>
                  </a:ext>
                </a:extLst>
              </p:cNvPr>
              <p:cNvPicPr/>
              <p:nvPr/>
            </p:nvPicPr>
            <p:blipFill>
              <a:blip r:embed="rId7"/>
              <a:stretch>
                <a:fillRect/>
              </a:stretch>
            </p:blipFill>
            <p:spPr>
              <a:xfrm>
                <a:off x="3138956" y="3828566"/>
                <a:ext cx="400320" cy="221040"/>
              </a:xfrm>
              <a:prstGeom prst="rect">
                <a:avLst/>
              </a:prstGeom>
            </p:spPr>
          </p:pic>
        </mc:Fallback>
      </mc:AlternateContent>
    </p:spTree>
    <p:extLst>
      <p:ext uri="{BB962C8B-B14F-4D97-AF65-F5344CB8AC3E}">
        <p14:creationId xmlns:p14="http://schemas.microsoft.com/office/powerpoint/2010/main" val="332820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5339-8988-4014-B8C5-74AE8D389198}"/>
              </a:ext>
            </a:extLst>
          </p:cNvPr>
          <p:cNvSpPr>
            <a:spLocks noGrp="1"/>
          </p:cNvSpPr>
          <p:nvPr>
            <p:ph type="title"/>
          </p:nvPr>
        </p:nvSpPr>
        <p:spPr>
          <a:xfrm>
            <a:off x="1399370" y="914400"/>
            <a:ext cx="6345260" cy="709865"/>
          </a:xfrm>
        </p:spPr>
        <p:txBody>
          <a:bodyPr/>
          <a:lstStyle/>
          <a:p>
            <a:pPr algn="ctr"/>
            <a:r>
              <a:rPr lang="en-US" dirty="0"/>
              <a:t>Empirical Example</a:t>
            </a:r>
          </a:p>
        </p:txBody>
      </p:sp>
      <p:sp>
        <p:nvSpPr>
          <p:cNvPr id="4" name="Slide Number Placeholder 3">
            <a:extLst>
              <a:ext uri="{FF2B5EF4-FFF2-40B4-BE49-F238E27FC236}">
                <a16:creationId xmlns:a16="http://schemas.microsoft.com/office/drawing/2014/main" id="{754CA0A5-A01E-4765-B9C8-D533F05F6A58}"/>
              </a:ext>
            </a:extLst>
          </p:cNvPr>
          <p:cNvSpPr>
            <a:spLocks noGrp="1"/>
          </p:cNvSpPr>
          <p:nvPr>
            <p:ph type="sldNum" sz="quarter" idx="12"/>
          </p:nvPr>
        </p:nvSpPr>
        <p:spPr>
          <a:xfrm>
            <a:off x="7722859" y="-246908"/>
            <a:ext cx="791308" cy="767687"/>
          </a:xfrm>
        </p:spPr>
        <p:txBody>
          <a:bodyPr/>
          <a:lstStyle/>
          <a:p>
            <a:fld id="{A7130828-5295-48D4-A430-D7818C194904}" type="slidenum">
              <a:rPr lang="en-US" sz="1600" smtClean="0"/>
              <a:t>23</a:t>
            </a:fld>
            <a:endParaRPr lang="en-US" sz="1600" dirty="0"/>
          </a:p>
        </p:txBody>
      </p:sp>
      <p:pic>
        <p:nvPicPr>
          <p:cNvPr id="7" name="Picture 6">
            <a:extLst>
              <a:ext uri="{FF2B5EF4-FFF2-40B4-BE49-F238E27FC236}">
                <a16:creationId xmlns:a16="http://schemas.microsoft.com/office/drawing/2014/main" id="{6202450C-1F89-1E5D-1B28-05B1FF225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287" y="2362200"/>
            <a:ext cx="6968269" cy="410362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C703D97-95E9-5D25-042B-240651C711EB}"/>
                  </a:ext>
                </a:extLst>
              </p14:cNvPr>
              <p14:cNvContentPartPr/>
              <p14:nvPr/>
            </p14:nvContentPartPr>
            <p14:xfrm>
              <a:off x="3200400" y="3886200"/>
              <a:ext cx="243720" cy="6120"/>
            </p14:xfrm>
          </p:contentPart>
        </mc:Choice>
        <mc:Fallback xmlns="">
          <p:pic>
            <p:nvPicPr>
              <p:cNvPr id="5" name="Ink 4">
                <a:extLst>
                  <a:ext uri="{FF2B5EF4-FFF2-40B4-BE49-F238E27FC236}">
                    <a16:creationId xmlns:a16="http://schemas.microsoft.com/office/drawing/2014/main" id="{7C703D97-95E9-5D25-042B-240651C711EB}"/>
                  </a:ext>
                </a:extLst>
              </p:cNvPr>
              <p:cNvPicPr/>
              <p:nvPr/>
            </p:nvPicPr>
            <p:blipFill>
              <a:blip r:embed="rId5"/>
              <a:stretch>
                <a:fillRect/>
              </a:stretch>
            </p:blipFill>
            <p:spPr>
              <a:xfrm>
                <a:off x="3146760" y="3778200"/>
                <a:ext cx="351360" cy="221760"/>
              </a:xfrm>
              <a:prstGeom prst="rect">
                <a:avLst/>
              </a:prstGeom>
            </p:spPr>
          </p:pic>
        </mc:Fallback>
      </mc:AlternateContent>
      <p:cxnSp>
        <p:nvCxnSpPr>
          <p:cNvPr id="6" name="Straight Arrow Connector 5">
            <a:extLst>
              <a:ext uri="{FF2B5EF4-FFF2-40B4-BE49-F238E27FC236}">
                <a16:creationId xmlns:a16="http://schemas.microsoft.com/office/drawing/2014/main" id="{E35B9CF3-22D3-4882-C3C6-BB1D0568F1EE}"/>
              </a:ext>
            </a:extLst>
          </p:cNvPr>
          <p:cNvCxnSpPr>
            <a:cxnSpLocks/>
          </p:cNvCxnSpPr>
          <p:nvPr/>
        </p:nvCxnSpPr>
        <p:spPr>
          <a:xfrm>
            <a:off x="2590800" y="2895600"/>
            <a:ext cx="4191000" cy="685800"/>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35EE7C-2CAC-43DF-8FBF-C95E3182991B}"/>
              </a:ext>
            </a:extLst>
          </p:cNvPr>
          <p:cNvSpPr txBox="1"/>
          <p:nvPr/>
        </p:nvSpPr>
        <p:spPr>
          <a:xfrm>
            <a:off x="4248834" y="2895600"/>
            <a:ext cx="447558" cy="276999"/>
          </a:xfrm>
          <a:prstGeom prst="rect">
            <a:avLst/>
          </a:prstGeom>
          <a:noFill/>
        </p:spPr>
        <p:txBody>
          <a:bodyPr wrap="none" rtlCol="0">
            <a:spAutoFit/>
          </a:bodyPr>
          <a:lstStyle/>
          <a:p>
            <a:r>
              <a:rPr lang="en-US" sz="1200" dirty="0"/>
              <a:t>.</a:t>
            </a:r>
            <a:r>
              <a:rPr lang="en-US" sz="900" dirty="0"/>
              <a:t>43</a:t>
            </a:r>
            <a:r>
              <a:rPr lang="en-US" sz="1200" dirty="0"/>
              <a:t>*</a:t>
            </a:r>
          </a:p>
        </p:txBody>
      </p:sp>
    </p:spTree>
    <p:extLst>
      <p:ext uri="{BB962C8B-B14F-4D97-AF65-F5344CB8AC3E}">
        <p14:creationId xmlns:p14="http://schemas.microsoft.com/office/powerpoint/2010/main" val="34204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F0CE-D73E-C1D0-675C-6CB9777AB507}"/>
              </a:ext>
            </a:extLst>
          </p:cNvPr>
          <p:cNvSpPr>
            <a:spLocks noGrp="1"/>
          </p:cNvSpPr>
          <p:nvPr>
            <p:ph type="title"/>
          </p:nvPr>
        </p:nvSpPr>
        <p:spPr>
          <a:xfrm>
            <a:off x="1400164" y="1022386"/>
            <a:ext cx="6343672" cy="709865"/>
          </a:xfrm>
        </p:spPr>
        <p:txBody>
          <a:bodyPr/>
          <a:lstStyle/>
          <a:p>
            <a:r>
              <a:rPr lang="en-US" dirty="0"/>
              <a:t>Empirical Example: Conclusions</a:t>
            </a:r>
          </a:p>
        </p:txBody>
      </p:sp>
      <p:sp>
        <p:nvSpPr>
          <p:cNvPr id="4" name="Content Placeholder 3">
            <a:extLst>
              <a:ext uri="{FF2B5EF4-FFF2-40B4-BE49-F238E27FC236}">
                <a16:creationId xmlns:a16="http://schemas.microsoft.com/office/drawing/2014/main" id="{047332C9-C56F-94D1-B6A2-0EBF496619B0}"/>
              </a:ext>
            </a:extLst>
          </p:cNvPr>
          <p:cNvSpPr>
            <a:spLocks noGrp="1"/>
          </p:cNvSpPr>
          <p:nvPr>
            <p:ph idx="1"/>
          </p:nvPr>
        </p:nvSpPr>
        <p:spPr>
          <a:xfrm>
            <a:off x="533400" y="2489200"/>
            <a:ext cx="8153400" cy="3530600"/>
          </a:xfrm>
        </p:spPr>
        <p:txBody>
          <a:bodyPr>
            <a:noAutofit/>
          </a:bodyPr>
          <a:lstStyle/>
          <a:p>
            <a:pPr>
              <a:buFont typeface="Wingdings" pitchFamily="2" charset="2"/>
              <a:buChar char="§"/>
            </a:pPr>
            <a:r>
              <a:rPr lang="en-US" sz="1400" dirty="0"/>
              <a:t>Identified no DIF in any items</a:t>
            </a:r>
          </a:p>
          <a:p>
            <a:pPr lvl="1">
              <a:buFont typeface="Wingdings" pitchFamily="2" charset="2"/>
              <a:buChar char="§"/>
            </a:pPr>
            <a:r>
              <a:rPr lang="en-US" sz="1400" dirty="0"/>
              <a:t>If so, we would have seen DIF modeled as a direct line from one of the exogenous covariate to an individual item</a:t>
            </a:r>
          </a:p>
          <a:p>
            <a:pPr lvl="1">
              <a:buFont typeface="Wingdings" pitchFamily="2" charset="2"/>
              <a:buChar char="§"/>
            </a:pPr>
            <a:r>
              <a:rPr lang="en-US" sz="1400" dirty="0"/>
              <a:t>Suggests that within our sample this measure of sociopolitical participation is not biased by political ideology, party identification, or the other covariates tested such as race/ethnicity, gender, and SES </a:t>
            </a:r>
          </a:p>
          <a:p>
            <a:pPr>
              <a:buFont typeface="Wingdings" pitchFamily="2" charset="2"/>
              <a:buChar char="§"/>
            </a:pPr>
            <a:r>
              <a:rPr lang="en-US" sz="1400" dirty="0"/>
              <a:t>Found slight effect in identification and marginal effect in race/ethnicity </a:t>
            </a:r>
          </a:p>
          <a:p>
            <a:pPr lvl="1">
              <a:buFont typeface="Wingdings" pitchFamily="2" charset="2"/>
              <a:buChar char="§"/>
            </a:pPr>
            <a:r>
              <a:rPr lang="en-US" sz="1400" dirty="0"/>
              <a:t>Small association with sociopolitical participation suggesting a trend that Republican identifying youth participate slightly more frequently than those who identify as Democrat</a:t>
            </a:r>
          </a:p>
          <a:p>
            <a:pPr>
              <a:buFont typeface="Wingdings" pitchFamily="2" charset="2"/>
              <a:buChar char="§"/>
            </a:pPr>
            <a:r>
              <a:rPr lang="en-US" sz="1400" dirty="0"/>
              <a:t>If sociopolitical participation was indeed biased by left-leaning ideology, then we would expect the its measurement to exhibit DIF in ideology and identification </a:t>
            </a:r>
          </a:p>
          <a:p>
            <a:pPr>
              <a:buFont typeface="Wingdings" pitchFamily="2" charset="2"/>
              <a:buChar char="§"/>
            </a:pPr>
            <a:r>
              <a:rPr lang="en-US" sz="1400" dirty="0"/>
              <a:t>Suggests that diverse populations of youth across different political perspectives are engaged in the political system through their sociopolitical participation at similar levels and that the items aren’t biased towards on ideology or political party </a:t>
            </a:r>
          </a:p>
          <a:p>
            <a:pPr>
              <a:buFont typeface="Wingdings" pitchFamily="2" charset="2"/>
              <a:buChar char="§"/>
            </a:pPr>
            <a:endParaRPr lang="en-US" sz="1400" dirty="0"/>
          </a:p>
          <a:p>
            <a:pPr lvl="1">
              <a:buFont typeface="Wingdings" pitchFamily="2" charset="2"/>
              <a:buChar char="§"/>
            </a:pPr>
            <a:endParaRPr lang="en-US" sz="1400" dirty="0"/>
          </a:p>
          <a:p>
            <a:pPr lvl="1">
              <a:buFont typeface="Wingdings" pitchFamily="2" charset="2"/>
              <a:buChar char="§"/>
            </a:pPr>
            <a:endParaRPr lang="en-US" sz="1400" dirty="0"/>
          </a:p>
          <a:p>
            <a:pPr lvl="1"/>
            <a:endParaRPr lang="en-US" sz="1400" dirty="0"/>
          </a:p>
        </p:txBody>
      </p:sp>
      <p:sp>
        <p:nvSpPr>
          <p:cNvPr id="3" name="Slide Number Placeholder 2">
            <a:extLst>
              <a:ext uri="{FF2B5EF4-FFF2-40B4-BE49-F238E27FC236}">
                <a16:creationId xmlns:a16="http://schemas.microsoft.com/office/drawing/2014/main" id="{540EBB49-F2F0-B270-7F6C-C9DDFE9ED855}"/>
              </a:ext>
            </a:extLst>
          </p:cNvPr>
          <p:cNvSpPr>
            <a:spLocks noGrp="1"/>
          </p:cNvSpPr>
          <p:nvPr>
            <p:ph type="sldNum" sz="quarter" idx="12"/>
          </p:nvPr>
        </p:nvSpPr>
        <p:spPr>
          <a:xfrm>
            <a:off x="7696200" y="-228600"/>
            <a:ext cx="791308" cy="767687"/>
          </a:xfrm>
        </p:spPr>
        <p:txBody>
          <a:bodyPr/>
          <a:lstStyle/>
          <a:p>
            <a:fld id="{A7130828-5295-48D4-A430-D7818C194904}" type="slidenum">
              <a:rPr lang="en-US" sz="1600" smtClean="0"/>
              <a:t>24</a:t>
            </a:fld>
            <a:endParaRPr lang="en-US" sz="1600" dirty="0"/>
          </a:p>
        </p:txBody>
      </p:sp>
    </p:spTree>
    <p:extLst>
      <p:ext uri="{BB962C8B-B14F-4D97-AF65-F5344CB8AC3E}">
        <p14:creationId xmlns:p14="http://schemas.microsoft.com/office/powerpoint/2010/main" val="5701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048549"/>
            <a:ext cx="7520940" cy="548640"/>
          </a:xfrm>
        </p:spPr>
        <p:txBody>
          <a:bodyPr/>
          <a:lstStyle/>
          <a:p>
            <a:pPr algn="ctr"/>
            <a:r>
              <a:rPr lang="en-US" dirty="0"/>
              <a:t>Summary:</a:t>
            </a:r>
            <a:br>
              <a:rPr lang="en-US" dirty="0"/>
            </a:br>
            <a:r>
              <a:rPr lang="en-US" dirty="0"/>
              <a:t>Affordances of MIMICs</a:t>
            </a:r>
          </a:p>
        </p:txBody>
      </p:sp>
      <p:sp>
        <p:nvSpPr>
          <p:cNvPr id="3" name="Content Placeholder 2"/>
          <p:cNvSpPr>
            <a:spLocks noGrp="1"/>
          </p:cNvSpPr>
          <p:nvPr>
            <p:ph idx="1"/>
          </p:nvPr>
        </p:nvSpPr>
        <p:spPr>
          <a:xfrm>
            <a:off x="533400" y="2209800"/>
            <a:ext cx="8153400" cy="4343400"/>
          </a:xfrm>
        </p:spPr>
        <p:txBody>
          <a:bodyPr>
            <a:noAutofit/>
          </a:bodyPr>
          <a:lstStyle/>
          <a:p>
            <a:pPr>
              <a:spcBef>
                <a:spcPts val="400"/>
              </a:spcBef>
              <a:buFont typeface="Wingdings" pitchFamily="2" charset="2"/>
              <a:buChar char="§"/>
            </a:pPr>
            <a:r>
              <a:rPr lang="en-US" sz="1600" dirty="0"/>
              <a:t>Simple, yet effective, strategy to detect, remediate, or eliminate biased items </a:t>
            </a:r>
          </a:p>
          <a:p>
            <a:pPr>
              <a:spcBef>
                <a:spcPts val="400"/>
              </a:spcBef>
              <a:buFont typeface="Wingdings" pitchFamily="2" charset="2"/>
              <a:buChar char="§"/>
            </a:pPr>
            <a:r>
              <a:rPr lang="en-US" sz="1600" dirty="0"/>
              <a:t>Also affords testing for item bias while statistically adjusting for latent mean differences</a:t>
            </a:r>
          </a:p>
          <a:p>
            <a:pPr>
              <a:spcBef>
                <a:spcPts val="400"/>
              </a:spcBef>
              <a:buFont typeface="Wingdings" pitchFamily="2" charset="2"/>
              <a:buChar char="§"/>
            </a:pPr>
            <a:r>
              <a:rPr lang="en-US" sz="1600" dirty="0"/>
              <a:t>Efficient in detecting bias in latent means (levels) and DIF (items biased across groups)</a:t>
            </a:r>
          </a:p>
          <a:p>
            <a:pPr lvl="1">
              <a:spcBef>
                <a:spcPts val="400"/>
              </a:spcBef>
              <a:buFont typeface="Wingdings" pitchFamily="2" charset="2"/>
              <a:buChar char="§"/>
            </a:pPr>
            <a:r>
              <a:rPr lang="en-US" dirty="0"/>
              <a:t>More precise than ANOVAs because measurement error parceled out</a:t>
            </a:r>
          </a:p>
          <a:p>
            <a:pPr lvl="1">
              <a:spcBef>
                <a:spcPts val="400"/>
              </a:spcBef>
              <a:buFont typeface="Wingdings" pitchFamily="2" charset="2"/>
              <a:buChar char="§"/>
            </a:pPr>
            <a:r>
              <a:rPr lang="en-US" dirty="0"/>
              <a:t>DIF in MIMICs concordant with DIF in IRT methods</a:t>
            </a:r>
          </a:p>
          <a:p>
            <a:pPr>
              <a:spcBef>
                <a:spcPts val="400"/>
              </a:spcBef>
              <a:buFont typeface="Wingdings" pitchFamily="2" charset="2"/>
              <a:buChar char="§"/>
            </a:pPr>
            <a:r>
              <a:rPr lang="en-US" sz="1600" i="1" dirty="0"/>
              <a:t>Note: </a:t>
            </a:r>
            <a:r>
              <a:rPr lang="en-US" sz="1600" dirty="0"/>
              <a:t>MIMIC models do not establish Measurement Invariance (MI), which is a more intensive &amp; stepwise process</a:t>
            </a:r>
          </a:p>
          <a:p>
            <a:pPr>
              <a:spcBef>
                <a:spcPts val="400"/>
              </a:spcBef>
              <a:buFont typeface="Wingdings" pitchFamily="2" charset="2"/>
              <a:buChar char="§"/>
            </a:pPr>
            <a:r>
              <a:rPr lang="en-US" sz="1600" dirty="0"/>
              <a:t>Can adjust for item bias when estimated full SEMs</a:t>
            </a:r>
          </a:p>
          <a:p>
            <a:pPr>
              <a:spcBef>
                <a:spcPts val="400"/>
              </a:spcBef>
              <a:buFont typeface="Wingdings" pitchFamily="2" charset="2"/>
              <a:buChar char="§"/>
            </a:pPr>
            <a:r>
              <a:rPr lang="en-US" sz="1600" dirty="0"/>
              <a:t>MIMICS sound intimidating…but are not that complicated to estimate and interpret </a:t>
            </a:r>
          </a:p>
          <a:p>
            <a:pPr lvl="2">
              <a:spcBef>
                <a:spcPts val="400"/>
              </a:spcBef>
              <a:buFont typeface="Wingdings" pitchFamily="2" charset="2"/>
              <a:buChar char="§"/>
            </a:pPr>
            <a:r>
              <a:rPr lang="en-US" sz="1600" i="1" dirty="0"/>
              <a:t>Also</a:t>
            </a:r>
            <a:r>
              <a:rPr lang="en-US" sz="1600" dirty="0"/>
              <a:t>: Easier &amp; require lower N than full measurement invariance (MI) testing </a:t>
            </a:r>
          </a:p>
          <a:p>
            <a:pPr lvl="2">
              <a:spcBef>
                <a:spcPts val="400"/>
              </a:spcBef>
              <a:buFont typeface="Wingdings" pitchFamily="2" charset="2"/>
              <a:buChar char="§"/>
            </a:pPr>
            <a:r>
              <a:rPr lang="en-US" sz="1600" dirty="0"/>
              <a:t>“unlike multigroup factor analysis…, several covariates can be incorporated into the MIMIC model without subdividing the sample” (Gallo et al., 1994, p. 252)</a:t>
            </a:r>
          </a:p>
          <a:p>
            <a:pPr>
              <a:spcBef>
                <a:spcPts val="400"/>
              </a:spcBef>
              <a:buFont typeface="Wingdings" pitchFamily="2" charset="2"/>
              <a:buChar char="§"/>
            </a:pPr>
            <a:endParaRPr lang="en-US" sz="1600" dirty="0"/>
          </a:p>
        </p:txBody>
      </p:sp>
      <p:sp>
        <p:nvSpPr>
          <p:cNvPr id="4" name="Slide Number Placeholder 3"/>
          <p:cNvSpPr>
            <a:spLocks noGrp="1"/>
          </p:cNvSpPr>
          <p:nvPr>
            <p:ph type="sldNum" sz="quarter" idx="12"/>
          </p:nvPr>
        </p:nvSpPr>
        <p:spPr>
          <a:xfrm>
            <a:off x="7696200" y="-206614"/>
            <a:ext cx="791308" cy="767687"/>
          </a:xfrm>
        </p:spPr>
        <p:txBody>
          <a:bodyPr/>
          <a:lstStyle/>
          <a:p>
            <a:fld id="{A7130828-5295-48D4-A430-D7818C194904}" type="slidenum">
              <a:rPr lang="en-US" sz="1600" smtClean="0"/>
              <a:t>25</a:t>
            </a:fld>
            <a:endParaRPr lang="en-US" sz="1600" dirty="0"/>
          </a:p>
        </p:txBody>
      </p:sp>
    </p:spTree>
    <p:extLst>
      <p:ext uri="{BB962C8B-B14F-4D97-AF65-F5344CB8AC3E}">
        <p14:creationId xmlns:p14="http://schemas.microsoft.com/office/powerpoint/2010/main" val="21521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0AA7-44D0-4049-A5F9-94ACEA9D08A9}"/>
              </a:ext>
            </a:extLst>
          </p:cNvPr>
          <p:cNvSpPr>
            <a:spLocks noGrp="1"/>
          </p:cNvSpPr>
          <p:nvPr>
            <p:ph type="title"/>
          </p:nvPr>
        </p:nvSpPr>
        <p:spPr>
          <a:xfrm>
            <a:off x="811530" y="900070"/>
            <a:ext cx="7520940" cy="548640"/>
          </a:xfrm>
        </p:spPr>
        <p:txBody>
          <a:bodyPr/>
          <a:lstStyle/>
          <a:p>
            <a:pPr algn="ctr"/>
            <a:r>
              <a:rPr lang="en-US" dirty="0"/>
              <a:t>MIMICs: Limitations</a:t>
            </a:r>
          </a:p>
        </p:txBody>
      </p:sp>
      <p:sp>
        <p:nvSpPr>
          <p:cNvPr id="3" name="Content Placeholder 2">
            <a:extLst>
              <a:ext uri="{FF2B5EF4-FFF2-40B4-BE49-F238E27FC236}">
                <a16:creationId xmlns:a16="http://schemas.microsoft.com/office/drawing/2014/main" id="{CC213BC3-1D42-4F68-84E0-FF7C53333BF5}"/>
              </a:ext>
            </a:extLst>
          </p:cNvPr>
          <p:cNvSpPr>
            <a:spLocks noGrp="1"/>
          </p:cNvSpPr>
          <p:nvPr>
            <p:ph idx="1"/>
          </p:nvPr>
        </p:nvSpPr>
        <p:spPr>
          <a:xfrm>
            <a:off x="457200" y="2286000"/>
            <a:ext cx="8153400" cy="4099560"/>
          </a:xfrm>
        </p:spPr>
        <p:txBody>
          <a:bodyPr>
            <a:noAutofit/>
          </a:bodyPr>
          <a:lstStyle/>
          <a:p>
            <a:pPr>
              <a:spcBef>
                <a:spcPts val="400"/>
              </a:spcBef>
              <a:buFont typeface="Wingdings" pitchFamily="2" charset="2"/>
              <a:buChar char="§"/>
            </a:pPr>
            <a:r>
              <a:rPr lang="en-US" sz="1600" dirty="0"/>
              <a:t>Cannot  formally declare measurement invariance (intercepts tested, but not the slopes, which are factor loadings}</a:t>
            </a:r>
          </a:p>
          <a:p>
            <a:pPr>
              <a:spcBef>
                <a:spcPts val="400"/>
              </a:spcBef>
              <a:buFont typeface="Wingdings" pitchFamily="2" charset="2"/>
              <a:buChar char="§"/>
            </a:pPr>
            <a:r>
              <a:rPr lang="en-US" sz="1600" dirty="0"/>
              <a:t>Group membership is modeled as a dichotomy, when it’s [much] more than that</a:t>
            </a:r>
          </a:p>
          <a:p>
            <a:pPr lvl="1">
              <a:spcBef>
                <a:spcPts val="400"/>
              </a:spcBef>
              <a:buFont typeface="Wingdings" pitchFamily="2" charset="2"/>
              <a:buChar char="§"/>
            </a:pPr>
            <a:r>
              <a:rPr lang="en-US" dirty="0">
                <a:ea typeface="Tahoma" panose="020B0604030504040204" pitchFamily="34" charset="0"/>
                <a:cs typeface="Tahoma" panose="020B0604030504040204" pitchFamily="34" charset="0"/>
              </a:rPr>
              <a:t>While mindful that: “It follows that every attempt to ‘measure’ the social in relation to ‘race’ can only offer a crude approximation that risks fundamentally misunderstanding and misrepresenting the true nature of the social dynamics that are at play” (</a:t>
            </a:r>
            <a:r>
              <a:rPr lang="en-US" dirty="0" err="1">
                <a:ea typeface="Tahoma" panose="020B0604030504040204" pitchFamily="34" charset="0"/>
                <a:cs typeface="Tahoma" panose="020B0604030504040204" pitchFamily="34" charset="0"/>
              </a:rPr>
              <a:t>Gilborn</a:t>
            </a:r>
            <a:r>
              <a:rPr lang="en-US" dirty="0">
                <a:ea typeface="Tahoma" panose="020B0604030504040204" pitchFamily="34" charset="0"/>
                <a:cs typeface="Tahoma" panose="020B0604030504040204" pitchFamily="34" charset="0"/>
              </a:rPr>
              <a:t> et al., 2018; Helms et al., 2005)</a:t>
            </a:r>
            <a:endParaRPr lang="en-US" dirty="0"/>
          </a:p>
          <a:p>
            <a:pPr lvl="1">
              <a:spcBef>
                <a:spcPts val="400"/>
              </a:spcBef>
              <a:buFont typeface="Wingdings" pitchFamily="2" charset="2"/>
              <a:buChar char="§"/>
            </a:pPr>
            <a:r>
              <a:rPr lang="en-US" dirty="0">
                <a:ea typeface="Tahoma" panose="020B0604030504040204" pitchFamily="34" charset="0"/>
                <a:cs typeface="Tahoma" panose="020B0604030504040204" pitchFamily="34" charset="0"/>
              </a:rPr>
              <a:t>“</a:t>
            </a:r>
            <a:r>
              <a:rPr lang="en-US" b="0" i="0" u="none" strike="noStrike" baseline="0" dirty="0">
                <a:ea typeface="Tahoma" panose="020B0604030504040204" pitchFamily="34" charset="0"/>
                <a:cs typeface="Tahoma" panose="020B0604030504040204" pitchFamily="34" charset="0"/>
              </a:rPr>
              <a:t>The multifaceted nature of race and ethnicity suggests that when race is operationalized as a stable, homogenous entity (e.g., a simple dummy or categorical variable like “1” if white, “0” if nonwhite), any statistical association will typically offer little or no insight as to which elements are the key mechanisms of action—be it fear of an out-group, neighborhood effects, or some other factor.” (</a:t>
            </a:r>
            <a:r>
              <a:rPr lang="en-US" dirty="0">
                <a:ea typeface="Tahoma" panose="020B0604030504040204" pitchFamily="34" charset="0"/>
                <a:cs typeface="Tahoma" panose="020B0604030504040204" pitchFamily="34" charset="0"/>
              </a:rPr>
              <a:t>Sen &amp; </a:t>
            </a:r>
            <a:r>
              <a:rPr lang="en-US" dirty="0" err="1">
                <a:ea typeface="Tahoma" panose="020B0604030504040204" pitchFamily="34" charset="0"/>
                <a:cs typeface="Tahoma" panose="020B0604030504040204" pitchFamily="34" charset="0"/>
              </a:rPr>
              <a:t>Wasow</a:t>
            </a:r>
            <a:r>
              <a:rPr lang="en-US" dirty="0">
                <a:ea typeface="Tahoma" panose="020B0604030504040204" pitchFamily="34" charset="0"/>
                <a:cs typeface="Tahoma" panose="020B0604030504040204" pitchFamily="34" charset="0"/>
              </a:rPr>
              <a:t>, 2016, p. 517)</a:t>
            </a:r>
          </a:p>
          <a:p>
            <a:pPr>
              <a:spcBef>
                <a:spcPts val="400"/>
              </a:spcBef>
              <a:buFont typeface="Wingdings" pitchFamily="2" charset="2"/>
              <a:buChar char="§"/>
            </a:pPr>
            <a:r>
              <a:rPr lang="en-US" sz="1600" dirty="0"/>
              <a:t>MIMICs oversimplify racial/ethnic identification, intersectional identities, etc. into a 0 or 1 </a:t>
            </a:r>
          </a:p>
          <a:p>
            <a:pPr>
              <a:spcBef>
                <a:spcPts val="400"/>
              </a:spcBef>
              <a:buFont typeface="Wingdings" pitchFamily="2" charset="2"/>
              <a:buChar char="§"/>
            </a:pPr>
            <a:r>
              <a:rPr lang="en-US" sz="1600" dirty="0"/>
              <a:t>Some advances on intersectional measurement (Russe</a:t>
            </a:r>
            <a:r>
              <a:rPr lang="en-US" sz="1600" b="0" i="0" u="none" strike="noStrike" baseline="0" dirty="0"/>
              <a:t>ll, </a:t>
            </a:r>
            <a:r>
              <a:rPr lang="en-US" sz="1600" b="0" i="0" u="none" strike="noStrike" baseline="0" dirty="0" err="1"/>
              <a:t>Szendey</a:t>
            </a:r>
            <a:r>
              <a:rPr lang="en-US" sz="1600" b="0" i="0" u="none" strike="noStrike" baseline="0" dirty="0"/>
              <a:t> &amp; Kaplan, 2021), yet measures that are fully intersectional are rare (</a:t>
            </a:r>
            <a:r>
              <a:rPr lang="en-US" sz="1600" b="0" i="1" u="none" strike="noStrike" baseline="0" dirty="0"/>
              <a:t>exception: </a:t>
            </a:r>
            <a:r>
              <a:rPr lang="en-US" sz="1600" b="0" i="0" u="none" strike="noStrike" baseline="0" dirty="0"/>
              <a:t>Buchanan, 2016, Racialized Sexual Harassment Scale</a:t>
            </a:r>
            <a:r>
              <a:rPr lang="en-US" sz="1600" dirty="0"/>
              <a:t>)</a:t>
            </a:r>
            <a:endParaRPr lang="en-US" sz="1600"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C9B13731-AC72-4363-A1BE-33DCD579BC0C}"/>
              </a:ext>
            </a:extLst>
          </p:cNvPr>
          <p:cNvSpPr>
            <a:spLocks noGrp="1"/>
          </p:cNvSpPr>
          <p:nvPr>
            <p:ph type="sldNum" sz="quarter" idx="12"/>
          </p:nvPr>
        </p:nvSpPr>
        <p:spPr>
          <a:xfrm>
            <a:off x="7696200" y="-241108"/>
            <a:ext cx="791308" cy="767687"/>
          </a:xfrm>
        </p:spPr>
        <p:txBody>
          <a:bodyPr/>
          <a:lstStyle/>
          <a:p>
            <a:fld id="{A7130828-5295-48D4-A430-D7818C194904}" type="slidenum">
              <a:rPr lang="en-US" sz="1600" smtClean="0"/>
              <a:t>26</a:t>
            </a:fld>
            <a:endParaRPr lang="en-US" sz="1600" dirty="0"/>
          </a:p>
        </p:txBody>
      </p:sp>
    </p:spTree>
    <p:extLst>
      <p:ext uri="{BB962C8B-B14F-4D97-AF65-F5344CB8AC3E}">
        <p14:creationId xmlns:p14="http://schemas.microsoft.com/office/powerpoint/2010/main" val="70633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0AA7-44D0-4049-A5F9-94ACEA9D08A9}"/>
              </a:ext>
            </a:extLst>
          </p:cNvPr>
          <p:cNvSpPr>
            <a:spLocks noGrp="1"/>
          </p:cNvSpPr>
          <p:nvPr>
            <p:ph type="title"/>
          </p:nvPr>
        </p:nvSpPr>
        <p:spPr>
          <a:xfrm>
            <a:off x="811530" y="900070"/>
            <a:ext cx="7520940" cy="548640"/>
          </a:xfrm>
        </p:spPr>
        <p:txBody>
          <a:bodyPr/>
          <a:lstStyle/>
          <a:p>
            <a:pPr algn="ctr"/>
            <a:r>
              <a:rPr lang="en-US" dirty="0"/>
              <a:t>MIMICs: Limitations</a:t>
            </a:r>
          </a:p>
        </p:txBody>
      </p:sp>
      <p:sp>
        <p:nvSpPr>
          <p:cNvPr id="3" name="Content Placeholder 2">
            <a:extLst>
              <a:ext uri="{FF2B5EF4-FFF2-40B4-BE49-F238E27FC236}">
                <a16:creationId xmlns:a16="http://schemas.microsoft.com/office/drawing/2014/main" id="{CC213BC3-1D42-4F68-84E0-FF7C53333BF5}"/>
              </a:ext>
            </a:extLst>
          </p:cNvPr>
          <p:cNvSpPr>
            <a:spLocks noGrp="1"/>
          </p:cNvSpPr>
          <p:nvPr>
            <p:ph idx="1"/>
          </p:nvPr>
        </p:nvSpPr>
        <p:spPr>
          <a:xfrm>
            <a:off x="457200" y="2362200"/>
            <a:ext cx="8153400" cy="4023360"/>
          </a:xfrm>
        </p:spPr>
        <p:txBody>
          <a:bodyPr>
            <a:noAutofit/>
          </a:bodyPr>
          <a:lstStyle/>
          <a:p>
            <a:pPr marL="0" indent="0">
              <a:spcBef>
                <a:spcPts val="400"/>
              </a:spcBef>
              <a:buNone/>
            </a:pPr>
            <a:r>
              <a:rPr lang="en-US" sz="2000" dirty="0"/>
              <a:t>One point of synthesis btw Helms’ HID model &amp; MIMICs: </a:t>
            </a:r>
          </a:p>
          <a:p>
            <a:pPr>
              <a:spcBef>
                <a:spcPts val="400"/>
              </a:spcBef>
              <a:buFont typeface="Wingdings" pitchFamily="2" charset="2"/>
              <a:buChar char="§"/>
            </a:pPr>
            <a:r>
              <a:rPr lang="en-US" b="0" dirty="0"/>
              <a:t>Measure racial identity status and (mean or median) split participants into two groups, such as “low” and “high” levels of Immersion (</a:t>
            </a:r>
            <a:r>
              <a:rPr lang="en-US" dirty="0"/>
              <a:t>pro-Black and anti-White attitudes) or</a:t>
            </a:r>
            <a:r>
              <a:rPr lang="en-US" b="0" dirty="0"/>
              <a:t> racial identity status (or, stereotype threat – perhaps measured physiologically) </a:t>
            </a:r>
          </a:p>
          <a:p>
            <a:pPr>
              <a:spcBef>
                <a:spcPts val="400"/>
              </a:spcBef>
              <a:buFont typeface="Wingdings" pitchFamily="2" charset="2"/>
              <a:buChar char="§"/>
            </a:pPr>
            <a:r>
              <a:rPr lang="en-US" b="0" i="1" dirty="0"/>
              <a:t>OR: </a:t>
            </a:r>
            <a:r>
              <a:rPr lang="en-US" b="0" dirty="0"/>
              <a:t>high &amp; low scores on the MIBI </a:t>
            </a:r>
            <a:r>
              <a:rPr lang="en-US" b="0" dirty="0">
                <a:sym typeface="Wingdings" pitchFamily="2" charset="2"/>
              </a:rPr>
              <a:t> </a:t>
            </a:r>
            <a:r>
              <a:rPr lang="en-US" b="0" dirty="0"/>
              <a:t>perhaps split on private regard or nationalist profile</a:t>
            </a:r>
          </a:p>
          <a:p>
            <a:pPr>
              <a:spcBef>
                <a:spcPts val="400"/>
              </a:spcBef>
              <a:buFont typeface="Wingdings" pitchFamily="2" charset="2"/>
              <a:buChar char="§"/>
            </a:pPr>
            <a:r>
              <a:rPr lang="en-US" b="0" dirty="0"/>
              <a:t>But making a continuous scale dichotomous is anathema in the measurement field, so?</a:t>
            </a:r>
            <a:endParaRPr lang="en-US" sz="1600" dirty="0"/>
          </a:p>
          <a:p>
            <a:pPr lvl="1">
              <a:spcBef>
                <a:spcPts val="400"/>
              </a:spcBef>
              <a:buFont typeface="Wingdings" pitchFamily="2" charset="2"/>
              <a:buChar char="§"/>
            </a:pPr>
            <a:r>
              <a:rPr lang="en-US" dirty="0"/>
              <a:t>Our methodology is lagging behind our conversations and theorizing about equity &amp; justice </a:t>
            </a:r>
            <a:endParaRPr lang="en-US" b="0" dirty="0"/>
          </a:p>
        </p:txBody>
      </p:sp>
      <p:sp>
        <p:nvSpPr>
          <p:cNvPr id="4" name="Slide Number Placeholder 3">
            <a:extLst>
              <a:ext uri="{FF2B5EF4-FFF2-40B4-BE49-F238E27FC236}">
                <a16:creationId xmlns:a16="http://schemas.microsoft.com/office/drawing/2014/main" id="{C9B13731-AC72-4363-A1BE-33DCD579BC0C}"/>
              </a:ext>
            </a:extLst>
          </p:cNvPr>
          <p:cNvSpPr>
            <a:spLocks noGrp="1"/>
          </p:cNvSpPr>
          <p:nvPr>
            <p:ph type="sldNum" sz="quarter" idx="12"/>
          </p:nvPr>
        </p:nvSpPr>
        <p:spPr>
          <a:xfrm>
            <a:off x="7696200" y="-241108"/>
            <a:ext cx="791308" cy="767687"/>
          </a:xfrm>
        </p:spPr>
        <p:txBody>
          <a:bodyPr/>
          <a:lstStyle/>
          <a:p>
            <a:fld id="{A7130828-5295-48D4-A430-D7818C194904}" type="slidenum">
              <a:rPr lang="en-US" sz="1600" smtClean="0"/>
              <a:t>27</a:t>
            </a:fld>
            <a:endParaRPr lang="en-US" sz="1600" dirty="0"/>
          </a:p>
        </p:txBody>
      </p:sp>
    </p:spTree>
    <p:extLst>
      <p:ext uri="{BB962C8B-B14F-4D97-AF65-F5344CB8AC3E}">
        <p14:creationId xmlns:p14="http://schemas.microsoft.com/office/powerpoint/2010/main" val="2000241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060601"/>
            <a:ext cx="7520940" cy="396240"/>
          </a:xfrm>
        </p:spPr>
        <p:txBody>
          <a:bodyPr/>
          <a:lstStyle/>
          <a:p>
            <a:pPr algn="ctr"/>
            <a:r>
              <a:rPr lang="en-US" dirty="0"/>
              <a:t>Summary: </a:t>
            </a:r>
            <a:r>
              <a:rPr lang="en-US" dirty="0" err="1"/>
              <a:t>CritQuant</a:t>
            </a:r>
            <a:endParaRPr lang="en-US" dirty="0"/>
          </a:p>
        </p:txBody>
      </p:sp>
      <p:sp>
        <p:nvSpPr>
          <p:cNvPr id="3" name="Content Placeholder 2"/>
          <p:cNvSpPr>
            <a:spLocks noGrp="1"/>
          </p:cNvSpPr>
          <p:nvPr>
            <p:ph idx="1"/>
          </p:nvPr>
        </p:nvSpPr>
        <p:spPr>
          <a:xfrm>
            <a:off x="304800" y="2209800"/>
            <a:ext cx="8382000" cy="4495800"/>
          </a:xfrm>
        </p:spPr>
        <p:txBody>
          <a:bodyPr>
            <a:normAutofit fontScale="92500"/>
          </a:bodyPr>
          <a:lstStyle/>
          <a:p>
            <a:pPr>
              <a:buFont typeface="Wingdings" pitchFamily="2" charset="2"/>
              <a:buChar char="§"/>
            </a:pPr>
            <a:r>
              <a:rPr lang="en-US" sz="1600" dirty="0"/>
              <a:t>Critical theory and intersectionality theory outpace our quantitative enactment of those theories</a:t>
            </a:r>
          </a:p>
          <a:p>
            <a:pPr lvl="1">
              <a:buFont typeface="Wingdings" pitchFamily="2" charset="2"/>
              <a:buChar char="§"/>
            </a:pPr>
            <a:r>
              <a:rPr lang="en-US" sz="1400" dirty="0"/>
              <a:t>Stated another way, our theorizing outpaces our methodological specification of theory</a:t>
            </a:r>
          </a:p>
          <a:p>
            <a:pPr>
              <a:buFont typeface="Wingdings" pitchFamily="2" charset="2"/>
              <a:buChar char="§"/>
            </a:pPr>
            <a:r>
              <a:rPr lang="en-US" sz="1600" dirty="0"/>
              <a:t>More innovation in the quantitative space is needed….is it agent-based modeling? A move away from the linear model? Bayesian approaches? None of which are a ‘silver bullet’ </a:t>
            </a:r>
            <a:r>
              <a:rPr lang="en-US" sz="1600" dirty="0">
                <a:sym typeface="Wingdings" pitchFamily="2" charset="2"/>
              </a:rPr>
              <a:t> </a:t>
            </a:r>
            <a:r>
              <a:rPr lang="en-US" sz="1600" dirty="0"/>
              <a:t>what to keep?</a:t>
            </a:r>
          </a:p>
          <a:p>
            <a:pPr>
              <a:buFont typeface="Wingdings" pitchFamily="2" charset="2"/>
              <a:buChar char="§"/>
            </a:pPr>
            <a:r>
              <a:rPr lang="en-US" sz="1600" dirty="0"/>
              <a:t>Humbly, the </a:t>
            </a:r>
            <a:r>
              <a:rPr lang="en-US" sz="1600" dirty="0" err="1"/>
              <a:t>CritQuant</a:t>
            </a:r>
            <a:r>
              <a:rPr lang="en-US" sz="1600" dirty="0"/>
              <a:t> approach taken here was to combat longstanding &amp; legitimate critiques of a construct grounded in critical theory (i.e., critical consciousness) </a:t>
            </a:r>
          </a:p>
          <a:p>
            <a:pPr>
              <a:buFont typeface="Wingdings" pitchFamily="2" charset="2"/>
              <a:buChar char="§"/>
            </a:pPr>
            <a:r>
              <a:rPr lang="en-US" sz="1600" dirty="0"/>
              <a:t>This MIMIC/quantitative approach provided a unique form of evidence to counter claims that critical consciousness/the CCS are biased against conservatives or Republicans</a:t>
            </a:r>
          </a:p>
          <a:p>
            <a:pPr lvl="1">
              <a:buFont typeface="Wingdings" pitchFamily="2" charset="2"/>
              <a:buChar char="§"/>
            </a:pPr>
            <a:r>
              <a:rPr lang="en-US" sz="1400" dirty="0"/>
              <a:t>As well as along social identity axes, such as race/ethnicity (as a binary, which is a limitation), gender (again, as a binary), and social class</a:t>
            </a:r>
          </a:p>
          <a:p>
            <a:pPr>
              <a:buFont typeface="Wingdings" pitchFamily="2" charset="2"/>
              <a:buChar char="§"/>
            </a:pPr>
            <a:r>
              <a:rPr lang="en-US" sz="1600" dirty="0"/>
              <a:t>Quantitative approaches to critical consciousness acknowledge the political and subjective nature of inquiry, maintain reflexivity, and consider quant evidence one form of evidence (not THE form of evidence) to support claims</a:t>
            </a:r>
          </a:p>
          <a:p>
            <a:pPr>
              <a:buFont typeface="Wingdings" pitchFamily="2" charset="2"/>
              <a:buChar char="§"/>
            </a:pPr>
            <a:r>
              <a:rPr lang="en-US" sz="1600" dirty="0"/>
              <a:t>Here, harnessing quantitative methods to advance critical consciousness theory =  </a:t>
            </a:r>
            <a:r>
              <a:rPr lang="en-US" sz="1600" dirty="0" err="1"/>
              <a:t>CritQuant</a:t>
            </a:r>
            <a:endParaRPr lang="en-US" sz="1600" dirty="0"/>
          </a:p>
          <a:p>
            <a:pPr lvl="2">
              <a:buFont typeface="Wingdings" pitchFamily="2" charset="2"/>
              <a:buChar char="§"/>
            </a:pPr>
            <a:endParaRPr lang="en-US" sz="1600" dirty="0"/>
          </a:p>
        </p:txBody>
      </p:sp>
      <p:sp>
        <p:nvSpPr>
          <p:cNvPr id="4" name="Slide Number Placeholder 3"/>
          <p:cNvSpPr>
            <a:spLocks noGrp="1"/>
          </p:cNvSpPr>
          <p:nvPr>
            <p:ph type="sldNum" sz="quarter" idx="12"/>
          </p:nvPr>
        </p:nvSpPr>
        <p:spPr>
          <a:xfrm>
            <a:off x="7696200" y="-216204"/>
            <a:ext cx="791308" cy="767687"/>
          </a:xfrm>
        </p:spPr>
        <p:txBody>
          <a:bodyPr/>
          <a:lstStyle/>
          <a:p>
            <a:fld id="{A7130828-5295-48D4-A430-D7818C194904}" type="slidenum">
              <a:rPr lang="en-US" sz="1600" smtClean="0"/>
              <a:t>28</a:t>
            </a:fld>
            <a:endParaRPr lang="en-US" sz="1600" dirty="0"/>
          </a:p>
        </p:txBody>
      </p:sp>
    </p:spTree>
    <p:extLst>
      <p:ext uri="{BB962C8B-B14F-4D97-AF65-F5344CB8AC3E}">
        <p14:creationId xmlns:p14="http://schemas.microsoft.com/office/powerpoint/2010/main" val="182986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39762"/>
          </a:xfrm>
        </p:spPr>
        <p:txBody>
          <a:bodyPr>
            <a:normAutofit/>
          </a:bodyPr>
          <a:lstStyle/>
          <a:p>
            <a:pPr algn="ctr"/>
            <a:r>
              <a:rPr lang="en-US" dirty="0"/>
              <a:t>Resources for Further Study</a:t>
            </a:r>
          </a:p>
        </p:txBody>
      </p:sp>
      <p:sp>
        <p:nvSpPr>
          <p:cNvPr id="3" name="Content Placeholder 2"/>
          <p:cNvSpPr>
            <a:spLocks noGrp="1"/>
          </p:cNvSpPr>
          <p:nvPr>
            <p:ph idx="1"/>
          </p:nvPr>
        </p:nvSpPr>
        <p:spPr>
          <a:xfrm>
            <a:off x="0" y="2209800"/>
            <a:ext cx="8991600" cy="3916363"/>
          </a:xfrm>
        </p:spPr>
        <p:txBody>
          <a:bodyPr>
            <a:noAutofit/>
          </a:bodyPr>
          <a:lstStyle/>
          <a:p>
            <a:pPr>
              <a:buFont typeface="Wingdings" pitchFamily="2" charset="2"/>
              <a:buChar char="§"/>
            </a:pPr>
            <a:r>
              <a:rPr lang="en-US" sz="1200" b="0" u="sng" dirty="0"/>
              <a:t>Conceptual basis of MIMICs: </a:t>
            </a:r>
          </a:p>
          <a:p>
            <a:pPr lvl="1">
              <a:buFont typeface="Wingdings" pitchFamily="2" charset="2"/>
              <a:buChar char="§"/>
            </a:pPr>
            <a:r>
              <a:rPr lang="en-US" sz="1200" b="0" dirty="0"/>
              <a:t>Kano, Y. (2001). Structural equation modeling with experimental data. In R. </a:t>
            </a:r>
            <a:r>
              <a:rPr lang="en-US" sz="1200" b="0" dirty="0" err="1"/>
              <a:t>Cudeck</a:t>
            </a:r>
            <a:r>
              <a:rPr lang="en-US" sz="1200" b="0" dirty="0"/>
              <a:t>, S. du </a:t>
            </a:r>
            <a:r>
              <a:rPr lang="en-US" sz="1200" b="0" dirty="0" err="1"/>
              <a:t>Toit</a:t>
            </a:r>
            <a:r>
              <a:rPr lang="en-US" sz="1200" b="0" dirty="0"/>
              <a:t>, and D. </a:t>
            </a:r>
            <a:r>
              <a:rPr lang="en-US" sz="1200" b="0" dirty="0" err="1"/>
              <a:t>Sörbom</a:t>
            </a:r>
            <a:r>
              <a:rPr lang="en-US" sz="1200" b="0" dirty="0"/>
              <a:t> (Eds.), </a:t>
            </a:r>
            <a:r>
              <a:rPr lang="en-US" sz="1200" b="0" i="1" dirty="0"/>
              <a:t>Structural equation modeling: Present and future </a:t>
            </a:r>
            <a:r>
              <a:rPr lang="en-US" sz="1200" b="0" dirty="0"/>
              <a:t>(pp. 381-402). Lincolnwood, IL: Scientific Software International.</a:t>
            </a:r>
          </a:p>
          <a:p>
            <a:pPr lvl="1">
              <a:buFont typeface="Wingdings" pitchFamily="2" charset="2"/>
              <a:buChar char="§"/>
            </a:pPr>
            <a:r>
              <a:rPr lang="en-US" sz="1200" b="0" dirty="0"/>
              <a:t>Kaplan, D. (2000). </a:t>
            </a:r>
            <a:r>
              <a:rPr lang="en-US" sz="1200" b="0" i="1" dirty="0"/>
              <a:t>Structural equation modeling</a:t>
            </a:r>
            <a:r>
              <a:rPr lang="en-US" sz="1200" b="0" dirty="0"/>
              <a:t>. Thousand Oaks, CA: Sage.</a:t>
            </a:r>
          </a:p>
          <a:p>
            <a:pPr lvl="1">
              <a:buFont typeface="Wingdings" pitchFamily="2" charset="2"/>
              <a:buChar char="§"/>
            </a:pPr>
            <a:r>
              <a:rPr lang="en-US" sz="1200" b="0" dirty="0"/>
              <a:t>Advanced extension of MIMIC models: Kaplan, D. (1999): An extension of the propensity score adjustment method for the analysis of group differences in MIMIC models, </a:t>
            </a:r>
            <a:r>
              <a:rPr lang="en-US" sz="1200" b="0" i="1" dirty="0"/>
              <a:t>Multivariate Behavioral Research, 34:4</a:t>
            </a:r>
            <a:r>
              <a:rPr lang="en-US" sz="1200" b="0" dirty="0"/>
              <a:t>, 467-492</a:t>
            </a:r>
          </a:p>
          <a:p>
            <a:pPr lvl="1">
              <a:buFont typeface="Wingdings" pitchFamily="2" charset="2"/>
              <a:buChar char="§"/>
            </a:pPr>
            <a:r>
              <a:rPr lang="en-US" sz="1200" b="0" dirty="0"/>
              <a:t>Controlling for differences identified in a MIMIC: Aiken, L.S., Stein, J.A. &amp; Bentler, P.M. (1994). Structural equation analyses of clinical subpopulation differences and comparative treatment outcomes: Characterizing the daily lives of drug addicts. </a:t>
            </a:r>
            <a:r>
              <a:rPr lang="en-US" sz="1200" b="0" i="1" dirty="0"/>
              <a:t>Journal of Consulting and Clinical Psychology, 62(3)</a:t>
            </a:r>
            <a:r>
              <a:rPr lang="en-US" sz="1200" b="0" dirty="0"/>
              <a:t>, 488-499.</a:t>
            </a:r>
          </a:p>
          <a:p>
            <a:pPr>
              <a:buFont typeface="Wingdings" pitchFamily="2" charset="2"/>
              <a:buChar char="§"/>
            </a:pPr>
            <a:r>
              <a:rPr lang="en-US" sz="1200" b="0" u="sng" dirty="0"/>
              <a:t>Empirical example of MIMIC model in instrument validation: </a:t>
            </a:r>
          </a:p>
          <a:p>
            <a:pPr lvl="1">
              <a:buFont typeface="Wingdings" pitchFamily="2" charset="2"/>
              <a:buChar char="§"/>
            </a:pPr>
            <a:r>
              <a:rPr lang="en-US" sz="1200" b="0" dirty="0"/>
              <a:t>Duffy, R.D., Diemer, M.A., Perry, J.C. &amp; </a:t>
            </a:r>
            <a:r>
              <a:rPr lang="en-US" sz="1200" b="0" dirty="0" err="1"/>
              <a:t>Laurenzi</a:t>
            </a:r>
            <a:r>
              <a:rPr lang="en-US" sz="1200" b="0" dirty="0"/>
              <a:t>, C., </a:t>
            </a:r>
            <a:r>
              <a:rPr lang="en-US" sz="1200" b="0" dirty="0" err="1"/>
              <a:t>Torrie</a:t>
            </a:r>
            <a:r>
              <a:rPr lang="en-US" sz="1200" b="0" dirty="0"/>
              <a:t>, C. (2012). The construction and initial validation of the Work Volition Scale. </a:t>
            </a:r>
            <a:r>
              <a:rPr lang="en-US" sz="1200" b="0" i="1" dirty="0"/>
              <a:t>Journal of Vocational Behavior, 80(2)</a:t>
            </a:r>
            <a:r>
              <a:rPr lang="en-US" sz="1200" b="0" dirty="0"/>
              <a:t>,</a:t>
            </a:r>
            <a:r>
              <a:rPr lang="en-US" sz="1200" b="0" i="1" dirty="0"/>
              <a:t> </a:t>
            </a:r>
            <a:r>
              <a:rPr lang="en-US" sz="1200" b="0" dirty="0"/>
              <a:t>400-411.</a:t>
            </a:r>
          </a:p>
          <a:p>
            <a:pPr>
              <a:buFont typeface="Wingdings" pitchFamily="2" charset="2"/>
              <a:buChar char="§"/>
            </a:pPr>
            <a:r>
              <a:rPr lang="en-US" sz="1200" b="0" u="sng" dirty="0"/>
              <a:t>Empirical example of MIMIC: </a:t>
            </a:r>
          </a:p>
          <a:p>
            <a:pPr lvl="1">
              <a:buFont typeface="Wingdings" pitchFamily="2" charset="2"/>
              <a:buChar char="§"/>
            </a:pPr>
            <a:r>
              <a:rPr lang="en-US" sz="1200" b="0" dirty="0"/>
              <a:t>Diemer, M.A., Voight, A.M., Marchand, A.D. &amp; </a:t>
            </a:r>
            <a:r>
              <a:rPr lang="en-US" sz="1200" b="0" dirty="0" err="1"/>
              <a:t>Bañales</a:t>
            </a:r>
            <a:r>
              <a:rPr lang="en-US" sz="1200" b="0" dirty="0"/>
              <a:t>, J.</a:t>
            </a:r>
            <a:r>
              <a:rPr lang="en-US" sz="1200" b="0" baseline="30000" dirty="0"/>
              <a:t> </a:t>
            </a:r>
            <a:r>
              <a:rPr lang="en-US" sz="1200" b="0" dirty="0"/>
              <a:t>(2019). Political identification, political ideology, &amp; perceptions of inequality among marginalized youth. </a:t>
            </a:r>
            <a:r>
              <a:rPr lang="en-US" sz="1200" b="0" i="1" dirty="0"/>
              <a:t>Developmental Psychology special issue: “Children’s and Adolescents’ Understanding and Experiences of Economic Inequality: Implications for Theory, Research, Policy and Practice” 55(3), 538-549.</a:t>
            </a:r>
          </a:p>
          <a:p>
            <a:pPr lvl="1">
              <a:buFont typeface="Wingdings" pitchFamily="2" charset="2"/>
              <a:buChar char="§"/>
            </a:pPr>
            <a:r>
              <a:rPr lang="en-US" sz="1200" dirty="0"/>
              <a:t>Marchand, A. D., Frisby, M., Kraemer, M. R., Mathews, C. J., Diemer, M. A., &amp; Voight, A. M. (2021). Sociopolitical Participation Among Marginalized Youth: Do Political Identification and Ideology Matter?. </a:t>
            </a:r>
            <a:r>
              <a:rPr lang="en-US" sz="1200" i="1" dirty="0"/>
              <a:t>Journal of Youth Development</a:t>
            </a:r>
            <a:r>
              <a:rPr lang="en-US" sz="1200" dirty="0"/>
              <a:t>, </a:t>
            </a:r>
            <a:r>
              <a:rPr lang="en-US" sz="1200" i="1" dirty="0"/>
              <a:t>16</a:t>
            </a:r>
            <a:r>
              <a:rPr lang="en-US" sz="1200" dirty="0"/>
              <a:t>(5), 41-63.</a:t>
            </a:r>
            <a:endParaRPr lang="en-US" sz="1200" b="0" dirty="0"/>
          </a:p>
          <a:p>
            <a:pPr>
              <a:buFont typeface="Wingdings" pitchFamily="2" charset="2"/>
              <a:buChar char="§"/>
            </a:pPr>
            <a:endParaRPr lang="en-US" sz="1200" b="0" dirty="0"/>
          </a:p>
        </p:txBody>
      </p:sp>
      <p:sp>
        <p:nvSpPr>
          <p:cNvPr id="4" name="Slide Number Placeholder 3"/>
          <p:cNvSpPr>
            <a:spLocks noGrp="1"/>
          </p:cNvSpPr>
          <p:nvPr>
            <p:ph type="sldNum" sz="quarter" idx="12"/>
          </p:nvPr>
        </p:nvSpPr>
        <p:spPr>
          <a:xfrm>
            <a:off x="7696200" y="-173168"/>
            <a:ext cx="791308" cy="767687"/>
          </a:xfrm>
        </p:spPr>
        <p:txBody>
          <a:bodyPr/>
          <a:lstStyle/>
          <a:p>
            <a:fld id="{A7130828-5295-48D4-A430-D7818C194904}" type="slidenum">
              <a:rPr lang="en-US" sz="1600" smtClean="0"/>
              <a:t>29</a:t>
            </a:fld>
            <a:endParaRPr lang="en-US" sz="1600" dirty="0"/>
          </a:p>
        </p:txBody>
      </p:sp>
    </p:spTree>
    <p:extLst>
      <p:ext uri="{BB962C8B-B14F-4D97-AF65-F5344CB8AC3E}">
        <p14:creationId xmlns:p14="http://schemas.microsoft.com/office/powerpoint/2010/main" val="109609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4C59E4-6066-7B41-5CB1-7DCF000EF621}"/>
              </a:ext>
            </a:extLst>
          </p:cNvPr>
          <p:cNvSpPr>
            <a:spLocks noGrp="1"/>
          </p:cNvSpPr>
          <p:nvPr>
            <p:ph type="sldNum" sz="quarter" idx="12"/>
          </p:nvPr>
        </p:nvSpPr>
        <p:spPr>
          <a:xfrm>
            <a:off x="7696200" y="-152400"/>
            <a:ext cx="791308" cy="767687"/>
          </a:xfrm>
        </p:spPr>
        <p:txBody>
          <a:bodyPr/>
          <a:lstStyle/>
          <a:p>
            <a:fld id="{A7130828-5295-48D4-A430-D7818C194904}" type="slidenum">
              <a:rPr lang="en-US" sz="1600" smtClean="0"/>
              <a:t>3</a:t>
            </a:fld>
            <a:endParaRPr lang="en-US" sz="1600" dirty="0"/>
          </a:p>
        </p:txBody>
      </p:sp>
      <p:sp>
        <p:nvSpPr>
          <p:cNvPr id="5" name="Title 1">
            <a:extLst>
              <a:ext uri="{FF2B5EF4-FFF2-40B4-BE49-F238E27FC236}">
                <a16:creationId xmlns:a16="http://schemas.microsoft.com/office/drawing/2014/main" id="{FCDFF389-8EAB-AD6A-4974-E6095DB826FB}"/>
              </a:ext>
            </a:extLst>
          </p:cNvPr>
          <p:cNvSpPr>
            <a:spLocks noGrp="1"/>
          </p:cNvSpPr>
          <p:nvPr>
            <p:ph type="title"/>
          </p:nvPr>
        </p:nvSpPr>
        <p:spPr>
          <a:xfrm>
            <a:off x="489438" y="1029051"/>
            <a:ext cx="8165124" cy="709865"/>
          </a:xfrm>
        </p:spPr>
        <p:txBody>
          <a:bodyPr>
            <a:noAutofit/>
          </a:bodyPr>
          <a:lstStyle/>
          <a:p>
            <a:pPr algn="ctr"/>
            <a:r>
              <a:rPr lang="en-US" dirty="0"/>
              <a:t>Problematic History of Quantitative Methods</a:t>
            </a:r>
          </a:p>
        </p:txBody>
      </p:sp>
      <p:sp>
        <p:nvSpPr>
          <p:cNvPr id="6" name="Content Placeholder 2">
            <a:extLst>
              <a:ext uri="{FF2B5EF4-FFF2-40B4-BE49-F238E27FC236}">
                <a16:creationId xmlns:a16="http://schemas.microsoft.com/office/drawing/2014/main" id="{064DE281-06C8-2FA0-15DC-F033CF160A27}"/>
              </a:ext>
            </a:extLst>
          </p:cNvPr>
          <p:cNvSpPr>
            <a:spLocks noGrp="1"/>
          </p:cNvSpPr>
          <p:nvPr>
            <p:ph idx="1"/>
          </p:nvPr>
        </p:nvSpPr>
        <p:spPr>
          <a:xfrm>
            <a:off x="489438" y="2286000"/>
            <a:ext cx="8121162" cy="4419600"/>
          </a:xfrm>
        </p:spPr>
        <p:txBody>
          <a:bodyPr>
            <a:noAutofit/>
          </a:bodyPr>
          <a:lstStyle/>
          <a:p>
            <a:pPr>
              <a:buFont typeface="Wingdings" pitchFamily="2" charset="2"/>
              <a:buChar char="§"/>
            </a:pPr>
            <a:r>
              <a:rPr lang="en-US" sz="1600" dirty="0"/>
              <a:t>Sir Francis Galton (1822-1911):</a:t>
            </a:r>
          </a:p>
          <a:p>
            <a:pPr lvl="1">
              <a:buFont typeface="Wingdings" pitchFamily="2" charset="2"/>
              <a:buChar char="§"/>
            </a:pPr>
            <a:r>
              <a:rPr lang="en-US" sz="1400" dirty="0"/>
              <a:t>Was a statistician and founder of psychometrics who developed the correlation coefficient</a:t>
            </a:r>
          </a:p>
          <a:p>
            <a:pPr lvl="1">
              <a:buFont typeface="Wingdings" pitchFamily="2" charset="2"/>
              <a:buChar char="§"/>
            </a:pPr>
            <a:r>
              <a:rPr lang="en-US" sz="1400" dirty="0"/>
              <a:t>Founded the ideology and scientific practice of eugenics</a:t>
            </a:r>
          </a:p>
          <a:p>
            <a:pPr>
              <a:buFont typeface="Wingdings" pitchFamily="2" charset="2"/>
              <a:buChar char="§"/>
            </a:pPr>
            <a:r>
              <a:rPr lang="en-US" sz="1600" dirty="0"/>
              <a:t>Galton’s work was then carried on by the eugenicist, Karl Pearson (1857-1936), who further developed the comparative method of the Pearson correlation coefficient in order to prove the intellectual superiority of the Aryan race. This has been well documented (Dixon-Román, 2019, p. 95)</a:t>
            </a:r>
          </a:p>
          <a:p>
            <a:pPr>
              <a:buFont typeface="Wingdings" pitchFamily="2" charset="2"/>
              <a:buChar char="§"/>
            </a:pPr>
            <a:r>
              <a:rPr lang="en-US" sz="1600" dirty="0"/>
              <a:t>Mid-1990s saw the </a:t>
            </a:r>
            <a:r>
              <a:rPr lang="en-US" sz="1600" i="1" dirty="0"/>
              <a:t>Bell Curve</a:t>
            </a:r>
            <a:r>
              <a:rPr lang="en-US" sz="1600" dirty="0"/>
              <a:t> &amp; modern-day attempts to establish (White) racial superiority, using quantitative methods (much of this measurement-focused)</a:t>
            </a:r>
            <a:endParaRPr lang="en-US" sz="1600" i="1" dirty="0"/>
          </a:p>
          <a:p>
            <a:pPr marL="0" indent="0" algn="ctr">
              <a:buNone/>
            </a:pPr>
            <a:r>
              <a:rPr lang="en-US" b="1" dirty="0"/>
              <a:t>So, should we ‘throw the baby out with the bathwater’ and abandon quantitative methods (including psychometrics) if we want to center race, conduct anti-racist research, and/or maintain a critical perspective? </a:t>
            </a:r>
          </a:p>
        </p:txBody>
      </p:sp>
    </p:spTree>
    <p:extLst>
      <p:ext uri="{BB962C8B-B14F-4D97-AF65-F5344CB8AC3E}">
        <p14:creationId xmlns:p14="http://schemas.microsoft.com/office/powerpoint/2010/main" val="2907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68FC-4D57-F109-A188-85A75FAD6C3E}"/>
              </a:ext>
            </a:extLst>
          </p:cNvPr>
          <p:cNvSpPr>
            <a:spLocks noGrp="1"/>
          </p:cNvSpPr>
          <p:nvPr>
            <p:ph type="title"/>
          </p:nvPr>
        </p:nvSpPr>
        <p:spPr>
          <a:xfrm>
            <a:off x="1219200" y="838200"/>
            <a:ext cx="6343672" cy="709865"/>
          </a:xfrm>
        </p:spPr>
        <p:txBody>
          <a:bodyPr/>
          <a:lstStyle/>
          <a:p>
            <a:pPr algn="ctr"/>
            <a:r>
              <a:rPr lang="en-US" dirty="0"/>
              <a:t>Reference List </a:t>
            </a:r>
          </a:p>
        </p:txBody>
      </p:sp>
      <p:sp>
        <p:nvSpPr>
          <p:cNvPr id="3" name="Content Placeholder 2">
            <a:extLst>
              <a:ext uri="{FF2B5EF4-FFF2-40B4-BE49-F238E27FC236}">
                <a16:creationId xmlns:a16="http://schemas.microsoft.com/office/drawing/2014/main" id="{9F52D1CC-A19A-B41C-8B2E-80FCC1765C38}"/>
              </a:ext>
            </a:extLst>
          </p:cNvPr>
          <p:cNvSpPr>
            <a:spLocks noGrp="1"/>
          </p:cNvSpPr>
          <p:nvPr>
            <p:ph idx="1"/>
          </p:nvPr>
        </p:nvSpPr>
        <p:spPr>
          <a:xfrm>
            <a:off x="152400" y="2133600"/>
            <a:ext cx="8839200" cy="4572000"/>
          </a:xfrm>
        </p:spPr>
        <p:txBody>
          <a:bodyPr>
            <a:noAutofit/>
          </a:bodyPr>
          <a:lstStyle/>
          <a:p>
            <a:pPr>
              <a:spcBef>
                <a:spcPts val="400"/>
              </a:spcBef>
              <a:buFont typeface="Wingdings" pitchFamily="2" charset="2"/>
              <a:buChar char="§"/>
            </a:pPr>
            <a:r>
              <a:rPr lang="en-US" sz="1400" dirty="0"/>
              <a:t>Baez, B. (2007). Thinking critically about the “critical”: Quantitative research as social critique. </a:t>
            </a:r>
            <a:r>
              <a:rPr lang="en-US" sz="1400" i="1" dirty="0"/>
              <a:t>New Directions for Institutional Research</a:t>
            </a:r>
            <a:r>
              <a:rPr lang="en-US" sz="1400" dirty="0"/>
              <a:t>, </a:t>
            </a:r>
            <a:r>
              <a:rPr lang="en-US" sz="1400" i="1" dirty="0"/>
              <a:t>2007</a:t>
            </a:r>
            <a:r>
              <a:rPr lang="en-US" sz="1400" dirty="0"/>
              <a:t>(133), 17–23.</a:t>
            </a:r>
            <a:r>
              <a:rPr lang="en-US" sz="1400" dirty="0">
                <a:hlinkClick r:id="rId3" tooltip="https://doi.org/10.1002/ir.201"/>
              </a:rPr>
              <a:t> https://doi.org/10.1002/ir.201</a:t>
            </a:r>
            <a:endParaRPr lang="en-US" sz="1400" dirty="0"/>
          </a:p>
          <a:p>
            <a:pPr>
              <a:spcBef>
                <a:spcPts val="400"/>
              </a:spcBef>
              <a:buFont typeface="Wingdings" pitchFamily="2" charset="2"/>
              <a:buChar char="§"/>
            </a:pPr>
            <a:r>
              <a:rPr lang="en-US" sz="1400" b="0" i="0" dirty="0">
                <a:solidFill>
                  <a:srgbClr val="222222"/>
                </a:solidFill>
                <a:effectLst/>
              </a:rPr>
              <a:t>Briggs, D. C. (2021). </a:t>
            </a:r>
            <a:r>
              <a:rPr lang="en-US" sz="1400" b="0" i="1" dirty="0">
                <a:solidFill>
                  <a:srgbClr val="222222"/>
                </a:solidFill>
                <a:effectLst/>
              </a:rPr>
              <a:t>Historical and Conceptual Foundations of Measurement in the Human Sciences: Credos and Controversies</a:t>
            </a:r>
            <a:r>
              <a:rPr lang="en-US" sz="1400" b="0" i="0" dirty="0">
                <a:solidFill>
                  <a:srgbClr val="222222"/>
                </a:solidFill>
                <a:effectLst/>
              </a:rPr>
              <a:t>. Routledge.</a:t>
            </a:r>
          </a:p>
          <a:p>
            <a:pPr>
              <a:spcBef>
                <a:spcPts val="400"/>
              </a:spcBef>
              <a:buFont typeface="Wingdings" pitchFamily="2" charset="2"/>
              <a:buChar char="§"/>
            </a:pPr>
            <a:r>
              <a:rPr lang="en-US" sz="1400" dirty="0"/>
              <a:t>Buchanan, N. T. (2016, October 20). Racialized Sexual Harassment: Living at the intersections of race, gender and victimization [Webinar]. In M. </a:t>
            </a:r>
            <a:r>
              <a:rPr lang="en-US" sz="1400" dirty="0" err="1"/>
              <a:t>Paludi</a:t>
            </a:r>
            <a:r>
              <a:rPr lang="en-US" sz="1400" dirty="0"/>
              <a:t> (chair), Sexual harassment: 25 years of research, legislation, court cases and prevention strategies. </a:t>
            </a:r>
            <a:r>
              <a:rPr lang="en-US" sz="1400" dirty="0">
                <a:hlinkClick r:id="rId4"/>
              </a:rPr>
              <a:t>http://media.wp.excelsior.edu/shrm_ in-honor-of-the-25th-anniversary-of-anita-hilltestimony/</a:t>
            </a:r>
            <a:endParaRPr lang="en-US" sz="1400" dirty="0"/>
          </a:p>
          <a:p>
            <a:pPr>
              <a:spcBef>
                <a:spcPts val="400"/>
              </a:spcBef>
              <a:buFont typeface="Wingdings" pitchFamily="2" charset="2"/>
              <a:buChar char="§"/>
            </a:pPr>
            <a:r>
              <a:rPr lang="en-US" sz="1400" dirty="0"/>
              <a:t>Cabrera, N. L., &amp; Chang, R. S. (2019). Stats, Social Justice, and the Limits of Interest Convergence: The Story of Tucson </a:t>
            </a:r>
            <a:r>
              <a:rPr lang="en-US" sz="1400" dirty="0" err="1"/>
              <a:t>Unified’s</a:t>
            </a:r>
            <a:r>
              <a:rPr lang="en-US" sz="1400" dirty="0"/>
              <a:t> Mexican American Studies Litigation. </a:t>
            </a:r>
            <a:r>
              <a:rPr lang="en-US" sz="1400" i="1" dirty="0"/>
              <a:t>Association of Mexican American Educators Journal</a:t>
            </a:r>
            <a:r>
              <a:rPr lang="en-US" sz="1400" dirty="0"/>
              <a:t>, </a:t>
            </a:r>
            <a:r>
              <a:rPr lang="en-US" sz="1400" i="1" dirty="0"/>
              <a:t>13</a:t>
            </a:r>
            <a:r>
              <a:rPr lang="en-US" sz="1400" dirty="0"/>
              <a:t>(3), 72-96. </a:t>
            </a:r>
          </a:p>
          <a:p>
            <a:pPr>
              <a:spcBef>
                <a:spcPts val="400"/>
              </a:spcBef>
              <a:buFont typeface="Wingdings" pitchFamily="2" charset="2"/>
              <a:buChar char="§"/>
            </a:pPr>
            <a:r>
              <a:rPr lang="en-US" sz="1400" dirty="0"/>
              <a:t>Castillo, W., &amp; Gillborn, D. How to “</a:t>
            </a:r>
            <a:r>
              <a:rPr lang="en-US" sz="1400" dirty="0" err="1"/>
              <a:t>QuantCrit</a:t>
            </a:r>
            <a:r>
              <a:rPr lang="en-US" sz="1400" dirty="0"/>
              <a:t>:” Practices and Questions for Education Data Researchers and Users. </a:t>
            </a:r>
          </a:p>
          <a:p>
            <a:pPr>
              <a:spcBef>
                <a:spcPts val="400"/>
              </a:spcBef>
              <a:buFont typeface="Wingdings" pitchFamily="2" charset="2"/>
              <a:buChar char="§"/>
            </a:pPr>
            <a:r>
              <a:rPr lang="en-US" sz="1400" dirty="0" err="1"/>
              <a:t>Cokley</a:t>
            </a:r>
            <a:r>
              <a:rPr lang="en-US" sz="1400" dirty="0"/>
              <a:t>, K., &amp; </a:t>
            </a:r>
            <a:r>
              <a:rPr lang="en-US" sz="1400" dirty="0" err="1"/>
              <a:t>Awad</a:t>
            </a:r>
            <a:r>
              <a:rPr lang="en-US" sz="1400" dirty="0"/>
              <a:t>, G. H. (2013). In defense of quantitative methods: Using the “master’s tools” to promote social justice. </a:t>
            </a:r>
            <a:r>
              <a:rPr lang="en-US" sz="1400" i="1" dirty="0"/>
              <a:t>Journal for Social Action in Counseling &amp; Psychology</a:t>
            </a:r>
            <a:r>
              <a:rPr lang="en-US" sz="1400" dirty="0"/>
              <a:t>, </a:t>
            </a:r>
            <a:r>
              <a:rPr lang="en-US" sz="1400" i="1" dirty="0"/>
              <a:t>5</a:t>
            </a:r>
            <a:r>
              <a:rPr lang="en-US" sz="1400" dirty="0"/>
              <a:t>(2), 26-41. </a:t>
            </a:r>
          </a:p>
          <a:p>
            <a:pPr>
              <a:spcBef>
                <a:spcPts val="400"/>
              </a:spcBef>
              <a:buFont typeface="Wingdings" pitchFamily="2" charset="2"/>
              <a:buChar char="§"/>
            </a:pPr>
            <a:r>
              <a:rPr lang="en-US" sz="1400" b="0" i="0" dirty="0">
                <a:solidFill>
                  <a:srgbClr val="222222"/>
                </a:solidFill>
                <a:effectLst/>
              </a:rPr>
              <a:t>Dixon‐Román, E. (2020). A haunting logic of psychometrics: Toward the speculative and indeterminacy of blackness in measurement. </a:t>
            </a:r>
            <a:r>
              <a:rPr lang="en-US" sz="1400" b="0" i="1" dirty="0">
                <a:solidFill>
                  <a:srgbClr val="222222"/>
                </a:solidFill>
                <a:effectLst/>
              </a:rPr>
              <a:t>Educational Measurement: Issues and Practice</a:t>
            </a:r>
            <a:r>
              <a:rPr lang="en-US" sz="1400" b="0" i="0" dirty="0">
                <a:solidFill>
                  <a:srgbClr val="222222"/>
                </a:solidFill>
                <a:effectLst/>
              </a:rPr>
              <a:t>, </a:t>
            </a:r>
            <a:r>
              <a:rPr lang="en-US" sz="1400" b="0" i="1" dirty="0">
                <a:solidFill>
                  <a:srgbClr val="222222"/>
                </a:solidFill>
                <a:effectLst/>
              </a:rPr>
              <a:t>39</a:t>
            </a:r>
            <a:r>
              <a:rPr lang="en-US" sz="1400" b="0" i="0" dirty="0">
                <a:solidFill>
                  <a:srgbClr val="222222"/>
                </a:solidFill>
                <a:effectLst/>
              </a:rPr>
              <a:t>(3), 94-96.</a:t>
            </a:r>
          </a:p>
          <a:p>
            <a:pPr>
              <a:spcBef>
                <a:spcPts val="400"/>
              </a:spcBef>
              <a:buFont typeface="Wingdings" pitchFamily="2" charset="2"/>
              <a:buChar char="§"/>
            </a:pPr>
            <a:r>
              <a:rPr lang="en-US" sz="1400" dirty="0"/>
              <a:t>Frazier, P. A., Tix, A. P., &amp; Barron, K. E. (2004). Testing moderator and mediator effects in counseling psychology research. </a:t>
            </a:r>
            <a:r>
              <a:rPr lang="en-US" sz="1400" i="1" dirty="0"/>
              <a:t>Journal of counseling psychology</a:t>
            </a:r>
            <a:r>
              <a:rPr lang="en-US" sz="1400" dirty="0"/>
              <a:t>, </a:t>
            </a:r>
            <a:r>
              <a:rPr lang="en-US" sz="1400" i="1" dirty="0"/>
              <a:t>51</a:t>
            </a:r>
            <a:r>
              <a:rPr lang="en-US" sz="1400" dirty="0"/>
              <a:t>(1), 115. </a:t>
            </a:r>
          </a:p>
        </p:txBody>
      </p:sp>
      <p:sp>
        <p:nvSpPr>
          <p:cNvPr id="4" name="Slide Number Placeholder 3">
            <a:extLst>
              <a:ext uri="{FF2B5EF4-FFF2-40B4-BE49-F238E27FC236}">
                <a16:creationId xmlns:a16="http://schemas.microsoft.com/office/drawing/2014/main" id="{12C04743-E09D-75F8-8327-7EAC92F2A4FE}"/>
              </a:ext>
            </a:extLst>
          </p:cNvPr>
          <p:cNvSpPr>
            <a:spLocks noGrp="1"/>
          </p:cNvSpPr>
          <p:nvPr>
            <p:ph type="sldNum" sz="quarter" idx="12"/>
          </p:nvPr>
        </p:nvSpPr>
        <p:spPr>
          <a:xfrm>
            <a:off x="7696200" y="-231444"/>
            <a:ext cx="791308" cy="767687"/>
          </a:xfrm>
        </p:spPr>
        <p:txBody>
          <a:bodyPr/>
          <a:lstStyle/>
          <a:p>
            <a:fld id="{A7130828-5295-48D4-A430-D7818C194904}" type="slidenum">
              <a:rPr lang="en-US" sz="1600" smtClean="0"/>
              <a:t>30</a:t>
            </a:fld>
            <a:endParaRPr lang="en-US" sz="1600" dirty="0"/>
          </a:p>
        </p:txBody>
      </p:sp>
    </p:spTree>
    <p:extLst>
      <p:ext uri="{BB962C8B-B14F-4D97-AF65-F5344CB8AC3E}">
        <p14:creationId xmlns:p14="http://schemas.microsoft.com/office/powerpoint/2010/main" val="28316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1ABB-CBD3-8C6F-3AAC-B1E6BE58D1CC}"/>
              </a:ext>
            </a:extLst>
          </p:cNvPr>
          <p:cNvSpPr>
            <a:spLocks noGrp="1"/>
          </p:cNvSpPr>
          <p:nvPr>
            <p:ph type="title"/>
          </p:nvPr>
        </p:nvSpPr>
        <p:spPr>
          <a:xfrm>
            <a:off x="1334944" y="987217"/>
            <a:ext cx="6343672" cy="709865"/>
          </a:xfrm>
        </p:spPr>
        <p:txBody>
          <a:bodyPr/>
          <a:lstStyle/>
          <a:p>
            <a:pPr algn="ctr"/>
            <a:r>
              <a:rPr lang="en-US" dirty="0"/>
              <a:t>Reference List </a:t>
            </a:r>
          </a:p>
        </p:txBody>
      </p:sp>
      <p:sp>
        <p:nvSpPr>
          <p:cNvPr id="3" name="Content Placeholder 2">
            <a:extLst>
              <a:ext uri="{FF2B5EF4-FFF2-40B4-BE49-F238E27FC236}">
                <a16:creationId xmlns:a16="http://schemas.microsoft.com/office/drawing/2014/main" id="{48F57774-BFBE-A3C3-E76E-BC660D05A21E}"/>
              </a:ext>
            </a:extLst>
          </p:cNvPr>
          <p:cNvSpPr>
            <a:spLocks noGrp="1"/>
          </p:cNvSpPr>
          <p:nvPr>
            <p:ph idx="1"/>
          </p:nvPr>
        </p:nvSpPr>
        <p:spPr>
          <a:xfrm>
            <a:off x="152400" y="2209800"/>
            <a:ext cx="8783660" cy="4352470"/>
          </a:xfrm>
        </p:spPr>
        <p:txBody>
          <a:bodyPr>
            <a:normAutofit fontScale="77500" lnSpcReduction="20000"/>
          </a:bodyPr>
          <a:lstStyle/>
          <a:p>
            <a:pPr>
              <a:buFont typeface="Wingdings" pitchFamily="2" charset="2"/>
              <a:buChar char="§"/>
            </a:pPr>
            <a:r>
              <a:rPr lang="en-US" sz="1800" dirty="0"/>
              <a:t>Frisby, C. L. (1999). Culture and test session behavior: Part I. </a:t>
            </a:r>
            <a:r>
              <a:rPr lang="en-US" sz="1800" i="1" dirty="0"/>
              <a:t>School Psychology Quarterly, 14(3), </a:t>
            </a:r>
            <a:r>
              <a:rPr lang="en-US" sz="1800" dirty="0"/>
              <a:t>263. </a:t>
            </a:r>
          </a:p>
          <a:p>
            <a:pPr>
              <a:buFont typeface="Wingdings" pitchFamily="2" charset="2"/>
              <a:buChar char="§"/>
            </a:pPr>
            <a:r>
              <a:rPr lang="en-US" dirty="0"/>
              <a:t>Gallo, J. J., Anthony, J. C., &amp; </a:t>
            </a:r>
            <a:r>
              <a:rPr lang="en-US" dirty="0" err="1"/>
              <a:t>Muthén</a:t>
            </a:r>
            <a:r>
              <a:rPr lang="en-US" dirty="0"/>
              <a:t>, B. O. (1994). Age differences in the symptoms of depression: A latent trait analysis. </a:t>
            </a:r>
            <a:r>
              <a:rPr lang="en-US" i="1" dirty="0"/>
              <a:t>Journal of Gerontology</a:t>
            </a:r>
            <a:r>
              <a:rPr lang="en-US" dirty="0"/>
              <a:t>, </a:t>
            </a:r>
            <a:r>
              <a:rPr lang="en-US" i="1" dirty="0"/>
              <a:t>49</a:t>
            </a:r>
            <a:r>
              <a:rPr lang="en-US" dirty="0"/>
              <a:t>(6), P251-P264.</a:t>
            </a:r>
          </a:p>
          <a:p>
            <a:pPr>
              <a:buFont typeface="Wingdings" pitchFamily="2" charset="2"/>
              <a:buChar char="§"/>
            </a:pPr>
            <a:r>
              <a:rPr lang="en-US" dirty="0"/>
              <a:t>Gillborn, D., </a:t>
            </a:r>
            <a:r>
              <a:rPr lang="en-US" dirty="0" err="1"/>
              <a:t>Warmington</a:t>
            </a:r>
            <a:r>
              <a:rPr lang="en-US" dirty="0"/>
              <a:t>, P., &amp; </a:t>
            </a:r>
            <a:r>
              <a:rPr lang="en-US" dirty="0" err="1"/>
              <a:t>Demack</a:t>
            </a:r>
            <a:r>
              <a:rPr lang="en-US" dirty="0"/>
              <a:t>, S. (2018). </a:t>
            </a:r>
            <a:r>
              <a:rPr lang="en-US" dirty="0" err="1"/>
              <a:t>QuantCrit</a:t>
            </a:r>
            <a:r>
              <a:rPr lang="en-US" dirty="0"/>
              <a:t>: Education, policy, ‘Big Data’ and principles for a critical race theory of statistics. </a:t>
            </a:r>
            <a:r>
              <a:rPr lang="en-US" i="1" dirty="0"/>
              <a:t>Race Ethnicity and Education</a:t>
            </a:r>
            <a:r>
              <a:rPr lang="en-US" dirty="0"/>
              <a:t>, </a:t>
            </a:r>
            <a:r>
              <a:rPr lang="en-US" i="1" dirty="0"/>
              <a:t>21</a:t>
            </a:r>
            <a:r>
              <a:rPr lang="en-US" dirty="0"/>
              <a:t>(2), 158–179.</a:t>
            </a:r>
            <a:r>
              <a:rPr lang="en-US" dirty="0">
                <a:hlinkClick r:id="rId2" tooltip="https://doi.org/10.1080/13613324.2017.1377417"/>
              </a:rPr>
              <a:t> https://doi.org/10.1080/13613324.2017.1377417</a:t>
            </a:r>
            <a:endParaRPr lang="en-US" dirty="0"/>
          </a:p>
          <a:p>
            <a:pPr>
              <a:buFont typeface="Wingdings" pitchFamily="2" charset="2"/>
              <a:buChar char="§"/>
            </a:pPr>
            <a:r>
              <a:rPr lang="en-US" dirty="0"/>
              <a:t>Helms, J. E. (2006). Fairness is not validity or cultural bias in racial-group assessment: A quantitative perspective. </a:t>
            </a:r>
            <a:r>
              <a:rPr lang="en-US" i="1" dirty="0"/>
              <a:t>American Psychologist</a:t>
            </a:r>
            <a:r>
              <a:rPr lang="en-US" dirty="0"/>
              <a:t>, </a:t>
            </a:r>
            <a:r>
              <a:rPr lang="en-US" i="1" dirty="0"/>
              <a:t>61</a:t>
            </a:r>
            <a:r>
              <a:rPr lang="en-US" dirty="0"/>
              <a:t>(8), 845. </a:t>
            </a:r>
          </a:p>
          <a:p>
            <a:pPr>
              <a:buFont typeface="Wingdings" pitchFamily="2" charset="2"/>
              <a:buChar char="§"/>
            </a:pPr>
            <a:r>
              <a:rPr lang="en-US" b="0" i="0" dirty="0">
                <a:solidFill>
                  <a:srgbClr val="222222"/>
                </a:solidFill>
                <a:effectLst/>
                <a:latin typeface="Arial" panose="020B0604020202020204" pitchFamily="34" charset="0"/>
              </a:rPr>
              <a:t>Helms, J. E., Jernigan, M., &amp; </a:t>
            </a:r>
            <a:r>
              <a:rPr lang="en-US" b="0" i="0" dirty="0" err="1">
                <a:solidFill>
                  <a:srgbClr val="222222"/>
                </a:solidFill>
                <a:effectLst/>
                <a:latin typeface="Arial" panose="020B0604020202020204" pitchFamily="34" charset="0"/>
              </a:rPr>
              <a:t>Mascher</a:t>
            </a:r>
            <a:r>
              <a:rPr lang="en-US" b="0" i="0" dirty="0">
                <a:solidFill>
                  <a:srgbClr val="222222"/>
                </a:solidFill>
                <a:effectLst/>
                <a:latin typeface="Arial" panose="020B0604020202020204" pitchFamily="34" charset="0"/>
              </a:rPr>
              <a:t>, J. (2005). The meaning of race in psychology and how to change it: a methodological perspective. </a:t>
            </a:r>
            <a:r>
              <a:rPr lang="en-US" b="0" i="1" dirty="0">
                <a:solidFill>
                  <a:srgbClr val="222222"/>
                </a:solidFill>
                <a:effectLst/>
                <a:latin typeface="Arial" panose="020B0604020202020204" pitchFamily="34" charset="0"/>
              </a:rPr>
              <a:t>American Psychologist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60</a:t>
            </a:r>
            <a:r>
              <a:rPr lang="en-US" b="0" i="0" dirty="0">
                <a:solidFill>
                  <a:srgbClr val="222222"/>
                </a:solidFill>
                <a:effectLst/>
                <a:latin typeface="Arial" panose="020B0604020202020204" pitchFamily="34" charset="0"/>
              </a:rPr>
              <a:t>(1), 27.</a:t>
            </a:r>
            <a:endParaRPr lang="en-US" dirty="0"/>
          </a:p>
          <a:p>
            <a:pPr>
              <a:buFont typeface="Wingdings" pitchFamily="2" charset="2"/>
              <a:buChar char="§"/>
            </a:pPr>
            <a:r>
              <a:rPr lang="en-US" dirty="0"/>
              <a:t>Hernández, E. (2015). What Is “Good” Research? Revealing the Paradigmatic Tensions in Quantitative </a:t>
            </a:r>
            <a:r>
              <a:rPr lang="en-US" dirty="0" err="1"/>
              <a:t>Criticalist</a:t>
            </a:r>
            <a:r>
              <a:rPr lang="en-US" dirty="0"/>
              <a:t> Work. </a:t>
            </a:r>
            <a:r>
              <a:rPr lang="en-US" i="1" dirty="0"/>
              <a:t>New Directions for Institutional Research, (163), </a:t>
            </a:r>
            <a:r>
              <a:rPr lang="en-US" dirty="0"/>
              <a:t>93–101.</a:t>
            </a:r>
            <a:r>
              <a:rPr lang="en-US" dirty="0">
                <a:hlinkClick r:id="rId3" tooltip="https://doi.org/10.1002/ir.20088"/>
              </a:rPr>
              <a:t> https://doi.org/10.1002/ir.20088</a:t>
            </a:r>
            <a:endParaRPr lang="en-US" dirty="0"/>
          </a:p>
          <a:p>
            <a:pPr>
              <a:buFont typeface="Wingdings" pitchFamily="2" charset="2"/>
              <a:buChar char="§"/>
            </a:pPr>
            <a:r>
              <a:rPr lang="en-US" dirty="0"/>
              <a:t>Jang, S. T. (2018). The Implications of Intersectionality on Southeast Asian Female Students’ Educational Outcomes in the United States: A Critical Quantitative Intersectionality Analysis. </a:t>
            </a:r>
            <a:r>
              <a:rPr lang="en-US" i="1" dirty="0"/>
              <a:t>American Educational Research Journal</a:t>
            </a:r>
            <a:r>
              <a:rPr lang="en-US" dirty="0"/>
              <a:t>, </a:t>
            </a:r>
            <a:r>
              <a:rPr lang="en-US" i="1" dirty="0"/>
              <a:t>55</a:t>
            </a:r>
            <a:r>
              <a:rPr lang="en-US" dirty="0"/>
              <a:t>(6), 1268–1306.</a:t>
            </a:r>
            <a:r>
              <a:rPr lang="en-US" dirty="0">
                <a:hlinkClick r:id="rId4" tooltip="https://doi.org/10.3102/0002831218777225"/>
              </a:rPr>
              <a:t> https://doi.org/10.3102/0002831218777225</a:t>
            </a:r>
            <a:endParaRPr lang="en-US" dirty="0"/>
          </a:p>
          <a:p>
            <a:pPr>
              <a:buFont typeface="Wingdings" pitchFamily="2" charset="2"/>
              <a:buChar char="§"/>
            </a:pPr>
            <a:r>
              <a:rPr lang="en-US" dirty="0"/>
              <a:t>Randall, J. (2021). Color-neutral” is not a thing: Redefining construct definition and representation through a justice-oriented critical antiracist lens. </a:t>
            </a:r>
            <a:r>
              <a:rPr lang="en-US" i="1" dirty="0"/>
              <a:t>Educational Measurement: Issues and Practice</a:t>
            </a:r>
            <a:r>
              <a:rPr lang="en-US" dirty="0"/>
              <a:t>, </a:t>
            </a:r>
            <a:r>
              <a:rPr lang="en-US" i="1" dirty="0"/>
              <a:t>40</a:t>
            </a:r>
            <a:r>
              <a:rPr lang="en-US" dirty="0"/>
              <a:t>(4), 82-90. </a:t>
            </a:r>
          </a:p>
          <a:p>
            <a:pPr>
              <a:buFont typeface="Wingdings" pitchFamily="2" charset="2"/>
              <a:buChar char="§"/>
            </a:pPr>
            <a:endParaRPr lang="en-US" dirty="0"/>
          </a:p>
        </p:txBody>
      </p:sp>
      <p:sp>
        <p:nvSpPr>
          <p:cNvPr id="4" name="Slide Number Placeholder 3">
            <a:extLst>
              <a:ext uri="{FF2B5EF4-FFF2-40B4-BE49-F238E27FC236}">
                <a16:creationId xmlns:a16="http://schemas.microsoft.com/office/drawing/2014/main" id="{58B1732B-E591-B36C-7DCC-8FF2B61BE9BC}"/>
              </a:ext>
            </a:extLst>
          </p:cNvPr>
          <p:cNvSpPr>
            <a:spLocks noGrp="1"/>
          </p:cNvSpPr>
          <p:nvPr>
            <p:ph type="sldNum" sz="quarter" idx="12"/>
          </p:nvPr>
        </p:nvSpPr>
        <p:spPr>
          <a:xfrm>
            <a:off x="7690339" y="-228600"/>
            <a:ext cx="791308" cy="767687"/>
          </a:xfrm>
        </p:spPr>
        <p:txBody>
          <a:bodyPr/>
          <a:lstStyle/>
          <a:p>
            <a:fld id="{A7130828-5295-48D4-A430-D7818C194904}" type="slidenum">
              <a:rPr lang="en-US" sz="1600" smtClean="0"/>
              <a:t>31</a:t>
            </a:fld>
            <a:endParaRPr lang="en-US" sz="1600" dirty="0"/>
          </a:p>
        </p:txBody>
      </p:sp>
    </p:spTree>
    <p:extLst>
      <p:ext uri="{BB962C8B-B14F-4D97-AF65-F5344CB8AC3E}">
        <p14:creationId xmlns:p14="http://schemas.microsoft.com/office/powerpoint/2010/main" val="1061170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1ABB-CBD3-8C6F-3AAC-B1E6BE58D1CC}"/>
              </a:ext>
            </a:extLst>
          </p:cNvPr>
          <p:cNvSpPr>
            <a:spLocks noGrp="1"/>
          </p:cNvSpPr>
          <p:nvPr>
            <p:ph type="title"/>
          </p:nvPr>
        </p:nvSpPr>
        <p:spPr>
          <a:xfrm>
            <a:off x="1334944" y="987217"/>
            <a:ext cx="6343672" cy="709865"/>
          </a:xfrm>
        </p:spPr>
        <p:txBody>
          <a:bodyPr/>
          <a:lstStyle/>
          <a:p>
            <a:pPr algn="ctr"/>
            <a:r>
              <a:rPr lang="en-US" dirty="0"/>
              <a:t>Reference List </a:t>
            </a:r>
          </a:p>
        </p:txBody>
      </p:sp>
      <p:sp>
        <p:nvSpPr>
          <p:cNvPr id="3" name="Content Placeholder 2">
            <a:extLst>
              <a:ext uri="{FF2B5EF4-FFF2-40B4-BE49-F238E27FC236}">
                <a16:creationId xmlns:a16="http://schemas.microsoft.com/office/drawing/2014/main" id="{48F57774-BFBE-A3C3-E76E-BC660D05A21E}"/>
              </a:ext>
            </a:extLst>
          </p:cNvPr>
          <p:cNvSpPr>
            <a:spLocks noGrp="1"/>
          </p:cNvSpPr>
          <p:nvPr>
            <p:ph idx="1"/>
          </p:nvPr>
        </p:nvSpPr>
        <p:spPr>
          <a:xfrm>
            <a:off x="190500" y="2209800"/>
            <a:ext cx="8763000" cy="4481424"/>
          </a:xfrm>
        </p:spPr>
        <p:txBody>
          <a:bodyPr>
            <a:normAutofit fontScale="77500" lnSpcReduction="20000"/>
          </a:bodyPr>
          <a:lstStyle/>
          <a:p>
            <a:pPr>
              <a:buFont typeface="Wingdings" pitchFamily="2" charset="2"/>
              <a:buChar char="§"/>
            </a:pPr>
            <a:r>
              <a:rPr lang="en-US" dirty="0"/>
              <a:t>Russell, M., </a:t>
            </a:r>
            <a:r>
              <a:rPr lang="en-US" dirty="0" err="1"/>
              <a:t>Szendey</a:t>
            </a:r>
            <a:r>
              <a:rPr lang="en-US" dirty="0"/>
              <a:t>, O., &amp; Kaplan, L. (2021). An Intersectional Approach to DIF: Do Initial Findings Hold across Tests?. </a:t>
            </a:r>
            <a:r>
              <a:rPr lang="en-US" i="1" dirty="0"/>
              <a:t>Educational Assessment</a:t>
            </a:r>
            <a:r>
              <a:rPr lang="en-US" dirty="0"/>
              <a:t>, </a:t>
            </a:r>
            <a:r>
              <a:rPr lang="en-US" i="1" dirty="0"/>
              <a:t>26</a:t>
            </a:r>
            <a:r>
              <a:rPr lang="en-US" dirty="0"/>
              <a:t>(4), 284-298.</a:t>
            </a:r>
          </a:p>
          <a:p>
            <a:pPr>
              <a:buFont typeface="Wingdings" pitchFamily="2" charset="2"/>
              <a:buChar char="§"/>
            </a:pPr>
            <a:r>
              <a:rPr lang="en-US" dirty="0"/>
              <a:t>Sen, M., &amp; </a:t>
            </a:r>
            <a:r>
              <a:rPr lang="en-US" dirty="0" err="1"/>
              <a:t>Wasow</a:t>
            </a:r>
            <a:r>
              <a:rPr lang="en-US" dirty="0"/>
              <a:t>, O. (2016). Race as a bundle of sticks: Designs that estimate effects of seemingly immutable characteristics. </a:t>
            </a:r>
            <a:r>
              <a:rPr lang="en-US" i="1" dirty="0"/>
              <a:t>Annual Review of Political Science</a:t>
            </a:r>
            <a:r>
              <a:rPr lang="en-US" dirty="0"/>
              <a:t>, </a:t>
            </a:r>
            <a:r>
              <a:rPr lang="en-US" i="1" dirty="0"/>
              <a:t>19</a:t>
            </a:r>
            <a:r>
              <a:rPr lang="en-US" dirty="0"/>
              <a:t>.</a:t>
            </a:r>
          </a:p>
          <a:p>
            <a:pPr>
              <a:buFont typeface="Wingdings" pitchFamily="2" charset="2"/>
              <a:buChar char="§"/>
            </a:pPr>
            <a:r>
              <a:rPr lang="en-US" dirty="0"/>
              <a:t>Stage, F. (Ed.) (2007). </a:t>
            </a:r>
            <a:r>
              <a:rPr lang="en-US" i="1" dirty="0"/>
              <a:t>Using Quantitative Data to Answer Critical Questions: New Directions for Institutional Research</a:t>
            </a:r>
            <a:r>
              <a:rPr lang="en-US" dirty="0"/>
              <a:t>. Jossey-Bass.</a:t>
            </a:r>
          </a:p>
          <a:p>
            <a:pPr>
              <a:buFont typeface="Wingdings" pitchFamily="2" charset="2"/>
              <a:buChar char="§"/>
            </a:pPr>
            <a:r>
              <a:rPr lang="en-US" dirty="0"/>
              <a:t>Stage, F. K., &amp; Wells, R. S. (Eds.) (2015). New scholarship in critical quantitative research, part 1: Studying institutions and people in context. </a:t>
            </a:r>
            <a:r>
              <a:rPr lang="en-US" i="1" dirty="0"/>
              <a:t>New Directions for Institutional Research, 158</a:t>
            </a:r>
            <a:r>
              <a:rPr lang="en-US" dirty="0"/>
              <a:t>.</a:t>
            </a:r>
          </a:p>
          <a:p>
            <a:pPr>
              <a:buFont typeface="Wingdings" pitchFamily="2" charset="2"/>
              <a:buChar char="§"/>
            </a:pPr>
            <a:r>
              <a:rPr lang="en-US" dirty="0"/>
              <a:t>Suzuki, S., Morris, S. L., &amp; Johnson, S. K. (2021). Using </a:t>
            </a:r>
            <a:r>
              <a:rPr lang="en-US" dirty="0" err="1"/>
              <a:t>QuantCrit</a:t>
            </a:r>
            <a:r>
              <a:rPr lang="en-US" dirty="0"/>
              <a:t> to advance an anti-racist developmental science: applications to mixture modeling. </a:t>
            </a:r>
            <a:r>
              <a:rPr lang="en-US" i="1" dirty="0"/>
              <a:t>Journal of Adolescent Research</a:t>
            </a:r>
            <a:r>
              <a:rPr lang="en-US" dirty="0"/>
              <a:t>, </a:t>
            </a:r>
            <a:r>
              <a:rPr lang="en-US" i="1" dirty="0"/>
              <a:t>36</a:t>
            </a:r>
            <a:r>
              <a:rPr lang="en-US" dirty="0"/>
              <a:t>(5), 535-560. </a:t>
            </a:r>
          </a:p>
          <a:p>
            <a:pPr>
              <a:buFont typeface="Wingdings" pitchFamily="2" charset="2"/>
              <a:buChar char="§"/>
            </a:pPr>
            <a:r>
              <a:rPr lang="en-US" dirty="0"/>
              <a:t>Unger, R.K. (1996). Using the master’s tools: Epistemology and empiricism. In S. Wilkinson (Ed.), Feminist social psychologies: International perspectives(pp.165-181). Buckingham, England: Open University Press. </a:t>
            </a:r>
          </a:p>
          <a:p>
            <a:pPr>
              <a:buFont typeface="Wingdings" pitchFamily="2" charset="2"/>
              <a:buChar char="§"/>
            </a:pPr>
            <a:r>
              <a:rPr lang="en-US" dirty="0" err="1"/>
              <a:t>Viano</a:t>
            </a:r>
            <a:r>
              <a:rPr lang="en-US" dirty="0"/>
              <a:t>, S., &amp; Baker, D. J. (2020). How Administrative Data Collection and Analysis Can Better Reflect Racial and Ethnic Identities. </a:t>
            </a:r>
            <a:r>
              <a:rPr lang="en-US" i="1" dirty="0"/>
              <a:t>Review of Research in Education</a:t>
            </a:r>
            <a:r>
              <a:rPr lang="en-US" dirty="0"/>
              <a:t>, </a:t>
            </a:r>
            <a:r>
              <a:rPr lang="en-US" i="1" dirty="0"/>
              <a:t>44</a:t>
            </a:r>
            <a:r>
              <a:rPr lang="en-US" dirty="0"/>
              <a:t>(1), 301–331.</a:t>
            </a:r>
            <a:r>
              <a:rPr lang="en-US" dirty="0">
                <a:hlinkClick r:id="rId3" tooltip="https://doi.org/10.3102/0091732X20903321"/>
              </a:rPr>
              <a:t> https://doi.org/10.3102/0091732X20903321</a:t>
            </a:r>
            <a:r>
              <a:rPr lang="en-US" dirty="0"/>
              <a:t>Wilson, 1990</a:t>
            </a:r>
          </a:p>
          <a:p>
            <a:pPr>
              <a:buFont typeface="Wingdings" pitchFamily="2" charset="2"/>
              <a:buChar char="§"/>
            </a:pPr>
            <a:r>
              <a:rPr lang="en-US" dirty="0"/>
              <a:t>Zuberi, T. (2001). </a:t>
            </a:r>
            <a:r>
              <a:rPr lang="en-US" i="1" dirty="0"/>
              <a:t>Thicker than blood: How racial statistics lie</a:t>
            </a:r>
            <a:r>
              <a:rPr lang="en-US" dirty="0"/>
              <a:t>. U of Minnesota Press.</a:t>
            </a:r>
          </a:p>
          <a:p>
            <a:pPr>
              <a:buFont typeface="Wingdings" pitchFamily="2" charset="2"/>
              <a:buChar char="§"/>
            </a:pPr>
            <a:r>
              <a:rPr lang="en-US" dirty="0"/>
              <a:t>Zuberi, T., &amp; Bonilla-Silva, E. (Eds.). (2008). </a:t>
            </a:r>
            <a:r>
              <a:rPr lang="en-US" i="1" dirty="0"/>
              <a:t>White logic, white methods: Racism and methodology</a:t>
            </a:r>
            <a:r>
              <a:rPr lang="en-US" dirty="0"/>
              <a:t>. Rowman &amp; Littlefield Publishers.</a:t>
            </a:r>
          </a:p>
        </p:txBody>
      </p:sp>
      <p:sp>
        <p:nvSpPr>
          <p:cNvPr id="4" name="Slide Number Placeholder 3">
            <a:extLst>
              <a:ext uri="{FF2B5EF4-FFF2-40B4-BE49-F238E27FC236}">
                <a16:creationId xmlns:a16="http://schemas.microsoft.com/office/drawing/2014/main" id="{58B1732B-E591-B36C-7DCC-8FF2B61BE9BC}"/>
              </a:ext>
            </a:extLst>
          </p:cNvPr>
          <p:cNvSpPr>
            <a:spLocks noGrp="1"/>
          </p:cNvSpPr>
          <p:nvPr>
            <p:ph type="sldNum" sz="quarter" idx="12"/>
          </p:nvPr>
        </p:nvSpPr>
        <p:spPr>
          <a:xfrm>
            <a:off x="7678616" y="-217068"/>
            <a:ext cx="791308" cy="767687"/>
          </a:xfrm>
        </p:spPr>
        <p:txBody>
          <a:bodyPr/>
          <a:lstStyle/>
          <a:p>
            <a:fld id="{A7130828-5295-48D4-A430-D7818C194904}" type="slidenum">
              <a:rPr lang="en-US" sz="1600" smtClean="0"/>
              <a:t>32</a:t>
            </a:fld>
            <a:endParaRPr lang="en-US" sz="1600" dirty="0"/>
          </a:p>
        </p:txBody>
      </p:sp>
    </p:spTree>
    <p:extLst>
      <p:ext uri="{BB962C8B-B14F-4D97-AF65-F5344CB8AC3E}">
        <p14:creationId xmlns:p14="http://schemas.microsoft.com/office/powerpoint/2010/main" val="371546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2456-097D-F0A1-93FF-128026195C8A}"/>
              </a:ext>
            </a:extLst>
          </p:cNvPr>
          <p:cNvSpPr>
            <a:spLocks noGrp="1"/>
          </p:cNvSpPr>
          <p:nvPr>
            <p:ph type="title"/>
          </p:nvPr>
        </p:nvSpPr>
        <p:spPr>
          <a:xfrm>
            <a:off x="1387840" y="982889"/>
            <a:ext cx="6343672" cy="709865"/>
          </a:xfrm>
        </p:spPr>
        <p:txBody>
          <a:bodyPr/>
          <a:lstStyle/>
          <a:p>
            <a:pPr algn="ctr"/>
            <a:r>
              <a:rPr lang="en-US" dirty="0"/>
              <a:t>Thank You </a:t>
            </a:r>
          </a:p>
        </p:txBody>
      </p:sp>
      <p:sp>
        <p:nvSpPr>
          <p:cNvPr id="3" name="Content Placeholder 2">
            <a:extLst>
              <a:ext uri="{FF2B5EF4-FFF2-40B4-BE49-F238E27FC236}">
                <a16:creationId xmlns:a16="http://schemas.microsoft.com/office/drawing/2014/main" id="{77610297-8854-BB32-90B1-DA3375D40264}"/>
              </a:ext>
            </a:extLst>
          </p:cNvPr>
          <p:cNvSpPr>
            <a:spLocks noGrp="1"/>
          </p:cNvSpPr>
          <p:nvPr>
            <p:ph idx="1"/>
          </p:nvPr>
        </p:nvSpPr>
        <p:spPr/>
        <p:txBody>
          <a:bodyPr/>
          <a:lstStyle/>
          <a:p>
            <a:r>
              <a:rPr lang="en-US" dirty="0"/>
              <a:t>Matthew A. Diemer</a:t>
            </a:r>
          </a:p>
          <a:p>
            <a:pPr lvl="1"/>
            <a:r>
              <a:rPr lang="en-US" dirty="0"/>
              <a:t>diemerm@umich.edu </a:t>
            </a:r>
          </a:p>
          <a:p>
            <a:pPr marL="402336" lvl="1" indent="0">
              <a:buNone/>
            </a:pPr>
            <a:r>
              <a:rPr lang="en-US" dirty="0"/>
              <a:t>	       @</a:t>
            </a:r>
            <a:r>
              <a:rPr lang="en-US" dirty="0" err="1"/>
              <a:t>ProfDiemer</a:t>
            </a:r>
            <a:endParaRPr lang="en-US" dirty="0"/>
          </a:p>
          <a:p>
            <a:pPr marL="402336" lvl="1" indent="0">
              <a:buNone/>
            </a:pPr>
            <a:endParaRPr lang="en-US" dirty="0"/>
          </a:p>
          <a:p>
            <a:r>
              <a:rPr lang="en-US" dirty="0"/>
              <a:t>Aixa D. Marchand </a:t>
            </a:r>
          </a:p>
          <a:p>
            <a:pPr lvl="1"/>
            <a:r>
              <a:rPr lang="en-US" dirty="0"/>
              <a:t>marchanda@rhodes.edu</a:t>
            </a:r>
          </a:p>
          <a:p>
            <a:pPr marL="402336" lvl="1" indent="0">
              <a:buNone/>
            </a:pPr>
            <a:r>
              <a:rPr lang="en-US" dirty="0"/>
              <a:t>	       @</a:t>
            </a:r>
            <a:r>
              <a:rPr lang="en-US" dirty="0" err="1"/>
              <a:t>AixaMarchand</a:t>
            </a:r>
            <a:endParaRPr lang="en-US" dirty="0"/>
          </a:p>
          <a:p>
            <a:pPr marL="402336" lvl="1" indent="0">
              <a:buNone/>
            </a:pPr>
            <a:endParaRPr lang="en-US" dirty="0"/>
          </a:p>
        </p:txBody>
      </p:sp>
      <p:sp>
        <p:nvSpPr>
          <p:cNvPr id="4" name="Slide Number Placeholder 3">
            <a:extLst>
              <a:ext uri="{FF2B5EF4-FFF2-40B4-BE49-F238E27FC236}">
                <a16:creationId xmlns:a16="http://schemas.microsoft.com/office/drawing/2014/main" id="{C6F1901C-57B2-D81D-899C-11041E82DCC7}"/>
              </a:ext>
            </a:extLst>
          </p:cNvPr>
          <p:cNvSpPr>
            <a:spLocks noGrp="1"/>
          </p:cNvSpPr>
          <p:nvPr>
            <p:ph type="sldNum" sz="quarter" idx="12"/>
          </p:nvPr>
        </p:nvSpPr>
        <p:spPr>
          <a:xfrm>
            <a:off x="7696200" y="152400"/>
            <a:ext cx="791308" cy="377617"/>
          </a:xfrm>
        </p:spPr>
        <p:txBody>
          <a:bodyPr/>
          <a:lstStyle/>
          <a:p>
            <a:fld id="{A7130828-5295-48D4-A430-D7818C194904}" type="slidenum">
              <a:rPr lang="en-US" sz="1600" smtClean="0"/>
              <a:t>33</a:t>
            </a:fld>
            <a:endParaRPr lang="en-US" sz="1600" dirty="0"/>
          </a:p>
        </p:txBody>
      </p:sp>
      <p:pic>
        <p:nvPicPr>
          <p:cNvPr id="1032" name="Picture 8">
            <a:extLst>
              <a:ext uri="{FF2B5EF4-FFF2-40B4-BE49-F238E27FC236}">
                <a16:creationId xmlns:a16="http://schemas.microsoft.com/office/drawing/2014/main" id="{3D02C936-E148-74B9-964E-2151B27C97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399" y="4876800"/>
            <a:ext cx="370557"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A01F072-0FE8-858D-92FB-2BFC7B979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399" y="3338763"/>
            <a:ext cx="370557"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y Questions | WAMC">
            <a:extLst>
              <a:ext uri="{FF2B5EF4-FFF2-40B4-BE49-F238E27FC236}">
                <a16:creationId xmlns:a16="http://schemas.microsoft.com/office/drawing/2014/main" id="{11F959DC-F419-8B9C-6F0E-1C3100AAEF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087" y="2855493"/>
            <a:ext cx="4163309" cy="2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8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89464"/>
          </a:xfrm>
        </p:spPr>
        <p:txBody>
          <a:bodyPr>
            <a:normAutofit/>
          </a:bodyPr>
          <a:lstStyle/>
          <a:p>
            <a:pPr algn="ctr"/>
            <a:r>
              <a:rPr lang="en-US" dirty="0"/>
              <a:t>Equity-Oriented or Anti-Racist Measurement</a:t>
            </a:r>
          </a:p>
        </p:txBody>
      </p:sp>
      <p:sp>
        <p:nvSpPr>
          <p:cNvPr id="3" name="Content Placeholder 2"/>
          <p:cNvSpPr>
            <a:spLocks noGrp="1"/>
          </p:cNvSpPr>
          <p:nvPr>
            <p:ph idx="1"/>
          </p:nvPr>
        </p:nvSpPr>
        <p:spPr>
          <a:xfrm>
            <a:off x="533400" y="2334421"/>
            <a:ext cx="8077200" cy="4191000"/>
          </a:xfrm>
        </p:spPr>
        <p:txBody>
          <a:bodyPr>
            <a:noAutofit/>
          </a:bodyPr>
          <a:lstStyle/>
          <a:p>
            <a:pPr>
              <a:buFont typeface="Wingdings" pitchFamily="2" charset="2"/>
              <a:buChar char="§"/>
            </a:pPr>
            <a:r>
              <a:rPr lang="en-US" sz="1600" dirty="0"/>
              <a:t>“I</a:t>
            </a:r>
            <a:r>
              <a:rPr lang="en-US" sz="1600" i="0" u="none" strike="noStrike" baseline="0" dirty="0"/>
              <a:t>t remains difficult to utilize the statistical tools created by eugenicists to study race &amp; ethnicity in ways that do not lead to perpetuating that inequality.” (</a:t>
            </a:r>
            <a:r>
              <a:rPr lang="en-US" sz="1600" i="0" u="none" strike="noStrike" baseline="0" dirty="0" err="1"/>
              <a:t>Viano</a:t>
            </a:r>
            <a:r>
              <a:rPr lang="en-US" sz="1600" i="0" u="none" strike="noStrike" baseline="0" dirty="0"/>
              <a:t> &amp; Baker, </a:t>
            </a:r>
            <a:r>
              <a:rPr lang="en-US" sz="1600" dirty="0"/>
              <a:t>2020, p. 304) </a:t>
            </a:r>
          </a:p>
          <a:p>
            <a:pPr>
              <a:buFont typeface="Wingdings" pitchFamily="2" charset="2"/>
              <a:buChar char="§"/>
            </a:pPr>
            <a:r>
              <a:rPr lang="en-US" sz="1600" i="1" dirty="0"/>
              <a:t>And</a:t>
            </a:r>
            <a:r>
              <a:rPr lang="en-US" sz="1600" dirty="0"/>
              <a:t>: “Positivistic statistical analyses have been central to the oppression of minoritized communities historically (Zuberi, 2001)</a:t>
            </a:r>
          </a:p>
          <a:p>
            <a:pPr>
              <a:buFont typeface="Wingdings" pitchFamily="2" charset="2"/>
              <a:buChar char="§"/>
            </a:pPr>
            <a:r>
              <a:rPr lang="en-US" sz="1600" i="1" dirty="0"/>
              <a:t>But</a:t>
            </a:r>
            <a:r>
              <a:rPr lang="en-US" sz="1600" dirty="0"/>
              <a:t>: "Using racialized census, survey or other social data is not in and of itself problematic....statistical research can go beyond racial reasoning [including but not limited to justifying racial stratification] if we dare to apply the methods to the data appropriately.“ (Zuberi &amp; Bonilla Silva, 2008)</a:t>
            </a:r>
          </a:p>
          <a:p>
            <a:pPr marL="0" indent="0">
              <a:buNone/>
            </a:pPr>
            <a:r>
              <a:rPr lang="en-US" sz="1600" dirty="0"/>
              <a:t>What we reject, however, is the idea that these analytical procedures can simply be reduced to the “master’s tools” (</a:t>
            </a:r>
            <a:r>
              <a:rPr lang="en-US" sz="1600" dirty="0" err="1"/>
              <a:t>Cokley</a:t>
            </a:r>
            <a:r>
              <a:rPr lang="en-US" sz="1600" dirty="0"/>
              <a:t> &amp; </a:t>
            </a:r>
            <a:r>
              <a:rPr lang="en-US" sz="1600" dirty="0" err="1"/>
              <a:t>Awad</a:t>
            </a:r>
            <a:r>
              <a:rPr lang="en-US" sz="1600" dirty="0"/>
              <a:t>, 2013)</a:t>
            </a:r>
          </a:p>
          <a:p>
            <a:pPr marL="0" indent="0">
              <a:buNone/>
            </a:pPr>
            <a:endParaRPr lang="en-US" sz="1600" dirty="0"/>
          </a:p>
        </p:txBody>
      </p:sp>
      <p:sp>
        <p:nvSpPr>
          <p:cNvPr id="4" name="Slide Number Placeholder 3">
            <a:extLst>
              <a:ext uri="{FF2B5EF4-FFF2-40B4-BE49-F238E27FC236}">
                <a16:creationId xmlns:a16="http://schemas.microsoft.com/office/drawing/2014/main" id="{29CB6F71-4DC2-2143-8244-94B94730418C}"/>
              </a:ext>
            </a:extLst>
          </p:cNvPr>
          <p:cNvSpPr>
            <a:spLocks noGrp="1"/>
          </p:cNvSpPr>
          <p:nvPr>
            <p:ph type="sldNum" sz="quarter" idx="12"/>
          </p:nvPr>
        </p:nvSpPr>
        <p:spPr>
          <a:xfrm>
            <a:off x="7696200" y="-231444"/>
            <a:ext cx="791308" cy="767687"/>
          </a:xfrm>
        </p:spPr>
        <p:txBody>
          <a:bodyPr/>
          <a:lstStyle/>
          <a:p>
            <a:fld id="{A7130828-5295-48D4-A430-D7818C194904}" type="slidenum">
              <a:rPr lang="en-US" sz="1600" smtClean="0"/>
              <a:t>4</a:t>
            </a:fld>
            <a:endParaRPr lang="en-US" sz="1600" dirty="0"/>
          </a:p>
        </p:txBody>
      </p:sp>
    </p:spTree>
    <p:extLst>
      <p:ext uri="{BB962C8B-B14F-4D97-AF65-F5344CB8AC3E}">
        <p14:creationId xmlns:p14="http://schemas.microsoft.com/office/powerpoint/2010/main" val="17528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EAE4-BE17-42F5-9808-5CB7E3943344}"/>
              </a:ext>
            </a:extLst>
          </p:cNvPr>
          <p:cNvSpPr>
            <a:spLocks noGrp="1"/>
          </p:cNvSpPr>
          <p:nvPr>
            <p:ph type="title"/>
          </p:nvPr>
        </p:nvSpPr>
        <p:spPr>
          <a:xfrm>
            <a:off x="457200" y="1102669"/>
            <a:ext cx="8229600" cy="639762"/>
          </a:xfrm>
        </p:spPr>
        <p:txBody>
          <a:bodyPr>
            <a:normAutofit/>
          </a:bodyPr>
          <a:lstStyle/>
          <a:p>
            <a:pPr algn="ctr"/>
            <a:r>
              <a:rPr lang="en-US" dirty="0"/>
              <a:t>Equity-Oriented or Anti-Racist Measurement</a:t>
            </a:r>
          </a:p>
        </p:txBody>
      </p:sp>
      <p:sp>
        <p:nvSpPr>
          <p:cNvPr id="3" name="Content Placeholder 2">
            <a:extLst>
              <a:ext uri="{FF2B5EF4-FFF2-40B4-BE49-F238E27FC236}">
                <a16:creationId xmlns:a16="http://schemas.microsoft.com/office/drawing/2014/main" id="{4CD75823-30E0-45B8-9EC7-E2A40C58FD84}"/>
              </a:ext>
            </a:extLst>
          </p:cNvPr>
          <p:cNvSpPr>
            <a:spLocks noGrp="1"/>
          </p:cNvSpPr>
          <p:nvPr>
            <p:ph idx="1"/>
          </p:nvPr>
        </p:nvSpPr>
        <p:spPr>
          <a:xfrm>
            <a:off x="457200" y="2362200"/>
            <a:ext cx="8229600" cy="3934333"/>
          </a:xfrm>
        </p:spPr>
        <p:txBody>
          <a:bodyPr>
            <a:noAutofit/>
          </a:bodyPr>
          <a:lstStyle/>
          <a:p>
            <a:pPr>
              <a:buFont typeface="Wingdings" pitchFamily="2" charset="2"/>
              <a:buChar char="§"/>
            </a:pPr>
            <a:r>
              <a:rPr lang="en-US" sz="1600" b="0" i="0" u="none" strike="noStrike" baseline="0" dirty="0">
                <a:ea typeface="Tahoma" panose="020B0604030504040204" pitchFamily="34" charset="0"/>
                <a:cs typeface="Tahoma" panose="020B0604030504040204" pitchFamily="34" charset="0"/>
              </a:rPr>
              <a:t>“The oft-cited quote “The Master’s Tools Will Never Dismantle the Master’s House” by Audre Lorde (1984) has been misinterpreted and used as a rationale for not utilizing quantitative methodology because of the belief that these methods are inherently oppressive (Unger, 1996)</a:t>
            </a:r>
          </a:p>
          <a:p>
            <a:pPr>
              <a:buFont typeface="Wingdings" pitchFamily="2" charset="2"/>
              <a:buChar char="§"/>
            </a:pPr>
            <a:r>
              <a:rPr lang="en-US" sz="1600" b="0" i="0" u="none" strike="noStrike" baseline="0" dirty="0">
                <a:ea typeface="Tahoma" panose="020B0604030504040204" pitchFamily="34" charset="0"/>
                <a:cs typeface="Tahoma" panose="020B0604030504040204" pitchFamily="34" charset="0"/>
              </a:rPr>
              <a:t>Instead, Lorde was chastising White feminists for failing to recognize the differences among women based on social class, sexual identity, race and age, not advocating that women (or other oppressed groups) should not use quantitative methods.” (</a:t>
            </a:r>
            <a:r>
              <a:rPr lang="en-US" sz="1600" b="0" i="0" u="none" strike="noStrike" baseline="0" dirty="0" err="1">
                <a:ea typeface="Tahoma" panose="020B0604030504040204" pitchFamily="34" charset="0"/>
                <a:cs typeface="Tahoma" panose="020B0604030504040204" pitchFamily="34" charset="0"/>
              </a:rPr>
              <a:t>Cokely</a:t>
            </a:r>
            <a:r>
              <a:rPr lang="en-US" sz="1600" b="0" i="0" u="none" strike="noStrike" baseline="0" dirty="0">
                <a:ea typeface="Tahoma" panose="020B0604030504040204" pitchFamily="34" charset="0"/>
                <a:cs typeface="Tahoma" panose="020B0604030504040204" pitchFamily="34" charset="0"/>
              </a:rPr>
              <a:t> &amp; </a:t>
            </a:r>
            <a:r>
              <a:rPr lang="en-US" sz="1600" b="0" i="0" u="none" strike="noStrike" baseline="0" dirty="0" err="1">
                <a:ea typeface="Tahoma" panose="020B0604030504040204" pitchFamily="34" charset="0"/>
                <a:cs typeface="Tahoma" panose="020B0604030504040204" pitchFamily="34" charset="0"/>
              </a:rPr>
              <a:t>Awad</a:t>
            </a:r>
            <a:r>
              <a:rPr lang="en-US" sz="1600" b="0" i="0" u="none" strike="noStrike" baseline="0" dirty="0">
                <a:ea typeface="Tahoma" panose="020B0604030504040204" pitchFamily="34" charset="0"/>
                <a:cs typeface="Tahoma" panose="020B0604030504040204" pitchFamily="34" charset="0"/>
              </a:rPr>
              <a:t>, </a:t>
            </a:r>
            <a:r>
              <a:rPr lang="en-US" sz="1600" dirty="0">
                <a:ea typeface="Tahoma" panose="020B0604030504040204" pitchFamily="34" charset="0"/>
                <a:cs typeface="Tahoma" panose="020B0604030504040204" pitchFamily="34" charset="0"/>
              </a:rPr>
              <a:t>2013, p. 28)</a:t>
            </a:r>
          </a:p>
          <a:p>
            <a:pPr>
              <a:buFont typeface="Wingdings" pitchFamily="2" charset="2"/>
              <a:buChar char="§"/>
            </a:pPr>
            <a:r>
              <a:rPr lang="en-US" sz="1600" dirty="0">
                <a:ea typeface="Tahoma" panose="020B0604030504040204" pitchFamily="34" charset="0"/>
                <a:cs typeface="Tahoma" panose="020B0604030504040204" pitchFamily="34" charset="0"/>
              </a:rPr>
              <a:t>“Q</a:t>
            </a:r>
            <a:r>
              <a:rPr lang="en-US" sz="1600" b="0" i="0" u="none" strike="noStrike" baseline="0" dirty="0">
                <a:ea typeface="Tahoma" panose="020B0604030504040204" pitchFamily="34" charset="0"/>
                <a:cs typeface="Tahoma" panose="020B0604030504040204" pitchFamily="34" charset="0"/>
              </a:rPr>
              <a:t>uantitative methods are well placed to chart the wider structures, within which individuals live their everyday experiences, and to highlight the structural barriers and inequalities that differently racialized groups must navigate.” (</a:t>
            </a:r>
            <a:r>
              <a:rPr lang="en-US" sz="1600" b="0" i="0" u="none" strike="noStrike" baseline="0" dirty="0" err="1">
                <a:ea typeface="Tahoma" panose="020B0604030504040204" pitchFamily="34" charset="0"/>
                <a:cs typeface="Tahoma" panose="020B0604030504040204" pitchFamily="34" charset="0"/>
              </a:rPr>
              <a:t>Gilborn</a:t>
            </a:r>
            <a:r>
              <a:rPr lang="en-US" sz="1600" b="0" i="0" u="none" strike="noStrike" baseline="0" dirty="0">
                <a:ea typeface="Tahoma" panose="020B0604030504040204" pitchFamily="34" charset="0"/>
                <a:cs typeface="Tahoma" panose="020B0604030504040204" pitchFamily="34" charset="0"/>
              </a:rPr>
              <a:t> et al., </a:t>
            </a:r>
            <a:r>
              <a:rPr lang="en-US" sz="1600" dirty="0">
                <a:ea typeface="Tahoma" panose="020B0604030504040204" pitchFamily="34" charset="0"/>
                <a:cs typeface="Tahoma" panose="020B0604030504040204" pitchFamily="34" charset="0"/>
              </a:rPr>
              <a:t>2018, p. 160)</a:t>
            </a:r>
          </a:p>
          <a:p>
            <a:pPr>
              <a:buFont typeface="Wingdings" pitchFamily="2" charset="2"/>
              <a:buChar char="§"/>
            </a:pPr>
            <a:r>
              <a:rPr lang="en-US" sz="1600" dirty="0">
                <a:ea typeface="Tahoma" panose="020B0604030504040204" pitchFamily="34" charset="0"/>
                <a:cs typeface="Tahoma" panose="020B0604030504040204" pitchFamily="34" charset="0"/>
              </a:rPr>
              <a:t>[These approaches] “will </a:t>
            </a:r>
            <a:r>
              <a:rPr lang="en-US" sz="1600" b="0" i="0" u="none" strike="noStrike" baseline="0" dirty="0">
                <a:ea typeface="Tahoma" panose="020B0604030504040204" pitchFamily="34" charset="0"/>
                <a:cs typeface="Tahoma" panose="020B0604030504040204" pitchFamily="34" charset="0"/>
              </a:rPr>
              <a:t>not dismantle systemic racism, however, it is a </a:t>
            </a:r>
            <a:r>
              <a:rPr lang="en-US" sz="1600" b="1" i="1" u="none" strike="noStrike" baseline="0" dirty="0">
                <a:ea typeface="Tahoma" panose="020B0604030504040204" pitchFamily="34" charset="0"/>
                <a:cs typeface="Tahoma" panose="020B0604030504040204" pitchFamily="34" charset="0"/>
              </a:rPr>
              <a:t>tool</a:t>
            </a:r>
            <a:r>
              <a:rPr lang="en-US" sz="1600" b="0" i="1" u="none" strike="noStrike" baseline="0" dirty="0">
                <a:ea typeface="Tahoma" panose="020B0604030504040204" pitchFamily="34" charset="0"/>
                <a:cs typeface="Tahoma" panose="020B0604030504040204" pitchFamily="34" charset="0"/>
              </a:rPr>
              <a:t> </a:t>
            </a:r>
            <a:r>
              <a:rPr lang="en-US" sz="1600" b="0" i="0" u="none" strike="noStrike" baseline="0" dirty="0">
                <a:ea typeface="Tahoma" panose="020B0604030504040204" pitchFamily="34" charset="0"/>
                <a:cs typeface="Tahoma" panose="020B0604030504040204" pitchFamily="34" charset="0"/>
              </a:rPr>
              <a:t>to begin to reimagine the role that research and data can play in an anti-racist society.” (Castillo &amp; </a:t>
            </a:r>
            <a:r>
              <a:rPr lang="en-US" sz="1600" b="0" i="0" u="none" strike="noStrike" baseline="0" dirty="0" err="1">
                <a:ea typeface="Tahoma" panose="020B0604030504040204" pitchFamily="34" charset="0"/>
                <a:cs typeface="Tahoma" panose="020B0604030504040204" pitchFamily="34" charset="0"/>
              </a:rPr>
              <a:t>Gilborn</a:t>
            </a:r>
            <a:r>
              <a:rPr lang="en-US" sz="1600" b="0" i="0" u="none" strike="noStrike" baseline="0" dirty="0">
                <a:ea typeface="Tahoma" panose="020B0604030504040204" pitchFamily="34" charset="0"/>
                <a:cs typeface="Tahoma" panose="020B0604030504040204" pitchFamily="34" charset="0"/>
              </a:rPr>
              <a:t>, </a:t>
            </a:r>
            <a:r>
              <a:rPr lang="en-US" sz="1600" dirty="0">
                <a:ea typeface="Tahoma" panose="020B0604030504040204" pitchFamily="34" charset="0"/>
                <a:cs typeface="Tahoma" panose="020B0604030504040204" pitchFamily="34" charset="0"/>
              </a:rPr>
              <a:t>2022, p. 3)</a:t>
            </a:r>
            <a:endParaRPr lang="en-US" sz="1600" b="0" i="0" u="none" strike="noStrike" baseline="0" dirty="0">
              <a:ea typeface="Tahoma" panose="020B0604030504040204" pitchFamily="34" charset="0"/>
              <a:cs typeface="Tahoma" panose="020B0604030504040204" pitchFamily="34" charset="0"/>
            </a:endParaRPr>
          </a:p>
          <a:p>
            <a:pPr>
              <a:buFont typeface="Wingdings" pitchFamily="2" charset="2"/>
              <a:buChar char="§"/>
            </a:pPr>
            <a:endParaRPr lang="en-US" sz="1600"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A1364423-B5AE-472C-9746-6EDA3DEF108C}"/>
              </a:ext>
            </a:extLst>
          </p:cNvPr>
          <p:cNvSpPr>
            <a:spLocks noGrp="1"/>
          </p:cNvSpPr>
          <p:nvPr>
            <p:ph type="sldNum" sz="quarter" idx="12"/>
          </p:nvPr>
        </p:nvSpPr>
        <p:spPr>
          <a:xfrm>
            <a:off x="7696200" y="-247616"/>
            <a:ext cx="791308" cy="767687"/>
          </a:xfrm>
        </p:spPr>
        <p:txBody>
          <a:bodyPr/>
          <a:lstStyle/>
          <a:p>
            <a:fld id="{F53D25CD-D9E2-4489-9E0B-F82671DD5676}" type="slidenum">
              <a:rPr lang="en-US" sz="1600" smtClean="0"/>
              <a:pPr/>
              <a:t>5</a:t>
            </a:fld>
            <a:endParaRPr lang="en-US" sz="1600" dirty="0"/>
          </a:p>
        </p:txBody>
      </p:sp>
    </p:spTree>
    <p:extLst>
      <p:ext uri="{BB962C8B-B14F-4D97-AF65-F5344CB8AC3E}">
        <p14:creationId xmlns:p14="http://schemas.microsoft.com/office/powerpoint/2010/main" val="2874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89464"/>
          </a:xfrm>
        </p:spPr>
        <p:txBody>
          <a:bodyPr>
            <a:normAutofit/>
          </a:bodyPr>
          <a:lstStyle/>
          <a:p>
            <a:pPr algn="ctr"/>
            <a:r>
              <a:rPr lang="en-US" dirty="0"/>
              <a:t>Equity-Oriented or Anti-Racist Measurement</a:t>
            </a:r>
          </a:p>
        </p:txBody>
      </p:sp>
      <p:sp>
        <p:nvSpPr>
          <p:cNvPr id="3" name="Content Placeholder 2"/>
          <p:cNvSpPr>
            <a:spLocks noGrp="1"/>
          </p:cNvSpPr>
          <p:nvPr>
            <p:ph idx="1"/>
          </p:nvPr>
        </p:nvSpPr>
        <p:spPr>
          <a:xfrm>
            <a:off x="457200" y="2360419"/>
            <a:ext cx="8153400" cy="4191000"/>
          </a:xfrm>
        </p:spPr>
        <p:txBody>
          <a:bodyPr>
            <a:noAutofit/>
          </a:bodyPr>
          <a:lstStyle/>
          <a:p>
            <a:pPr>
              <a:buFont typeface="Wingdings" pitchFamily="2" charset="2"/>
              <a:buChar char="§"/>
            </a:pPr>
            <a:r>
              <a:rPr lang="en-US" sz="1600" dirty="0"/>
              <a:t>Instead, we will demonstrate how they can be used for critical, progressive social purposes. (Cabrera &amp; Chang, 2019, p. 74)</a:t>
            </a:r>
            <a:endParaRPr lang="en-US" sz="1600" i="1" dirty="0"/>
          </a:p>
          <a:p>
            <a:pPr lvl="1">
              <a:buFont typeface="Wingdings" pitchFamily="2" charset="2"/>
              <a:buChar char="§"/>
            </a:pPr>
            <a:r>
              <a:rPr lang="en-US" sz="1400" i="1" dirty="0"/>
              <a:t>Notable example</a:t>
            </a:r>
            <a:r>
              <a:rPr lang="en-US" sz="1400" dirty="0"/>
              <a:t>: “It is important to note that the statistical analyses played a central role in the overturning of A.R.S. 15 112, in part, because Dr. Cabrera temporarily took leave of his traditional roles as an educational advocate and instead played the role of objective social scientist. This was extremely difficult, but it was important to allow that statistics to be utilized by attorneys to utilize them for legal goals” (p. 91, ibid)</a:t>
            </a:r>
          </a:p>
          <a:p>
            <a:pPr>
              <a:buFont typeface="Wingdings" pitchFamily="2" charset="2"/>
              <a:buChar char="§"/>
            </a:pPr>
            <a:r>
              <a:rPr lang="en-US" sz="1600" dirty="0"/>
              <a:t>Why rigor matters: If you don’t argue scientifically, those who you disagree with will, and your views will not be heard (Wilson, 1990; see also Randall, 2021)</a:t>
            </a:r>
          </a:p>
          <a:p>
            <a:pPr>
              <a:buFont typeface="Wingdings" pitchFamily="2" charset="2"/>
              <a:buChar char="§"/>
            </a:pPr>
            <a:r>
              <a:rPr lang="en-US" sz="1600" dirty="0"/>
              <a:t>Equity, justice, race, gender, and other issues can be ‘heard’ in different way by using sophisticated methods to examine them</a:t>
            </a:r>
          </a:p>
          <a:p>
            <a:pPr>
              <a:buFont typeface="Wingdings" pitchFamily="2" charset="2"/>
              <a:buChar char="§"/>
            </a:pPr>
            <a:endParaRPr lang="en-US" sz="1600" dirty="0"/>
          </a:p>
        </p:txBody>
      </p:sp>
      <p:sp>
        <p:nvSpPr>
          <p:cNvPr id="4" name="Slide Number Placeholder 3">
            <a:extLst>
              <a:ext uri="{FF2B5EF4-FFF2-40B4-BE49-F238E27FC236}">
                <a16:creationId xmlns:a16="http://schemas.microsoft.com/office/drawing/2014/main" id="{29CB6F71-4DC2-2143-8244-94B94730418C}"/>
              </a:ext>
            </a:extLst>
          </p:cNvPr>
          <p:cNvSpPr>
            <a:spLocks noGrp="1"/>
          </p:cNvSpPr>
          <p:nvPr>
            <p:ph type="sldNum" sz="quarter" idx="12"/>
          </p:nvPr>
        </p:nvSpPr>
        <p:spPr>
          <a:xfrm>
            <a:off x="7696200" y="-231444"/>
            <a:ext cx="791308" cy="767687"/>
          </a:xfrm>
        </p:spPr>
        <p:txBody>
          <a:bodyPr/>
          <a:lstStyle/>
          <a:p>
            <a:fld id="{A7130828-5295-48D4-A430-D7818C194904}" type="slidenum">
              <a:rPr lang="en-US" sz="1600" smtClean="0"/>
              <a:t>6</a:t>
            </a:fld>
            <a:endParaRPr lang="en-US" sz="1600" dirty="0"/>
          </a:p>
        </p:txBody>
      </p:sp>
    </p:spTree>
    <p:extLst>
      <p:ext uri="{BB962C8B-B14F-4D97-AF65-F5344CB8AC3E}">
        <p14:creationId xmlns:p14="http://schemas.microsoft.com/office/powerpoint/2010/main" val="310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198D-6BCE-4D6A-B715-C41FF8ABC5B6}"/>
              </a:ext>
            </a:extLst>
          </p:cNvPr>
          <p:cNvSpPr>
            <a:spLocks noGrp="1"/>
          </p:cNvSpPr>
          <p:nvPr>
            <p:ph type="title"/>
          </p:nvPr>
        </p:nvSpPr>
        <p:spPr>
          <a:xfrm>
            <a:off x="495300" y="1187346"/>
            <a:ext cx="8229600" cy="563562"/>
          </a:xfrm>
        </p:spPr>
        <p:txBody>
          <a:bodyPr>
            <a:noAutofit/>
          </a:bodyPr>
          <a:lstStyle/>
          <a:p>
            <a:pPr algn="ctr"/>
            <a:r>
              <a:rPr lang="en-US" dirty="0"/>
              <a:t>A Brief Annunciation: Crit Quant</a:t>
            </a:r>
          </a:p>
        </p:txBody>
      </p:sp>
      <p:sp>
        <p:nvSpPr>
          <p:cNvPr id="3" name="Content Placeholder 2">
            <a:extLst>
              <a:ext uri="{FF2B5EF4-FFF2-40B4-BE49-F238E27FC236}">
                <a16:creationId xmlns:a16="http://schemas.microsoft.com/office/drawing/2014/main" id="{F32FDDB6-A905-4F9F-A82A-4BA04EA905BB}"/>
              </a:ext>
            </a:extLst>
          </p:cNvPr>
          <p:cNvSpPr>
            <a:spLocks noGrp="1"/>
          </p:cNvSpPr>
          <p:nvPr>
            <p:ph idx="1"/>
          </p:nvPr>
        </p:nvSpPr>
        <p:spPr>
          <a:xfrm>
            <a:off x="495300" y="2209800"/>
            <a:ext cx="8115300" cy="4239133"/>
          </a:xfrm>
        </p:spPr>
        <p:txBody>
          <a:bodyPr>
            <a:normAutofit/>
          </a:bodyPr>
          <a:lstStyle/>
          <a:p>
            <a:pPr marL="347472" indent="-347472">
              <a:buFont typeface="Wingdings" pitchFamily="2" charset="2"/>
              <a:buChar char="§"/>
            </a:pPr>
            <a:r>
              <a:rPr lang="en-US" sz="1600" dirty="0">
                <a:ea typeface="Tahoma" panose="020B0604030504040204" pitchFamily="34" charset="0"/>
                <a:cs typeface="Tahoma" panose="020B0604030504040204" pitchFamily="34" charset="0"/>
              </a:rPr>
              <a:t>A more general critical approach to quantitative methods, in solidarity with but not as paradigmatic or aligned with CRT as </a:t>
            </a:r>
            <a:r>
              <a:rPr lang="en-US" sz="1600" dirty="0" err="1">
                <a:ea typeface="Tahoma" panose="020B0604030504040204" pitchFamily="34" charset="0"/>
                <a:cs typeface="Tahoma" panose="020B0604030504040204" pitchFamily="34" charset="0"/>
              </a:rPr>
              <a:t>QuantCRiT</a:t>
            </a:r>
            <a:r>
              <a:rPr lang="en-US" sz="1600" dirty="0">
                <a:ea typeface="Tahoma" panose="020B0604030504040204" pitchFamily="34" charset="0"/>
                <a:cs typeface="Tahoma" panose="020B0604030504040204" pitchFamily="34" charset="0"/>
              </a:rPr>
              <a:t> (Stage, 2007)</a:t>
            </a:r>
            <a:endParaRPr lang="en-US" sz="1600" b="0" dirty="0">
              <a:ea typeface="Tahoma" panose="020B0604030504040204" pitchFamily="34" charset="0"/>
              <a:cs typeface="Tahoma" panose="020B0604030504040204" pitchFamily="34" charset="0"/>
            </a:endParaRPr>
          </a:p>
          <a:p>
            <a:pPr marL="347472" indent="-347472">
              <a:buFont typeface="Wingdings" pitchFamily="2" charset="2"/>
              <a:buChar char="§"/>
            </a:pPr>
            <a:r>
              <a:rPr lang="en-US" sz="1600" b="0" dirty="0" err="1">
                <a:ea typeface="Tahoma" panose="020B0604030504040204" pitchFamily="34" charset="0"/>
                <a:cs typeface="Tahoma" panose="020B0604030504040204" pitchFamily="34" charset="0"/>
              </a:rPr>
              <a:t>CritQuant</a:t>
            </a:r>
            <a:r>
              <a:rPr lang="en-US" sz="1600" b="0" dirty="0">
                <a:ea typeface="Tahoma" panose="020B0604030504040204" pitchFamily="34" charset="0"/>
                <a:cs typeface="Tahoma" panose="020B0604030504040204" pitchFamily="34" charset="0"/>
              </a:rPr>
              <a:t> =</a:t>
            </a:r>
            <a:r>
              <a:rPr lang="en-US" sz="1600" dirty="0">
                <a:ea typeface="Tahoma" panose="020B0604030504040204" pitchFamily="34" charset="0"/>
                <a:cs typeface="Tahoma" panose="020B0604030504040204" pitchFamily="34" charset="0"/>
              </a:rPr>
              <a:t> </a:t>
            </a:r>
            <a:r>
              <a:rPr lang="en-US" sz="1600" b="0" i="0" u="none" strike="noStrike" baseline="0" dirty="0">
                <a:ea typeface="Tahoma" panose="020B0604030504040204" pitchFamily="34" charset="0"/>
                <a:cs typeface="Tahoma" panose="020B0604030504040204" pitchFamily="34" charset="0"/>
              </a:rPr>
              <a:t>“to what extent educational research can offer critiques of our world that allow us to transform it” </a:t>
            </a:r>
            <a:r>
              <a:rPr lang="en-US" sz="1600" b="0" dirty="0">
                <a:ea typeface="Tahoma" panose="020B0604030504040204" pitchFamily="34" charset="0"/>
                <a:cs typeface="Tahoma" panose="020B0604030504040204" pitchFamily="34" charset="0"/>
              </a:rPr>
              <a:t>(Baez, </a:t>
            </a:r>
            <a:r>
              <a:rPr lang="en-US" sz="1600" dirty="0">
                <a:ea typeface="Tahoma" panose="020B0604030504040204" pitchFamily="34" charset="0"/>
                <a:cs typeface="Tahoma" panose="020B0604030504040204" pitchFamily="34" charset="0"/>
              </a:rPr>
              <a:t>2007, p. 18; </a:t>
            </a:r>
            <a:r>
              <a:rPr lang="en-US" sz="1600" b="0" i="1" dirty="0">
                <a:ea typeface="Tahoma" panose="020B0604030504040204" pitchFamily="34" charset="0"/>
                <a:cs typeface="Tahoma" panose="020B0604030504040204" pitchFamily="34" charset="0"/>
              </a:rPr>
              <a:t>echoes of Freire</a:t>
            </a:r>
            <a:r>
              <a:rPr lang="en-US" sz="1600" dirty="0">
                <a:ea typeface="Tahoma" panose="020B0604030504040204" pitchFamily="34" charset="0"/>
                <a:cs typeface="Tahoma" panose="020B0604030504040204" pitchFamily="34" charset="0"/>
              </a:rPr>
              <a:t>) </a:t>
            </a:r>
            <a:endParaRPr lang="en-US" sz="1600" b="0" dirty="0">
              <a:ea typeface="Tahoma" panose="020B0604030504040204" pitchFamily="34" charset="0"/>
              <a:cs typeface="Tahoma" panose="020B0604030504040204" pitchFamily="34" charset="0"/>
            </a:endParaRPr>
          </a:p>
          <a:p>
            <a:pPr marL="347472" indent="-347472">
              <a:buFont typeface="Wingdings" pitchFamily="2" charset="2"/>
              <a:buChar char="§"/>
            </a:pPr>
            <a:r>
              <a:rPr lang="en-US" sz="1600" dirty="0">
                <a:ea typeface="Tahoma" panose="020B0604030504040204" pitchFamily="34" charset="0"/>
                <a:cs typeface="Tahoma" panose="020B0604030504040204" pitchFamily="34" charset="0"/>
              </a:rPr>
              <a:t>“</a:t>
            </a:r>
            <a:r>
              <a:rPr lang="en-US" sz="1600" i="1" dirty="0">
                <a:ea typeface="Tahoma" panose="020B0604030504040204" pitchFamily="34" charset="0"/>
                <a:cs typeface="Tahoma" panose="020B0604030504040204" pitchFamily="34" charset="0"/>
              </a:rPr>
              <a:t>Q</a:t>
            </a:r>
            <a:r>
              <a:rPr lang="en-US" sz="1600" b="0" i="1" u="none" strike="noStrike" baseline="0" dirty="0">
                <a:ea typeface="Tahoma" panose="020B0604030504040204" pitchFamily="34" charset="0"/>
                <a:cs typeface="Tahoma" panose="020B0604030504040204" pitchFamily="34" charset="0"/>
              </a:rPr>
              <a:t>uantitative </a:t>
            </a:r>
            <a:r>
              <a:rPr lang="en-US" sz="1600" b="0" i="1" u="none" strike="noStrike" baseline="0" dirty="0" err="1">
                <a:ea typeface="Tahoma" panose="020B0604030504040204" pitchFamily="34" charset="0"/>
                <a:cs typeface="Tahoma" panose="020B0604030504040204" pitchFamily="34" charset="0"/>
              </a:rPr>
              <a:t>criticalist</a:t>
            </a:r>
            <a:r>
              <a:rPr lang="en-US" sz="1600" b="0" i="1" u="none" strike="noStrike" baseline="0" dirty="0">
                <a:ea typeface="Tahoma" panose="020B0604030504040204" pitchFamily="34" charset="0"/>
                <a:cs typeface="Tahoma" panose="020B0604030504040204" pitchFamily="34" charset="0"/>
              </a:rPr>
              <a:t>[s]</a:t>
            </a:r>
            <a:r>
              <a:rPr lang="en-US" sz="1600" b="0" i="0" u="none" strike="noStrike" baseline="0" dirty="0">
                <a:ea typeface="Tahoma" panose="020B0604030504040204" pitchFamily="34" charset="0"/>
                <a:cs typeface="Tahoma" panose="020B0604030504040204" pitchFamily="34" charset="0"/>
              </a:rPr>
              <a:t>…use quantitative methods to represent educational processes and outcomes to reveal inequities and to identify perpetuation of those that were systematic. The term also included researchers who question models, measures, and analytical practices, in order to ensure equity when describing educational experiences.” (Stage &amp; Wells, </a:t>
            </a:r>
            <a:r>
              <a:rPr lang="en-US" sz="1600" dirty="0">
                <a:ea typeface="Tahoma" panose="020B0604030504040204" pitchFamily="34" charset="0"/>
                <a:cs typeface="Tahoma" panose="020B0604030504040204" pitchFamily="34" charset="0"/>
              </a:rPr>
              <a:t>2015, p. 1) – see also (p. 1273, Jang, 2018).</a:t>
            </a:r>
            <a:endParaRPr lang="en-US" dirty="0">
              <a:ea typeface="Tahoma" panose="020B0604030504040204" pitchFamily="34" charset="0"/>
              <a:cs typeface="Tahoma" panose="020B0604030504040204" pitchFamily="34" charset="0"/>
            </a:endParaRPr>
          </a:p>
          <a:p>
            <a:pPr marL="347472" indent="-347472">
              <a:buFont typeface="Wingdings" pitchFamily="2" charset="2"/>
              <a:buChar char="§"/>
            </a:pPr>
            <a:r>
              <a:rPr lang="en-US" sz="1600" dirty="0">
                <a:ea typeface="Tahoma" panose="020B0604030504040204" pitchFamily="34" charset="0"/>
                <a:cs typeface="Tahoma" panose="020B0604030504040204" pitchFamily="34" charset="0"/>
              </a:rPr>
              <a:t>In other words, what questions are asked &amp; how they are posed as more important than specific methods</a:t>
            </a:r>
            <a:endParaRPr lang="en-US" sz="1600" b="0" dirty="0">
              <a:ea typeface="Tahoma" panose="020B0604030504040204" pitchFamily="34" charset="0"/>
              <a:cs typeface="Tahoma" panose="020B0604030504040204" pitchFamily="34" charset="0"/>
            </a:endParaRPr>
          </a:p>
          <a:p>
            <a:pPr marL="347472" indent="-347472" algn="l">
              <a:buFont typeface="Wingdings" pitchFamily="2" charset="2"/>
              <a:buChar char="§"/>
            </a:pPr>
            <a:r>
              <a:rPr lang="en-US" sz="1600" b="0" i="0" u="none" strike="noStrike" baseline="0" dirty="0">
                <a:ea typeface="Tahoma" panose="020B0604030504040204" pitchFamily="34" charset="0"/>
                <a:cs typeface="Tahoma" panose="020B0604030504040204" pitchFamily="34" charset="0"/>
              </a:rPr>
              <a:t>For more work in this</a:t>
            </a:r>
            <a:r>
              <a:rPr lang="en-US" sz="1600" b="0" i="0" u="none" strike="noStrike" dirty="0">
                <a:ea typeface="Tahoma" panose="020B0604030504040204" pitchFamily="34" charset="0"/>
                <a:cs typeface="Tahoma" panose="020B0604030504040204" pitchFamily="34" charset="0"/>
              </a:rPr>
              <a:t> area see</a:t>
            </a:r>
            <a:r>
              <a:rPr lang="en-US" sz="1600" b="0" i="0" u="none" strike="noStrike" baseline="0" dirty="0">
                <a:ea typeface="Tahoma" panose="020B0604030504040204" pitchFamily="34" charset="0"/>
                <a:cs typeface="Tahoma" panose="020B0604030504040204" pitchFamily="34" charset="0"/>
              </a:rPr>
              <a:t> Randall, 2021, p. 88,</a:t>
            </a:r>
            <a:r>
              <a:rPr lang="en-US" sz="1600" b="0" i="0" u="none" strike="noStrike" dirty="0">
                <a:ea typeface="Tahoma" panose="020B0604030504040204" pitchFamily="34" charset="0"/>
                <a:cs typeface="Tahoma" panose="020B0604030504040204" pitchFamily="34" charset="0"/>
              </a:rPr>
              <a:t> </a:t>
            </a:r>
            <a:r>
              <a:rPr lang="en-US" sz="1600" b="0" i="0" u="none" strike="noStrike" baseline="0" dirty="0">
                <a:ea typeface="Tahoma" panose="020B0604030504040204" pitchFamily="34" charset="0"/>
                <a:cs typeface="Tahoma" panose="020B0604030504040204" pitchFamily="34" charset="0"/>
              </a:rPr>
              <a:t>Table 1</a:t>
            </a:r>
            <a:r>
              <a:rPr lang="en-US" sz="1600" b="0" i="0" u="none" strike="noStrike" dirty="0">
                <a:ea typeface="Tahoma" panose="020B0604030504040204" pitchFamily="34" charset="0"/>
                <a:cs typeface="Tahoma" panose="020B0604030504040204" pitchFamily="34" charset="0"/>
              </a:rPr>
              <a:t> </a:t>
            </a:r>
            <a:r>
              <a:rPr lang="en-US" sz="1600" b="0" i="0" u="none" strike="noStrike" baseline="0" dirty="0">
                <a:ea typeface="Tahoma" panose="020B0604030504040204" pitchFamily="34" charset="0"/>
                <a:cs typeface="Tahoma" panose="020B0604030504040204" pitchFamily="34" charset="0"/>
              </a:rPr>
              <a:t> for anti-racist extensions in measurement</a:t>
            </a:r>
          </a:p>
        </p:txBody>
      </p:sp>
      <p:sp>
        <p:nvSpPr>
          <p:cNvPr id="4" name="Slide Number Placeholder 3">
            <a:extLst>
              <a:ext uri="{FF2B5EF4-FFF2-40B4-BE49-F238E27FC236}">
                <a16:creationId xmlns:a16="http://schemas.microsoft.com/office/drawing/2014/main" id="{63D5E508-6E4A-41F9-BD2C-BDD6AF1CFD99}"/>
              </a:ext>
            </a:extLst>
          </p:cNvPr>
          <p:cNvSpPr>
            <a:spLocks noGrp="1"/>
          </p:cNvSpPr>
          <p:nvPr>
            <p:ph type="sldNum" sz="quarter" idx="12"/>
          </p:nvPr>
        </p:nvSpPr>
        <p:spPr>
          <a:xfrm>
            <a:off x="7696200" y="-274476"/>
            <a:ext cx="791308" cy="767687"/>
          </a:xfrm>
        </p:spPr>
        <p:txBody>
          <a:bodyPr/>
          <a:lstStyle/>
          <a:p>
            <a:r>
              <a:rPr lang="en-US" sz="1600" dirty="0"/>
              <a:t>7</a:t>
            </a:r>
          </a:p>
        </p:txBody>
      </p:sp>
    </p:spTree>
    <p:extLst>
      <p:ext uri="{BB962C8B-B14F-4D97-AF65-F5344CB8AC3E}">
        <p14:creationId xmlns:p14="http://schemas.microsoft.com/office/powerpoint/2010/main" val="222552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6139-9600-4F10-9EFC-DC13C7F65C22}"/>
              </a:ext>
            </a:extLst>
          </p:cNvPr>
          <p:cNvSpPr>
            <a:spLocks noGrp="1"/>
          </p:cNvSpPr>
          <p:nvPr>
            <p:ph type="title"/>
          </p:nvPr>
        </p:nvSpPr>
        <p:spPr>
          <a:xfrm>
            <a:off x="457200" y="1041115"/>
            <a:ext cx="8229600" cy="792162"/>
          </a:xfrm>
        </p:spPr>
        <p:txBody>
          <a:bodyPr>
            <a:normAutofit/>
          </a:bodyPr>
          <a:lstStyle/>
          <a:p>
            <a:pPr algn="ctr"/>
            <a:r>
              <a:rPr lang="en-US" dirty="0" err="1"/>
              <a:t>CritQuant</a:t>
            </a:r>
            <a:r>
              <a:rPr lang="en-US" dirty="0"/>
              <a:t>: Core Elements</a:t>
            </a:r>
          </a:p>
        </p:txBody>
      </p:sp>
      <p:sp>
        <p:nvSpPr>
          <p:cNvPr id="3" name="Content Placeholder 2">
            <a:extLst>
              <a:ext uri="{FF2B5EF4-FFF2-40B4-BE49-F238E27FC236}">
                <a16:creationId xmlns:a16="http://schemas.microsoft.com/office/drawing/2014/main" id="{9E47D50B-7509-484C-A053-CF9039D55E0F}"/>
              </a:ext>
            </a:extLst>
          </p:cNvPr>
          <p:cNvSpPr>
            <a:spLocks noGrp="1"/>
          </p:cNvSpPr>
          <p:nvPr>
            <p:ph idx="1"/>
          </p:nvPr>
        </p:nvSpPr>
        <p:spPr>
          <a:xfrm>
            <a:off x="533400" y="2133600"/>
            <a:ext cx="8077200" cy="4543933"/>
          </a:xfrm>
        </p:spPr>
        <p:txBody>
          <a:bodyPr>
            <a:noAutofit/>
          </a:bodyPr>
          <a:lstStyle/>
          <a:p>
            <a:pPr marL="0" indent="0" algn="l">
              <a:buNone/>
            </a:pPr>
            <a:r>
              <a:rPr lang="en-US" sz="1600" i="0" u="none" strike="noStrike" baseline="0" dirty="0">
                <a:ea typeface="Tahoma" panose="020B0604030504040204" pitchFamily="34" charset="0"/>
                <a:cs typeface="Tahoma" panose="020B0604030504040204" pitchFamily="34" charset="0"/>
              </a:rPr>
              <a:t>1. Knowing methods in order to critique, deconstruct, and reformulate them: </a:t>
            </a:r>
          </a:p>
          <a:p>
            <a:pPr lvl="1">
              <a:buFont typeface="Wingdings" pitchFamily="2" charset="2"/>
              <a:buChar char="§"/>
            </a:pPr>
            <a:r>
              <a:rPr lang="en-US" sz="1400" i="0" u="none" strike="noStrike" baseline="0" dirty="0">
                <a:ea typeface="Tahoma" panose="020B0604030504040204" pitchFamily="34" charset="0"/>
                <a:cs typeface="Tahoma" panose="020B0604030504040204" pitchFamily="34" charset="0"/>
              </a:rPr>
              <a:t>“[Alexander McQueen] learned the precision and skill in tailoring suits that later helped him deconstruct them without losing structure or integrity of the garment. This approach of mastering the rules well enough to know how to break them stayed with me.” </a:t>
            </a:r>
            <a:r>
              <a:rPr lang="en-US" sz="1400" dirty="0">
                <a:ea typeface="Tahoma" panose="020B0604030504040204" pitchFamily="34" charset="0"/>
                <a:cs typeface="Tahoma" panose="020B0604030504040204" pitchFamily="34" charset="0"/>
              </a:rPr>
              <a:t>(</a:t>
            </a:r>
            <a:r>
              <a:rPr lang="en-US" sz="1400" i="0" u="none" strike="noStrike" baseline="0" dirty="0">
                <a:ea typeface="Tahoma" panose="020B0604030504040204" pitchFamily="34" charset="0"/>
                <a:cs typeface="Tahoma" panose="020B0604030504040204" pitchFamily="34" charset="0"/>
              </a:rPr>
              <a:t>Hernandez, 2018, </a:t>
            </a:r>
            <a:r>
              <a:rPr lang="en-US" sz="1400" dirty="0">
                <a:ea typeface="Tahoma" panose="020B0604030504040204" pitchFamily="34" charset="0"/>
                <a:cs typeface="Tahoma" panose="020B0604030504040204" pitchFamily="34" charset="0"/>
              </a:rPr>
              <a:t>p. 93)</a:t>
            </a:r>
          </a:p>
          <a:p>
            <a:pPr marL="0" indent="0">
              <a:buNone/>
            </a:pPr>
            <a:r>
              <a:rPr lang="en-US" sz="1600" dirty="0">
                <a:ea typeface="Tahoma" panose="020B0604030504040204" pitchFamily="34" charset="0"/>
                <a:cs typeface="Tahoma" panose="020B0604030504040204" pitchFamily="34" charset="0"/>
              </a:rPr>
              <a:t>2. Deep understanding of critical theory </a:t>
            </a:r>
            <a:r>
              <a:rPr lang="en-US" sz="1600" b="1" dirty="0">
                <a:ea typeface="Tahoma" panose="020B0604030504040204" pitchFamily="34" charset="0"/>
                <a:cs typeface="Tahoma" panose="020B0604030504040204" pitchFamily="34" charset="0"/>
              </a:rPr>
              <a:t>AND</a:t>
            </a:r>
            <a:r>
              <a:rPr lang="en-US" sz="1600" dirty="0">
                <a:ea typeface="Tahoma" panose="020B0604030504040204" pitchFamily="34" charset="0"/>
                <a:cs typeface="Tahoma" panose="020B0604030504040204" pitchFamily="34" charset="0"/>
              </a:rPr>
              <a:t> methods (Randall, 2021; Stage, 2007)</a:t>
            </a:r>
          </a:p>
          <a:p>
            <a:pPr marL="0" indent="0">
              <a:buNone/>
            </a:pPr>
            <a:r>
              <a:rPr lang="en-US" sz="1600" dirty="0">
                <a:ea typeface="Tahoma" panose="020B0604030504040204" pitchFamily="34" charset="0"/>
                <a:cs typeface="Tahoma" panose="020B0604030504040204" pitchFamily="34" charset="0"/>
              </a:rPr>
              <a:t>3. Numbers &amp; quantitative methods don’t have more inherent truth or rigor: </a:t>
            </a:r>
          </a:p>
          <a:p>
            <a:pPr lvl="1">
              <a:buFont typeface="Wingdings" pitchFamily="2" charset="2"/>
              <a:buChar char="§"/>
            </a:pPr>
            <a:r>
              <a:rPr lang="en-US" sz="1400" i="0" u="none" strike="noStrike" baseline="0" dirty="0">
                <a:ea typeface="Tahoma" panose="020B0604030504040204" pitchFamily="34" charset="0"/>
                <a:cs typeface="Tahoma" panose="020B0604030504040204" pitchFamily="34" charset="0"/>
              </a:rPr>
              <a:t>“This does not mean that critical race theorists should dispense with quantitative approaches but that they should adopt a position of principled ambivalence, neither rejecting numbers out of hand nor falling into the trap of imagining that numeric data have any kind of enhanced status, value, or neutrality.” (</a:t>
            </a:r>
            <a:r>
              <a:rPr lang="en-US" sz="1400" i="0" u="none" strike="noStrike" baseline="0" dirty="0" err="1">
                <a:ea typeface="Tahoma" panose="020B0604030504040204" pitchFamily="34" charset="0"/>
                <a:cs typeface="Tahoma" panose="020B0604030504040204" pitchFamily="34" charset="0"/>
              </a:rPr>
              <a:t>Gilborn</a:t>
            </a:r>
            <a:r>
              <a:rPr lang="en-US" sz="1400" i="0" u="none" strike="noStrike" baseline="0" dirty="0">
                <a:ea typeface="Tahoma" panose="020B0604030504040204" pitchFamily="34" charset="0"/>
                <a:cs typeface="Tahoma" panose="020B0604030504040204" pitchFamily="34" charset="0"/>
              </a:rPr>
              <a:t> et al., </a:t>
            </a:r>
            <a:r>
              <a:rPr lang="en-US" sz="1400" dirty="0">
                <a:ea typeface="Tahoma" panose="020B0604030504040204" pitchFamily="34" charset="0"/>
                <a:cs typeface="Tahoma" panose="020B0604030504040204" pitchFamily="34" charset="0"/>
              </a:rPr>
              <a:t>2018, p. 174) </a:t>
            </a:r>
          </a:p>
          <a:p>
            <a:pPr marL="0" indent="0">
              <a:buNone/>
            </a:pPr>
            <a:r>
              <a:rPr lang="en-US" sz="1600" dirty="0">
                <a:ea typeface="Tahoma" panose="020B0604030504040204" pitchFamily="34" charset="0"/>
                <a:cs typeface="Tahoma" panose="020B0604030504040204" pitchFamily="34" charset="0"/>
              </a:rPr>
              <a:t>4. Subjective &amp; positional perspective: </a:t>
            </a:r>
          </a:p>
          <a:p>
            <a:pPr lvl="1">
              <a:buFont typeface="Wingdings" pitchFamily="2" charset="2"/>
              <a:buChar char="§"/>
            </a:pPr>
            <a:r>
              <a:rPr lang="en-US" sz="1400" dirty="0">
                <a:ea typeface="Tahoma" panose="020B0604030504040204" pitchFamily="34" charset="0"/>
                <a:cs typeface="Tahoma" panose="020B0604030504040204" pitchFamily="34" charset="0"/>
              </a:rPr>
              <a:t>Scholarship &amp; methods are political; no such thing as value-free or objective inquiry (or culture- or context-free measurement, Randall, 2021)</a:t>
            </a:r>
          </a:p>
          <a:p>
            <a:pPr marL="0" indent="0" algn="l">
              <a:buNone/>
            </a:pPr>
            <a:r>
              <a:rPr lang="en-US" sz="1600" i="0" u="none" strike="noStrike" baseline="0" dirty="0">
                <a:ea typeface="Tahoma" panose="020B0604030504040204" pitchFamily="34" charset="0"/>
                <a:cs typeface="Tahoma" panose="020B0604030504040204" pitchFamily="34" charset="0"/>
              </a:rPr>
              <a:t>5. Researcher self-</a:t>
            </a:r>
            <a:r>
              <a:rPr lang="en-US" sz="1600" dirty="0">
                <a:ea typeface="Tahoma" panose="020B0604030504040204" pitchFamily="34" charset="0"/>
                <a:cs typeface="Tahoma" panose="020B0604030504040204" pitchFamily="34" charset="0"/>
              </a:rPr>
              <a:t>reflexivity across the research enterprise (</a:t>
            </a:r>
            <a:r>
              <a:rPr lang="en-US" sz="1600" i="0" u="none" strike="noStrike" baseline="0" dirty="0">
                <a:ea typeface="Tahoma" panose="020B0604030504040204" pitchFamily="34" charset="0"/>
                <a:cs typeface="Tahoma" panose="020B0604030504040204" pitchFamily="34" charset="0"/>
              </a:rPr>
              <a:t>Suzuki et al., 2021)</a:t>
            </a:r>
          </a:p>
          <a:p>
            <a:pPr>
              <a:buFont typeface="Wingdings" pitchFamily="2" charset="2"/>
              <a:buChar char="§"/>
            </a:pPr>
            <a:endParaRPr lang="en-US" sz="1600" dirty="0">
              <a:ea typeface="Tahoma" panose="020B0604030504040204" pitchFamily="34" charset="0"/>
              <a:cs typeface="Tahoma" panose="020B0604030504040204" pitchFamily="34" charset="0"/>
            </a:endParaRPr>
          </a:p>
          <a:p>
            <a:pPr>
              <a:buFont typeface="Wingdings" pitchFamily="2" charset="2"/>
              <a:buChar char="§"/>
            </a:pPr>
            <a:endParaRPr lang="en-US" sz="1600" dirty="0">
              <a:ea typeface="Tahoma" panose="020B0604030504040204" pitchFamily="34" charset="0"/>
              <a:cs typeface="Tahoma" panose="020B0604030504040204" pitchFamily="34" charset="0"/>
            </a:endParaRPr>
          </a:p>
          <a:p>
            <a:pPr>
              <a:buFont typeface="Wingdings" pitchFamily="2" charset="2"/>
              <a:buChar char="§"/>
            </a:pPr>
            <a:endParaRPr lang="en-US" sz="1600" dirty="0">
              <a:ea typeface="Tahoma" panose="020B0604030504040204" pitchFamily="34" charset="0"/>
              <a:cs typeface="Tahoma" panose="020B0604030504040204" pitchFamily="34" charset="0"/>
            </a:endParaRPr>
          </a:p>
          <a:p>
            <a:pPr>
              <a:buFont typeface="Wingdings" pitchFamily="2" charset="2"/>
              <a:buChar char="§"/>
            </a:pPr>
            <a:endParaRPr lang="en-US" sz="1600"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CA4BDE32-60BC-4D23-8F32-294CFA0A0AD3}"/>
              </a:ext>
            </a:extLst>
          </p:cNvPr>
          <p:cNvSpPr>
            <a:spLocks noGrp="1"/>
          </p:cNvSpPr>
          <p:nvPr>
            <p:ph type="sldNum" sz="quarter" idx="12"/>
          </p:nvPr>
        </p:nvSpPr>
        <p:spPr>
          <a:xfrm>
            <a:off x="7696200" y="-260577"/>
            <a:ext cx="791308" cy="767687"/>
          </a:xfrm>
        </p:spPr>
        <p:txBody>
          <a:bodyPr/>
          <a:lstStyle/>
          <a:p>
            <a:r>
              <a:rPr lang="en-US" sz="1600" dirty="0"/>
              <a:t>8</a:t>
            </a:r>
          </a:p>
        </p:txBody>
      </p:sp>
    </p:spTree>
    <p:extLst>
      <p:ext uri="{BB962C8B-B14F-4D97-AF65-F5344CB8AC3E}">
        <p14:creationId xmlns:p14="http://schemas.microsoft.com/office/powerpoint/2010/main" val="58117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158"/>
            <a:ext cx="8229600" cy="685800"/>
          </a:xfrm>
        </p:spPr>
        <p:txBody>
          <a:bodyPr>
            <a:noAutofit/>
          </a:bodyPr>
          <a:lstStyle/>
          <a:p>
            <a:pPr algn="ctr"/>
            <a:r>
              <a:rPr lang="en-US" dirty="0" err="1"/>
              <a:t>CritQuant</a:t>
            </a:r>
            <a:r>
              <a:rPr lang="en-US" dirty="0"/>
              <a:t>: Possibilities</a:t>
            </a:r>
          </a:p>
        </p:txBody>
      </p:sp>
      <p:sp>
        <p:nvSpPr>
          <p:cNvPr id="3" name="Content Placeholder 2"/>
          <p:cNvSpPr>
            <a:spLocks noGrp="1"/>
          </p:cNvSpPr>
          <p:nvPr>
            <p:ph idx="1"/>
          </p:nvPr>
        </p:nvSpPr>
        <p:spPr>
          <a:xfrm>
            <a:off x="533400" y="2249604"/>
            <a:ext cx="8077200" cy="3048000"/>
          </a:xfrm>
        </p:spPr>
        <p:txBody>
          <a:bodyPr>
            <a:noAutofit/>
          </a:bodyPr>
          <a:lstStyle/>
          <a:p>
            <a:pPr marL="0" indent="0" algn="l">
              <a:buNone/>
            </a:pPr>
            <a:r>
              <a:rPr lang="en-US" b="1" i="0" u="none" strike="noStrike" baseline="0" dirty="0">
                <a:ea typeface="Tahoma" panose="020B0604030504040204" pitchFamily="34" charset="0"/>
                <a:cs typeface="Tahoma" panose="020B0604030504040204" pitchFamily="34" charset="0"/>
              </a:rPr>
              <a:t>Let’s continue to use quantitative methods &amp; not “throw the baby out with the bathwater”…</a:t>
            </a:r>
          </a:p>
          <a:p>
            <a:pPr>
              <a:buFont typeface="Wingdings" pitchFamily="2" charset="2"/>
              <a:buChar char="§"/>
            </a:pPr>
            <a:r>
              <a:rPr lang="en-US" sz="1600" dirty="0">
                <a:ea typeface="Tahoma" panose="020B0604030504040204" pitchFamily="34" charset="0"/>
                <a:cs typeface="Tahoma" panose="020B0604030504040204" pitchFamily="34" charset="0"/>
              </a:rPr>
              <a:t>“Q</a:t>
            </a:r>
            <a:r>
              <a:rPr lang="en-US" sz="1600" b="0" i="0" u="none" strike="noStrike" baseline="0" dirty="0">
                <a:ea typeface="Tahoma" panose="020B0604030504040204" pitchFamily="34" charset="0"/>
                <a:cs typeface="Tahoma" panose="020B0604030504040204" pitchFamily="34" charset="0"/>
              </a:rPr>
              <a:t>uantitative methods are well placed to chart the wider structures, within which individuals live their everyday experiences, and to highlight the structural barriers and inequalities that differently racialized groups must navigate.” (</a:t>
            </a:r>
            <a:r>
              <a:rPr lang="en-US" sz="1600" b="0" i="0" u="none" strike="noStrike" baseline="0" dirty="0" err="1">
                <a:ea typeface="Tahoma" panose="020B0604030504040204" pitchFamily="34" charset="0"/>
                <a:cs typeface="Tahoma" panose="020B0604030504040204" pitchFamily="34" charset="0"/>
              </a:rPr>
              <a:t>Gilborn</a:t>
            </a:r>
            <a:r>
              <a:rPr lang="en-US" sz="1600" b="0" i="0" u="none" strike="noStrike" baseline="0" dirty="0">
                <a:ea typeface="Tahoma" panose="020B0604030504040204" pitchFamily="34" charset="0"/>
                <a:cs typeface="Tahoma" panose="020B0604030504040204" pitchFamily="34" charset="0"/>
              </a:rPr>
              <a:t> et al., </a:t>
            </a:r>
            <a:r>
              <a:rPr lang="en-US" sz="1600" dirty="0">
                <a:ea typeface="Tahoma" panose="020B0604030504040204" pitchFamily="34" charset="0"/>
                <a:cs typeface="Tahoma" panose="020B0604030504040204" pitchFamily="34" charset="0"/>
              </a:rPr>
              <a:t>2018, p. 160)</a:t>
            </a:r>
            <a:endParaRPr lang="en-US" sz="1600" b="0" i="0" u="none" strike="noStrike" baseline="0" dirty="0">
              <a:ea typeface="Tahoma" panose="020B0604030504040204" pitchFamily="34" charset="0"/>
              <a:cs typeface="Tahoma" panose="020B0604030504040204" pitchFamily="34" charset="0"/>
            </a:endParaRPr>
          </a:p>
          <a:p>
            <a:pPr>
              <a:buFont typeface="Wingdings" pitchFamily="2" charset="2"/>
              <a:buChar char="§"/>
            </a:pPr>
            <a:r>
              <a:rPr lang="en-US" sz="1600" b="0" i="0" u="none" strike="noStrike" baseline="0" dirty="0">
                <a:ea typeface="Tahoma" panose="020B0604030504040204" pitchFamily="34" charset="0"/>
                <a:cs typeface="Tahoma" panose="020B0604030504040204" pitchFamily="34" charset="0"/>
              </a:rPr>
              <a:t>Lincoln and Guba (1985, well-known qualitative scholars) concluded that: “there are many opportunities for the naturalistic investigator to utilize quantitative data—probably more than appreciated” (as cited in Hernández, </a:t>
            </a:r>
            <a:r>
              <a:rPr lang="en-US" sz="1600" dirty="0">
                <a:ea typeface="Tahoma" panose="020B0604030504040204" pitchFamily="34" charset="0"/>
                <a:cs typeface="Tahoma" panose="020B0604030504040204" pitchFamily="34" charset="0"/>
              </a:rPr>
              <a:t>2015, p. 199)</a:t>
            </a:r>
            <a:endParaRPr lang="en-US" sz="1600" b="0" i="0" u="none" strike="noStrike" baseline="0" dirty="0">
              <a:ea typeface="Tahoma" panose="020B0604030504040204" pitchFamily="34" charset="0"/>
              <a:cs typeface="Tahoma" panose="020B0604030504040204" pitchFamily="34" charset="0"/>
            </a:endParaRPr>
          </a:p>
          <a:p>
            <a:pPr>
              <a:buFont typeface="Wingdings" pitchFamily="2" charset="2"/>
              <a:buChar char="§"/>
            </a:pPr>
            <a:r>
              <a:rPr lang="en-US" sz="1600" b="0" i="0" u="none" strike="noStrike" baseline="0" dirty="0">
                <a:ea typeface="Tahoma" panose="020B0604030504040204" pitchFamily="34" charset="0"/>
                <a:cs typeface="Tahoma" panose="020B0604030504040204" pitchFamily="34" charset="0"/>
              </a:rPr>
              <a:t>“Quantitative methods can be, have been, and should be used by scientists (along with other methods) to achieve the goals of social justice.” (</a:t>
            </a:r>
            <a:r>
              <a:rPr lang="en-US" sz="1600" b="0" i="0" u="none" strike="noStrike" baseline="0" dirty="0" err="1">
                <a:ea typeface="Tahoma" panose="020B0604030504040204" pitchFamily="34" charset="0"/>
                <a:cs typeface="Tahoma" panose="020B0604030504040204" pitchFamily="34" charset="0"/>
              </a:rPr>
              <a:t>Cokley</a:t>
            </a:r>
            <a:r>
              <a:rPr lang="en-US" sz="1600" b="0" i="0" u="none" strike="noStrike" baseline="0" dirty="0">
                <a:ea typeface="Tahoma" panose="020B0604030504040204" pitchFamily="34" charset="0"/>
                <a:cs typeface="Tahoma" panose="020B0604030504040204" pitchFamily="34" charset="0"/>
              </a:rPr>
              <a:t> &amp; </a:t>
            </a:r>
            <a:r>
              <a:rPr lang="en-US" sz="1600" b="0" i="0" u="none" strike="noStrike" baseline="0" dirty="0" err="1">
                <a:ea typeface="Tahoma" panose="020B0604030504040204" pitchFamily="34" charset="0"/>
                <a:cs typeface="Tahoma" panose="020B0604030504040204" pitchFamily="34" charset="0"/>
              </a:rPr>
              <a:t>Awad</a:t>
            </a:r>
            <a:r>
              <a:rPr lang="en-US" sz="1600" b="0" i="0" u="none" strike="noStrike" baseline="0" dirty="0">
                <a:ea typeface="Tahoma" panose="020B0604030504040204" pitchFamily="34" charset="0"/>
                <a:cs typeface="Tahoma" panose="020B0604030504040204" pitchFamily="34" charset="0"/>
              </a:rPr>
              <a:t>, </a:t>
            </a:r>
            <a:r>
              <a:rPr lang="en-US" sz="1600" dirty="0">
                <a:ea typeface="Tahoma" panose="020B0604030504040204" pitchFamily="34" charset="0"/>
                <a:cs typeface="Tahoma" panose="020B0604030504040204" pitchFamily="34" charset="0"/>
              </a:rPr>
              <a:t>2013, p. 27)</a:t>
            </a:r>
          </a:p>
          <a:p>
            <a:pPr>
              <a:buFont typeface="Wingdings" pitchFamily="2" charset="2"/>
              <a:buChar char="§"/>
            </a:pPr>
            <a:endParaRPr lang="en-US" sz="1600" dirty="0">
              <a:ea typeface="Tahoma" panose="020B0604030504040204" pitchFamily="34" charset="0"/>
              <a:cs typeface="Tahoma" panose="020B0604030504040204" pitchFamily="34" charset="0"/>
            </a:endParaRPr>
          </a:p>
          <a:p>
            <a:pPr>
              <a:buFont typeface="Wingdings" pitchFamily="2" charset="2"/>
              <a:buChar char="§"/>
            </a:pPr>
            <a:endParaRPr lang="en-US" sz="1600"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9D610DD-285E-82DA-5150-90EACFF5F3A7}"/>
              </a:ext>
            </a:extLst>
          </p:cNvPr>
          <p:cNvSpPr>
            <a:spLocks noGrp="1"/>
          </p:cNvSpPr>
          <p:nvPr>
            <p:ph type="sldNum" sz="quarter" idx="12"/>
          </p:nvPr>
        </p:nvSpPr>
        <p:spPr>
          <a:xfrm>
            <a:off x="7696200" y="-295175"/>
            <a:ext cx="791308" cy="767687"/>
          </a:xfrm>
        </p:spPr>
        <p:txBody>
          <a:bodyPr/>
          <a:lstStyle/>
          <a:p>
            <a:fld id="{A7130828-5295-48D4-A430-D7818C194904}" type="slidenum">
              <a:rPr lang="en-US" sz="1600" smtClean="0"/>
              <a:t>9</a:t>
            </a:fld>
            <a:endParaRPr lang="en-US" sz="1600" dirty="0"/>
          </a:p>
        </p:txBody>
      </p:sp>
    </p:spTree>
    <p:extLst>
      <p:ext uri="{BB962C8B-B14F-4D97-AF65-F5344CB8AC3E}">
        <p14:creationId xmlns:p14="http://schemas.microsoft.com/office/powerpoint/2010/main" val="2945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{11D827F0-11F2-CC46-8F54-108F29B5FD4C}tf10001076</Template>
  <TotalTime>21572</TotalTime>
  <Words>5183</Words>
  <Application>Microsoft Office PowerPoint</Application>
  <PresentationFormat>On-screen Show (4:3)</PresentationFormat>
  <Paragraphs>288</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Constantia</vt:lpstr>
      <vt:lpstr>Franklin Gothic Book</vt:lpstr>
      <vt:lpstr>Wingdings</vt:lpstr>
      <vt:lpstr>Wingdings 3</vt:lpstr>
      <vt:lpstr>Ion Boardroom</vt:lpstr>
      <vt:lpstr>A Critical Perspective on Measurement: MIMIC Models to Identify and Remediate Racial (and Other) Forms of Bias </vt:lpstr>
      <vt:lpstr>Problematic History of Quantitative Methods</vt:lpstr>
      <vt:lpstr>Problematic History of Quantitative Methods</vt:lpstr>
      <vt:lpstr>Equity-Oriented or Anti-Racist Measurement</vt:lpstr>
      <vt:lpstr>Equity-Oriented or Anti-Racist Measurement</vt:lpstr>
      <vt:lpstr>Equity-Oriented or Anti-Racist Measurement</vt:lpstr>
      <vt:lpstr>A Brief Annunciation: Crit Quant</vt:lpstr>
      <vt:lpstr>CritQuant: Core Elements</vt:lpstr>
      <vt:lpstr>CritQuant: Possibilities</vt:lpstr>
      <vt:lpstr>A Grounding Example of CritQuant:  Construct Bias: Apples, Oranges,  &amp; Piggly Wiggly</vt:lpstr>
      <vt:lpstr>Helms Individual-Differences (HID) Fairness Model</vt:lpstr>
      <vt:lpstr>Helms Individual-Differences (HID) Fairness model (II)</vt:lpstr>
      <vt:lpstr>A ‘Validity Strategy’ to Address Fairness</vt:lpstr>
      <vt:lpstr>A ‘Validity Strategy’ to Address Fairness</vt:lpstr>
      <vt:lpstr>Sample MIMIC</vt:lpstr>
      <vt:lpstr>MIMIC Models: Conceptual Basis</vt:lpstr>
      <vt:lpstr>MIMIC Models: Conceptual Basis</vt:lpstr>
      <vt:lpstr>Technical Specifications of MIMICs</vt:lpstr>
      <vt:lpstr>What do MIMICs Establish?</vt:lpstr>
      <vt:lpstr>Empirical Example </vt:lpstr>
      <vt:lpstr>Empirical Example</vt:lpstr>
      <vt:lpstr>Empirical Example</vt:lpstr>
      <vt:lpstr>Empirical Example</vt:lpstr>
      <vt:lpstr>Empirical Example: Conclusions</vt:lpstr>
      <vt:lpstr>Summary: Affordances of MIMICs</vt:lpstr>
      <vt:lpstr>MIMICs: Limitations</vt:lpstr>
      <vt:lpstr>MIMICs: Limitations</vt:lpstr>
      <vt:lpstr>Summary: CritQuant</vt:lpstr>
      <vt:lpstr>Resources for Further Study</vt:lpstr>
      <vt:lpstr>Reference List </vt:lpstr>
      <vt:lpstr>Reference List </vt:lpstr>
      <vt:lpstr>Reference List </vt:lpstr>
      <vt:lpstr>Thank You </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Applications: MIMIC Models</dc:title>
  <dc:creator>Diemer, Matthew</dc:creator>
  <cp:lastModifiedBy>Diemer, Matt</cp:lastModifiedBy>
  <cp:revision>220</cp:revision>
  <cp:lastPrinted>2022-05-19T14:20:49Z</cp:lastPrinted>
  <dcterms:created xsi:type="dcterms:W3CDTF">2015-02-19T19:55:08Z</dcterms:created>
  <dcterms:modified xsi:type="dcterms:W3CDTF">2022-05-25T13:24:13Z</dcterms:modified>
</cp:coreProperties>
</file>