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  <p:sldMasterId id="2147483688" r:id="rId4"/>
  </p:sldMasterIdLst>
  <p:notesMasterIdLst>
    <p:notesMasterId r:id="rId17"/>
  </p:notesMasterIdLst>
  <p:handoutMasterIdLst>
    <p:handoutMasterId r:id="rId18"/>
  </p:handoutMasterIdLst>
  <p:sldIdLst>
    <p:sldId id="276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2F"/>
    <a:srgbClr val="D9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868" autoAdjust="0"/>
    <p:restoredTop sz="93979" autoAdjust="0"/>
  </p:normalViewPr>
  <p:slideViewPr>
    <p:cSldViewPr snapToGrid="0" showGuides="1">
      <p:cViewPr varScale="1">
        <p:scale>
          <a:sx n="107" d="100"/>
          <a:sy n="107" d="100"/>
        </p:scale>
        <p:origin x="150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65"/>
    </p:cViewPr>
  </p:sorterViewPr>
  <p:notesViewPr>
    <p:cSldViewPr snapToGrid="0" showGuides="1">
      <p:cViewPr varScale="1">
        <p:scale>
          <a:sx n="52" d="100"/>
          <a:sy n="52" d="100"/>
        </p:scale>
        <p:origin x="182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'PowerStats (1)'!$L$13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'PowerStats (1)'!$K$14:$K$20</c:f>
              <c:strCache>
                <c:ptCount val="7"/>
                <c:pt idx="0">
                  <c:v>College Tour</c:v>
                </c:pt>
                <c:pt idx="1">
                  <c:v>College Prep Camp</c:v>
                </c:pt>
                <c:pt idx="2">
                  <c:v>Sat in/Taken a College Class</c:v>
                </c:pt>
                <c:pt idx="3">
                  <c:v>Looked up College Options</c:v>
                </c:pt>
                <c:pt idx="4">
                  <c:v>Talked with an Admissions Counselor</c:v>
                </c:pt>
                <c:pt idx="5">
                  <c:v>Met with HS Counselor</c:v>
                </c:pt>
                <c:pt idx="6">
                  <c:v>Admissions Test Prep</c:v>
                </c:pt>
              </c:strCache>
            </c:strRef>
          </c:cat>
          <c:val>
            <c:numRef>
              <c:f>'PowerStats (1)'!$L$14:$L$20</c:f>
              <c:numCache>
                <c:formatCode>General</c:formatCode>
                <c:ptCount val="7"/>
                <c:pt idx="0">
                  <c:v>48.416800000000002</c:v>
                </c:pt>
                <c:pt idx="1">
                  <c:v>45.782499999999999</c:v>
                </c:pt>
                <c:pt idx="2">
                  <c:v>45.824199999999998</c:v>
                </c:pt>
                <c:pt idx="3">
                  <c:v>45.756999999999998</c:v>
                </c:pt>
                <c:pt idx="4">
                  <c:v>49.553400000000003</c:v>
                </c:pt>
                <c:pt idx="5">
                  <c:v>47.096800000000002</c:v>
                </c:pt>
                <c:pt idx="6">
                  <c:v>48.580500000000001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16-49F2-9293-6C303AD5857F}"/>
            </c:ext>
          </c:extLst>
        </c:ser>
        <c:ser>
          <c:idx val="1"/>
          <c:order val="1"/>
          <c:tx>
            <c:strRef>
              <c:f>'PowerStats (1)'!$M$13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'PowerStats (1)'!$K$14:$K$20</c:f>
              <c:strCache>
                <c:ptCount val="7"/>
                <c:pt idx="0">
                  <c:v>College Tour</c:v>
                </c:pt>
                <c:pt idx="1">
                  <c:v>College Prep Camp</c:v>
                </c:pt>
                <c:pt idx="2">
                  <c:v>Sat in/Taken a College Class</c:v>
                </c:pt>
                <c:pt idx="3">
                  <c:v>Looked up College Options</c:v>
                </c:pt>
                <c:pt idx="4">
                  <c:v>Talked with an Admissions Counselor</c:v>
                </c:pt>
                <c:pt idx="5">
                  <c:v>Met with HS Counselor</c:v>
                </c:pt>
                <c:pt idx="6">
                  <c:v>Admissions Test Prep</c:v>
                </c:pt>
              </c:strCache>
            </c:strRef>
          </c:cat>
          <c:val>
            <c:numRef>
              <c:f>'PowerStats (1)'!$M$14:$M$20</c:f>
              <c:numCache>
                <c:formatCode>General</c:formatCode>
                <c:ptCount val="7"/>
                <c:pt idx="0">
                  <c:v>51.583199999999998</c:v>
                </c:pt>
                <c:pt idx="1">
                  <c:v>54.217500000000001</c:v>
                </c:pt>
                <c:pt idx="2">
                  <c:v>54.175800000000002</c:v>
                </c:pt>
                <c:pt idx="3">
                  <c:v>54.243000000000002</c:v>
                </c:pt>
                <c:pt idx="4">
                  <c:v>50.446599999999997</c:v>
                </c:pt>
                <c:pt idx="5">
                  <c:v>52.903199999999998</c:v>
                </c:pt>
                <c:pt idx="6">
                  <c:v>51.419499999999999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16-49F2-9293-6C303AD58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4095536"/>
        <c:axId val="424096192"/>
      </c:barChart>
      <c:catAx>
        <c:axId val="42409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096192"/>
        <c:crosses val="autoZero"/>
        <c:auto val="1"/>
        <c:lblAlgn val="ctr"/>
        <c:lblOffset val="100"/>
        <c:noMultiLvlLbl val="0"/>
      </c:catAx>
      <c:valAx>
        <c:axId val="424096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09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FC721-8468-4C26-8783-28FFE8402ED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429BF-430E-499A-9B39-CE4492FE8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57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80BF6-45B2-420C-B95A-377EDD7D8B3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87116-B7D8-49A6-A58F-58D17F7C8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6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B957F-ACB1-4F3C-8722-78418B94D7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5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B957F-ACB1-4F3C-8722-78418B94D7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99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B957F-ACB1-4F3C-8722-78418B94D7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6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resge.org/" TargetMode="External"/><Relationship Id="rId13" Type="http://schemas.openxmlformats.org/officeDocument/2006/relationships/image" Target="../media/image13.jpeg"/><Relationship Id="rId18" Type="http://schemas.openxmlformats.org/officeDocument/2006/relationships/hyperlink" Target="http://www.luminafoundation.org/" TargetMode="External"/><Relationship Id="rId26" Type="http://schemas.openxmlformats.org/officeDocument/2006/relationships/hyperlink" Target="http://www.wallacefoundation.org/" TargetMode="External"/><Relationship Id="rId3" Type="http://schemas.openxmlformats.org/officeDocument/2006/relationships/image" Target="../media/image8.png"/><Relationship Id="rId21" Type="http://schemas.openxmlformats.org/officeDocument/2006/relationships/image" Target="../media/image17.png"/><Relationship Id="rId34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hyperlink" Target="http://www.packard.org/" TargetMode="External"/><Relationship Id="rId17" Type="http://schemas.openxmlformats.org/officeDocument/2006/relationships/image" Target="../media/image15.jpeg"/><Relationship Id="rId25" Type="http://schemas.openxmlformats.org/officeDocument/2006/relationships/image" Target="../media/image19.jpeg"/><Relationship Id="rId33" Type="http://schemas.openxmlformats.org/officeDocument/2006/relationships/image" Target="../media/image23.jpeg"/><Relationship Id="rId38" Type="http://schemas.openxmlformats.org/officeDocument/2006/relationships/image" Target="../media/image28.jpg"/><Relationship Id="rId2" Type="http://schemas.openxmlformats.org/officeDocument/2006/relationships/hyperlink" Target="http://ascendiumphilanthropy.org/" TargetMode="External"/><Relationship Id="rId16" Type="http://schemas.openxmlformats.org/officeDocument/2006/relationships/hyperlink" Target="http://www.grable.org/" TargetMode="External"/><Relationship Id="rId20" Type="http://schemas.openxmlformats.org/officeDocument/2006/relationships/hyperlink" Target="http://www.nmefoundation.org/" TargetMode="External"/><Relationship Id="rId29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chanzuckerberg.com/" TargetMode="External"/><Relationship Id="rId11" Type="http://schemas.openxmlformats.org/officeDocument/2006/relationships/image" Target="../media/image12.jpeg"/><Relationship Id="rId24" Type="http://schemas.openxmlformats.org/officeDocument/2006/relationships/hyperlink" Target="http://www.teaglefoundation.org/" TargetMode="External"/><Relationship Id="rId32" Type="http://schemas.openxmlformats.org/officeDocument/2006/relationships/hyperlink" Target="http://pbs.org/foundation" TargetMode="External"/><Relationship Id="rId37" Type="http://schemas.openxmlformats.org/officeDocument/2006/relationships/image" Target="../media/image27.jpg"/><Relationship Id="rId5" Type="http://schemas.openxmlformats.org/officeDocument/2006/relationships/image" Target="../media/image9.jpeg"/><Relationship Id="rId15" Type="http://schemas.openxmlformats.org/officeDocument/2006/relationships/image" Target="../media/image14.jpeg"/><Relationship Id="rId23" Type="http://schemas.openxmlformats.org/officeDocument/2006/relationships/image" Target="../media/image18.jpeg"/><Relationship Id="rId28" Type="http://schemas.openxmlformats.org/officeDocument/2006/relationships/hyperlink" Target="http://www.altmanfoundation.org/" TargetMode="External"/><Relationship Id="rId36" Type="http://schemas.openxmlformats.org/officeDocument/2006/relationships/image" Target="../media/image26.jpg"/><Relationship Id="rId10" Type="http://schemas.openxmlformats.org/officeDocument/2006/relationships/hyperlink" Target="http://www.waltonfamilyfoundation.org/" TargetMode="External"/><Relationship Id="rId19" Type="http://schemas.openxmlformats.org/officeDocument/2006/relationships/image" Target="../media/image16.jpeg"/><Relationship Id="rId31" Type="http://schemas.openxmlformats.org/officeDocument/2006/relationships/image" Target="../media/image22.png"/><Relationship Id="rId4" Type="http://schemas.openxmlformats.org/officeDocument/2006/relationships/hyperlink" Target="http://www.carnegie.org/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://www.collegefutures.org/" TargetMode="External"/><Relationship Id="rId22" Type="http://schemas.openxmlformats.org/officeDocument/2006/relationships/hyperlink" Target="http://www.newyorklifefoundation.org/" TargetMode="External"/><Relationship Id="rId27" Type="http://schemas.openxmlformats.org/officeDocument/2006/relationships/image" Target="../media/image20.png"/><Relationship Id="rId30" Type="http://schemas.openxmlformats.org/officeDocument/2006/relationships/hyperlink" Target="http://www.jkcf.org/" TargetMode="External"/><Relationship Id="rId35" Type="http://schemas.openxmlformats.org/officeDocument/2006/relationships/image" Target="../media/image25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001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TE-0000-M-SingleLogo-Animation-V2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4443" t="21326" r="32593" b="19696"/>
          <a:stretch/>
        </p:blipFill>
        <p:spPr>
          <a:xfrm>
            <a:off x="4463211" y="1200536"/>
            <a:ext cx="3017520" cy="3017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2" t="22983" r="60726" b="-352"/>
          <a:stretch/>
        </p:blipFill>
        <p:spPr>
          <a:xfrm rot="10800000">
            <a:off x="8496299" y="0"/>
            <a:ext cx="4049793" cy="4106715"/>
          </a:xfrm>
          <a:prstGeom prst="rtTriangle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94" y="555096"/>
            <a:ext cx="4343002" cy="4299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2" t="22983" r="60726" b="-352"/>
          <a:stretch/>
        </p:blipFill>
        <p:spPr>
          <a:xfrm>
            <a:off x="-255541" y="2751285"/>
            <a:ext cx="4049793" cy="4106715"/>
          </a:xfrm>
          <a:prstGeom prst="rtTriangle">
            <a:avLst/>
          </a:prstGeom>
        </p:spPr>
      </p:pic>
      <p:pic>
        <p:nvPicPr>
          <p:cNvPr id="7" name="Picture 6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08"/>
          <a:stretch/>
        </p:blipFill>
        <p:spPr>
          <a:xfrm>
            <a:off x="3430591" y="4067989"/>
            <a:ext cx="5082760" cy="161013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761632" y="5678128"/>
            <a:ext cx="642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The</a:t>
            </a:r>
            <a:r>
              <a:rPr lang="en-US" i="1" baseline="0" dirty="0">
                <a:solidFill>
                  <a:schemeClr val="bg1"/>
                </a:solidFill>
              </a:rPr>
              <a:t> program will be starting shortly.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9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720" y="365125"/>
            <a:ext cx="991266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2720" y="1681163"/>
            <a:ext cx="49072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2080" y="2497138"/>
            <a:ext cx="487330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2080" y="1681163"/>
            <a:ext cx="48733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42720" y="2497138"/>
            <a:ext cx="490728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647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5977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301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068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0228" y="96710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9068" y="23012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3774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035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4690" y="9953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303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2506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3799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999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282719-0E74-4838-BFB0-DC438B6C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28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3200" y="365125"/>
            <a:ext cx="7099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3799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999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282719-0E74-4838-BFB0-DC438B6C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95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4046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5409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640830"/>
            <a:ext cx="2743200" cy="365125"/>
          </a:xfrm>
          <a:prstGeom prst="rect">
            <a:avLst/>
          </a:prstGeom>
        </p:spPr>
        <p:txBody>
          <a:bodyPr/>
          <a:lstStyle/>
          <a:p>
            <a:fld id="{4B48F219-0A1D-49C0-9168-C31E9155210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4083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3E17F6-3466-4928-A62A-C21C2DD01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0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171" y="584791"/>
            <a:ext cx="7873842" cy="3962400"/>
          </a:xfrm>
          <a:noFill/>
        </p:spPr>
        <p:txBody>
          <a:bodyPr anchor="t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5171" y="4795838"/>
            <a:ext cx="7873842" cy="1477143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5235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600" b="0" i="0" u="none" strike="noStrike" cap="none" normalizeH="0" baseline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3C3B28-09B2-4548-8BB9-BD462A6AA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7" y="0"/>
            <a:ext cx="2964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640830"/>
            <a:ext cx="2743200" cy="365125"/>
          </a:xfrm>
          <a:prstGeom prst="rect">
            <a:avLst/>
          </a:prstGeom>
        </p:spPr>
        <p:txBody>
          <a:bodyPr/>
          <a:lstStyle/>
          <a:p>
            <a:fld id="{4B48F219-0A1D-49C0-9168-C31E9155210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64083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3E17F6-3466-4928-A62A-C21C2DD01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32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640830"/>
            <a:ext cx="2743200" cy="365125"/>
          </a:xfrm>
          <a:prstGeom prst="rect">
            <a:avLst/>
          </a:prstGeom>
        </p:spPr>
        <p:txBody>
          <a:bodyPr/>
          <a:lstStyle/>
          <a:p>
            <a:fld id="{4B48F219-0A1D-49C0-9168-C31E9155210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64083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3E17F6-3466-4928-A62A-C21C2DD01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0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7843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554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5685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24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640830"/>
            <a:ext cx="2743200" cy="365125"/>
          </a:xfrm>
          <a:prstGeom prst="rect">
            <a:avLst/>
          </a:prstGeom>
        </p:spPr>
        <p:txBody>
          <a:bodyPr/>
          <a:lstStyle/>
          <a:p>
            <a:fld id="{4B48F219-0A1D-49C0-9168-C31E9155210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4083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3E17F6-3466-4928-A62A-C21C2DD01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32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640830"/>
            <a:ext cx="2743200" cy="365125"/>
          </a:xfrm>
          <a:prstGeom prst="rect">
            <a:avLst/>
          </a:prstGeom>
        </p:spPr>
        <p:txBody>
          <a:bodyPr/>
          <a:lstStyle/>
          <a:p>
            <a:fld id="{4B48F219-0A1D-49C0-9168-C31E9155210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4083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3E17F6-3466-4928-A62A-C21C2DD01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47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E8D80-6C08-4828-B860-65A4CAC2B5B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0AF9D4-FC82-4120-8BF6-AE6278A7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77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E8D80-6C08-4828-B860-65A4CAC2B5B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0AF9D4-FC82-4120-8BF6-AE6278A7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1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240592" y="2953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bg1"/>
                </a:solidFill>
              </a:rPr>
              <a:t>Thank you to our conference sponsors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26" descr="https://custom.cvent.com/DA38044EE8394038B0E2D521196986CB/pix/a45cf2f2e713473b828c12c274f3b649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55" y="1971694"/>
            <a:ext cx="1357915" cy="74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7" descr="https://custom.cvent.com/DA38044EE8394038B0E2D521196986CB/pix/25161964416d49a8a4222807930633e3.jp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147" y="2015039"/>
            <a:ext cx="1325217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https://custom.cvent.com/DA38044EE8394038B0E2D521196986CB/pix/eccffb46116d41a887f6864f9cb2eaf7.jpg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364" y="2015039"/>
            <a:ext cx="1325217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9" descr="https://custom.cvent.com/DA38044EE8394038B0E2D521196986CB/pix/07ee372f2c12419280d1489f7fd2da8e.png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639" y="2015039"/>
            <a:ext cx="1325217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0" descr="https://custom.cvent.com/DA38044EE8394038B0E2D521196986CB/pix/eebf496627574a4f9fcae332382c6ff4.jpg">
            <a:hlinkClick r:id="rId10"/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716" y="2015039"/>
            <a:ext cx="132635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1" descr="https://custom.cvent.com/DA38044EE8394038B0E2D521196986CB/pix/7737e10ef222429d9fb3088f1d547c2a.jpg">
            <a:hlinkClick r:id="rId12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400" y="2991691"/>
            <a:ext cx="1325217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2" descr="https://custom.cvent.com/DA38044EE8394038B0E2D521196986CB/pix/e6a9be42acd9429491ecedb1efebf367.jpg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224" y="2991691"/>
            <a:ext cx="1325217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3" descr="https://custom.cvent.com/DA38044EE8394038B0E2D521196986CB/pix/099e9cbf25b342b98b86695eebaf8f59.jpg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716" y="2983447"/>
            <a:ext cx="1325217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4" descr="https://custom.cvent.com/DA38044EE8394038B0E2D521196986CB/pix/56497cc4bf3c43c5b5c6524b9618363d.jpg">
            <a:hlinkClick r:id="rId18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916" y="3976701"/>
            <a:ext cx="1325217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5" descr="https://custom.cvent.com/DA38044EE8394038B0E2D521196986CB/pix/33b2a7068e794f0985086fecd7d79d1f.png">
            <a:hlinkClick r:id="rId20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13" y="3976701"/>
            <a:ext cx="1325217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6" descr="https://custom.cvent.com/DA38044EE8394038B0E2D521196986CB/pix/10c4e0e65c1648148d7b398d39a26d1e.jpg">
            <a:hlinkClick r:id="rId22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87" y="3976701"/>
            <a:ext cx="1325217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7" descr="https://custom.cvent.com/DA38044EE8394038B0E2D521196986CB/pix/716000ab00e146a0b26a15c92e983a8d.jpg">
            <a:hlinkClick r:id="rId24"/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805" y="3990201"/>
            <a:ext cx="1325217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8" descr="https://custom.cvent.com/DA38044EE8394038B0E2D521196986CB/pix/0d3f26d26e34454a9b01dcc38d22062a.png">
            <a:hlinkClick r:id="rId26"/>
          </p:cNvPr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081" y="3999977"/>
            <a:ext cx="1325217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9" descr="https://custom.cvent.com/DA38044EE8394038B0E2D521196986CB/pix/0e81aad67ed849938335ac8fb38f6c92.jpg">
            <a:hlinkClick r:id="rId28"/>
          </p:cNvPr>
          <p:cNvPicPr>
            <a:picLocks noChangeAspect="1"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916" y="4962528"/>
            <a:ext cx="1325217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0" descr="https://custom.cvent.com/DA38044EE8394038B0E2D521196986CB/pix/47734ee50bde452ca07857222cd160fa.png">
            <a:hlinkClick r:id="rId30"/>
          </p:cNvPr>
          <p:cNvPicPr>
            <a:picLocks noChangeAspect="1" noChangeArrowheads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32" y="4946009"/>
            <a:ext cx="1325217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1" descr="https://custom.cvent.com/DA38044EE8394038B0E2D521196986CB/pix/91b2d89c51cd4bc6a801e716b5acdf46.jpg">
            <a:hlinkClick r:id="rId32"/>
          </p:cNvPr>
          <p:cNvPicPr>
            <a:picLocks noChangeAspect="1" noChangeArrowheads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146" y="4946009"/>
            <a:ext cx="1325217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 userDrawn="1"/>
        </p:nvSpPr>
        <p:spPr>
          <a:xfrm>
            <a:off x="385811" y="1989743"/>
            <a:ext cx="1325880" cy="7315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Ambassador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3564069" y="1989743"/>
            <a:ext cx="1325880" cy="7315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Delegates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385811" y="2983447"/>
            <a:ext cx="1325880" cy="7315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Advocates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5165146" y="2966845"/>
            <a:ext cx="1325880" cy="7315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Liaisons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85811" y="4970854"/>
            <a:ext cx="1325880" cy="7315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Contributors</a:t>
            </a:r>
          </a:p>
        </p:txBody>
      </p:sp>
      <p:sp>
        <p:nvSpPr>
          <p:cNvPr id="27" name="Title 1"/>
          <p:cNvSpPr txBox="1">
            <a:spLocks/>
          </p:cNvSpPr>
          <p:nvPr userDrawn="1"/>
        </p:nvSpPr>
        <p:spPr>
          <a:xfrm>
            <a:off x="8366639" y="5311769"/>
            <a:ext cx="10515600" cy="61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</a:rPr>
              <a:t>And anonymous donors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11" y="3976335"/>
            <a:ext cx="1325880" cy="731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441" y="2986060"/>
            <a:ext cx="1325880" cy="7318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DD3B252-9DDE-4D0D-92C4-728C48E0F7E6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310" y="3976701"/>
            <a:ext cx="1325218" cy="7315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F72438-5487-428D-8A01-C68F163E6C08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363" y="4946008"/>
            <a:ext cx="1325216" cy="7315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5E60B0-BC11-47BA-9009-684D6745480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55" y="2965398"/>
            <a:ext cx="1357915" cy="7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13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E8D80-6C08-4828-B860-65A4CAC2B5B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0AF9D4-FC82-4120-8BF6-AE6278A7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33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E8D80-6C08-4828-B860-65A4CAC2B5B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0AF9D4-FC82-4120-8BF6-AE6278A7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49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E8D80-6C08-4828-B860-65A4CAC2B5B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0AF9D4-FC82-4120-8BF6-AE6278A7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21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E8D80-6C08-4828-B860-65A4CAC2B5B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0AF9D4-FC82-4120-8BF6-AE6278A7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079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E8D80-6C08-4828-B860-65A4CAC2B5B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0AF9D4-FC82-4120-8BF6-AE6278A7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79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E8D80-6C08-4828-B860-65A4CAC2B5B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0AF9D4-FC82-4120-8BF6-AE6278A7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620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E8D80-6C08-4828-B860-65A4CAC2B5B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0AF9D4-FC82-4120-8BF6-AE6278A7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67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E8D80-6C08-4828-B860-65A4CAC2B5B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0AF9D4-FC82-4120-8BF6-AE6278A7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835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E8D80-6C08-4828-B860-65A4CAC2B5B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0AF9D4-FC82-4120-8BF6-AE6278A7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333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E8D80-6C08-4828-B860-65A4CAC2B5B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0AF9D4-FC82-4120-8BF6-AE6278A7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6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8358" y="-38814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85965" y="1075181"/>
            <a:ext cx="1828800" cy="1828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22685" y="1075181"/>
            <a:ext cx="1828800" cy="1828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259405" y="1075181"/>
            <a:ext cx="1828800" cy="1828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85965" y="3958422"/>
            <a:ext cx="1828800" cy="1828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022685" y="3958422"/>
            <a:ext cx="1828800" cy="1828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259405" y="3958422"/>
            <a:ext cx="1828800" cy="1828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765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E8D80-6C08-4828-B860-65A4CAC2B5B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0AF9D4-FC82-4120-8BF6-AE6278A7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13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E8D80-6C08-4828-B860-65A4CAC2B5B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0AF9D4-FC82-4120-8BF6-AE6278A7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923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E8D80-6C08-4828-B860-65A4CAC2B5B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0AF9D4-FC82-4120-8BF6-AE6278A7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578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E8D80-6C08-4828-B860-65A4CAC2B5B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0AF9D4-FC82-4120-8BF6-AE6278A7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515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E8D80-6C08-4828-B860-65A4CAC2B5B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0AF9D4-FC82-4120-8BF6-AE6278A7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156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E8D80-6C08-4828-B860-65A4CAC2B5B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0AF9D4-FC82-4120-8BF6-AE6278A7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39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E8D80-6C08-4828-B860-65A4CAC2B5B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0AF9D4-FC82-4120-8BF6-AE6278A7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50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E8D80-6C08-4828-B860-65A4CAC2B5B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0AF9D4-FC82-4120-8BF6-AE6278A7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428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E8D80-6C08-4828-B860-65A4CAC2B5B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0AF9D4-FC82-4120-8BF6-AE6278A7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605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E8D80-6C08-4828-B860-65A4CAC2B5B7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0AF9D4-FC82-4120-8BF6-AE6278A7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2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508917"/>
            <a:ext cx="12192000" cy="1015663"/>
          </a:xfrm>
          <a:prstGeom prst="rect">
            <a:avLst/>
          </a:prstGeom>
          <a:solidFill>
            <a:schemeClr val="accent2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  <a:latin typeface="+mj-lt"/>
              </a:rPr>
              <a:t>This month’s sessions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1293299"/>
              </p:ext>
            </p:extLst>
          </p:nvPr>
        </p:nvGraphicFramePr>
        <p:xfrm>
          <a:off x="0" y="2110518"/>
          <a:ext cx="12192000" cy="3031651"/>
        </p:xfrm>
        <a:graphic>
          <a:graphicData uri="http://schemas.openxmlformats.org/drawingml/2006/table">
            <a:tbl>
              <a:tblPr firstRow="1">
                <a:tableStyleId>{72833802-FEF1-4C79-8D5D-14CF1EAF98D9}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25252492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8444051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5765530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94804271"/>
                    </a:ext>
                  </a:extLst>
                </a:gridCol>
              </a:tblGrid>
              <a:tr h="655781">
                <a:tc>
                  <a:txBody>
                    <a:bodyPr/>
                    <a:lstStyle/>
                    <a:p>
                      <a:r>
                        <a:rPr lang="en-US" sz="1400" dirty="0"/>
                        <a:t>Monday,</a:t>
                      </a:r>
                    </a:p>
                    <a:p>
                      <a:r>
                        <a:rPr lang="en-US" sz="1400" dirty="0"/>
                        <a:t>August 31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Tuesday,</a:t>
                      </a:r>
                    </a:p>
                    <a:p>
                      <a:r>
                        <a:rPr lang="en-US" sz="1400" dirty="0"/>
                        <a:t>September</a:t>
                      </a:r>
                      <a:r>
                        <a:rPr lang="en-US" sz="1400" baseline="0" dirty="0"/>
                        <a:t> 1</a:t>
                      </a:r>
                      <a:endParaRPr lang="en-US" sz="14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Wednesday,</a:t>
                      </a:r>
                    </a:p>
                    <a:p>
                      <a:r>
                        <a:rPr lang="en-US" sz="1400" dirty="0"/>
                        <a:t>September</a:t>
                      </a:r>
                      <a:r>
                        <a:rPr lang="en-US" sz="1400" baseline="0" dirty="0"/>
                        <a:t> 2</a:t>
                      </a:r>
                      <a:endParaRPr lang="en-US" sz="14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Thursday,</a:t>
                      </a:r>
                    </a:p>
                    <a:p>
                      <a:r>
                        <a:rPr lang="en-US" sz="1400" dirty="0"/>
                        <a:t>September 3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367434"/>
                  </a:ext>
                </a:extLst>
              </a:tr>
              <a:tr h="118793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Relationship Gap to Achievement Gap: What We Must Do Moving Forward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Understanding Pensions to Further Educational Equity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Stories of Impact: How Student Journalists Mobilize During Major Current Events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Finding Solutions in Uncertain Times: Mental Health, Housing &amp; Food Security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393578"/>
                  </a:ext>
                </a:extLst>
              </a:tr>
              <a:tr h="118793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Systems Change: A Grantmaker’s Only Exit Strategy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Democratizing Education Data: Data for the People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Are We Ready? College Admissions in California Post SAT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Community Schools: A Strategic Equity Initiative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179185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 userDrawn="1"/>
        </p:nvSpPr>
        <p:spPr>
          <a:xfrm>
            <a:off x="0" y="5728107"/>
            <a:ext cx="12192000" cy="369332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For more information:</a:t>
            </a:r>
            <a:r>
              <a:rPr lang="en-US" b="1" baseline="0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bit.ly/Edfunders20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39697" y="6334780"/>
            <a:ext cx="2186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0" dirty="0">
                <a:solidFill>
                  <a:schemeClr val="bg1"/>
                </a:solidFill>
              </a:rPr>
              <a:t>@</a:t>
            </a:r>
            <a:r>
              <a:rPr lang="en-US" sz="1400" i="0" dirty="0" err="1">
                <a:solidFill>
                  <a:schemeClr val="bg1"/>
                </a:solidFill>
              </a:rPr>
              <a:t>Edfunders</a:t>
            </a:r>
            <a:r>
              <a:rPr lang="en-US" sz="1400" i="0" baseline="0" dirty="0">
                <a:solidFill>
                  <a:schemeClr val="bg1"/>
                </a:solidFill>
              </a:rPr>
              <a:t>	</a:t>
            </a:r>
          </a:p>
          <a:p>
            <a:pPr algn="l"/>
            <a:r>
              <a:rPr lang="en-US" sz="1400" i="0" baseline="0" dirty="0">
                <a:solidFill>
                  <a:schemeClr val="bg1"/>
                </a:solidFill>
              </a:rPr>
              <a:t>#Edfunders20</a:t>
            </a:r>
            <a:endParaRPr lang="en-US" sz="1400" i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twitter ico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839" y="6440130"/>
            <a:ext cx="284858" cy="28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31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508917"/>
            <a:ext cx="12192000" cy="1015663"/>
          </a:xfrm>
          <a:prstGeom prst="rect">
            <a:avLst/>
          </a:prstGeom>
          <a:solidFill>
            <a:schemeClr val="accent2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  <a:latin typeface="+mj-lt"/>
              </a:rPr>
              <a:t>Comin</a:t>
            </a:r>
            <a:r>
              <a:rPr lang="en-US" sz="6000" baseline="0" dirty="0">
                <a:solidFill>
                  <a:schemeClr val="bg1"/>
                </a:solidFill>
                <a:latin typeface="+mj-lt"/>
              </a:rPr>
              <a:t>g next month</a:t>
            </a:r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32460488"/>
              </p:ext>
            </p:extLst>
          </p:nvPr>
        </p:nvGraphicFramePr>
        <p:xfrm>
          <a:off x="0" y="1942204"/>
          <a:ext cx="12192000" cy="3031651"/>
        </p:xfrm>
        <a:graphic>
          <a:graphicData uri="http://schemas.openxmlformats.org/drawingml/2006/table">
            <a:tbl>
              <a:tblPr firstRow="1">
                <a:tableStyleId>{72833802-FEF1-4C79-8D5D-14CF1EAF98D9}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25252492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8444051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5765530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94804271"/>
                    </a:ext>
                  </a:extLst>
                </a:gridCol>
              </a:tblGrid>
              <a:tr h="655781">
                <a:tc>
                  <a:txBody>
                    <a:bodyPr/>
                    <a:lstStyle/>
                    <a:p>
                      <a:r>
                        <a:rPr lang="en-US" sz="1400" dirty="0"/>
                        <a:t>Monday,</a:t>
                      </a:r>
                    </a:p>
                    <a:p>
                      <a:r>
                        <a:rPr lang="en-US" sz="1400" dirty="0"/>
                        <a:t>October 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Tuesday,</a:t>
                      </a:r>
                    </a:p>
                    <a:p>
                      <a:r>
                        <a:rPr lang="en-US" sz="1400" dirty="0"/>
                        <a:t>October</a:t>
                      </a:r>
                      <a:r>
                        <a:rPr lang="en-US" sz="1400" baseline="0" dirty="0"/>
                        <a:t> 6</a:t>
                      </a:r>
                      <a:endParaRPr lang="en-US" sz="14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Wednesday,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October 7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Thursday,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October 8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367434"/>
                  </a:ext>
                </a:extLst>
              </a:tr>
              <a:tr h="118793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Mobilizing Families to Make Literacy Count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Care at the Core: Caregiving and the Future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Designing High School Math Pathways for Equity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Supporting College Students' Democratic Engagement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393578"/>
                  </a:ext>
                </a:extLst>
              </a:tr>
              <a:tr h="118793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Centering Equity: Insights, Inspiration &amp; Lessons from an Open Blind RFP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Data, Democracy and the Critical Role of Community Voice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Results Café: GFE LEAD Impact Group’s Summer Fellows Findings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Educational Justice and Sustainability for Rural Schools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F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179185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 userDrawn="1"/>
        </p:nvSpPr>
        <p:spPr>
          <a:xfrm>
            <a:off x="0" y="5324195"/>
            <a:ext cx="12192000" cy="369332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baseline="0" dirty="0">
                <a:solidFill>
                  <a:schemeClr val="bg1"/>
                </a:solidFill>
              </a:rPr>
              <a:t>Conference Week, October 12 - 16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39697" y="6334780"/>
            <a:ext cx="270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0" dirty="0">
                <a:solidFill>
                  <a:schemeClr val="bg1"/>
                </a:solidFill>
              </a:rPr>
              <a:t>@</a:t>
            </a:r>
            <a:r>
              <a:rPr lang="en-US" sz="1400" i="0" dirty="0" err="1">
                <a:solidFill>
                  <a:schemeClr val="bg1"/>
                </a:solidFill>
              </a:rPr>
              <a:t>Edfunders</a:t>
            </a:r>
            <a:r>
              <a:rPr lang="en-US" sz="1400" i="0" baseline="0" dirty="0">
                <a:solidFill>
                  <a:schemeClr val="bg1"/>
                </a:solidFill>
              </a:rPr>
              <a:t>	</a:t>
            </a:r>
          </a:p>
          <a:p>
            <a:pPr algn="l"/>
            <a:r>
              <a:rPr lang="en-US" sz="1400" i="0" baseline="0" dirty="0">
                <a:solidFill>
                  <a:schemeClr val="bg1"/>
                </a:solidFill>
              </a:rPr>
              <a:t>#Edfunders20</a:t>
            </a:r>
            <a:endParaRPr lang="en-US" sz="1400" i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twitter ico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839" y="6440130"/>
            <a:ext cx="284858" cy="28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5912773"/>
            <a:ext cx="12192000" cy="369332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For more information:</a:t>
            </a:r>
            <a:r>
              <a:rPr lang="en-US" b="1" baseline="0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bit.ly/Edfunders20</a:t>
            </a:r>
          </a:p>
        </p:txBody>
      </p:sp>
    </p:spTree>
    <p:extLst>
      <p:ext uri="{BB962C8B-B14F-4D97-AF65-F5344CB8AC3E}">
        <p14:creationId xmlns:p14="http://schemas.microsoft.com/office/powerpoint/2010/main" val="256712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826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551498"/>
            <a:ext cx="96202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589463"/>
            <a:ext cx="962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99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640" y="32004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640" y="1812290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7480" y="1812290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0999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282719-0E74-4838-BFB0-DC438B6C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5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9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3206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2520" y="197800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2" descr="twitter icon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10" y="6440130"/>
            <a:ext cx="284858" cy="284858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2" name="TextBox 11"/>
          <p:cNvSpPr txBox="1"/>
          <p:nvPr userDrawn="1"/>
        </p:nvSpPr>
        <p:spPr>
          <a:xfrm>
            <a:off x="10797268" y="6320949"/>
            <a:ext cx="163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0" dirty="0">
                <a:solidFill>
                  <a:schemeClr val="bg2"/>
                </a:solidFill>
              </a:rPr>
              <a:t>@</a:t>
            </a:r>
            <a:r>
              <a:rPr lang="en-US" sz="1400" i="0" dirty="0" err="1">
                <a:solidFill>
                  <a:schemeClr val="bg2"/>
                </a:solidFill>
              </a:rPr>
              <a:t>Edfunder</a:t>
            </a:r>
            <a:r>
              <a:rPr lang="en-US" sz="1400" i="0" baseline="0" dirty="0" err="1">
                <a:solidFill>
                  <a:schemeClr val="bg2"/>
                </a:solidFill>
              </a:rPr>
              <a:t>s</a:t>
            </a:r>
            <a:endParaRPr lang="en-US" sz="1400" i="0" baseline="0" dirty="0">
              <a:solidFill>
                <a:schemeClr val="bg2"/>
              </a:solidFill>
            </a:endParaRPr>
          </a:p>
          <a:p>
            <a:pPr algn="l"/>
            <a:r>
              <a:rPr lang="en-US" sz="1400" i="0" baseline="0" dirty="0">
                <a:solidFill>
                  <a:schemeClr val="bg2"/>
                </a:solidFill>
              </a:rPr>
              <a:t>#Edfunders20</a:t>
            </a:r>
            <a:endParaRPr lang="en-US" sz="1400" i="0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29394B-E856-451D-8912-480F3E75E02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321741" y="5470647"/>
            <a:ext cx="15841045" cy="117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1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01" r:id="rId2"/>
    <p:sldLayoutId id="2147483661" r:id="rId3"/>
    <p:sldLayoutId id="2147483662" r:id="rId4"/>
    <p:sldLayoutId id="2147483663" r:id="rId5"/>
    <p:sldLayoutId id="2147483700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2" descr="twitter ico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10" y="6440130"/>
            <a:ext cx="284858" cy="28485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10797268" y="6320949"/>
            <a:ext cx="209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400" i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Edfunders</a:t>
            </a:r>
            <a:r>
              <a:rPr lang="en-US" sz="1400" i="0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/>
            <a:r>
              <a:rPr lang="en-US" sz="1400" i="0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#Edfunders20</a:t>
            </a:r>
            <a:endParaRPr lang="en-US" sz="14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8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9132" y="297748"/>
            <a:ext cx="102446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7" t="8968" r="39092"/>
          <a:stretch/>
        </p:blipFill>
        <p:spPr>
          <a:xfrm rot="5400000">
            <a:off x="-960602" y="733760"/>
            <a:ext cx="3148870" cy="1227668"/>
          </a:xfrm>
          <a:prstGeom prst="rect">
            <a:avLst/>
          </a:prstGeom>
          <a:noFill/>
        </p:spPr>
      </p:pic>
      <p:pic>
        <p:nvPicPr>
          <p:cNvPr id="10" name="Picture 2" descr="twitter ico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10" y="6363927"/>
            <a:ext cx="284858" cy="28485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 userDrawn="1"/>
        </p:nvSpPr>
        <p:spPr>
          <a:xfrm>
            <a:off x="10797268" y="6201768"/>
            <a:ext cx="347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40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Edfunders</a:t>
            </a:r>
            <a:r>
              <a:rPr lang="en-US" sz="1400" i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/>
            <a:r>
              <a:rPr lang="en-US" sz="1400" i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#Edfunders20</a:t>
            </a:r>
            <a:endParaRPr lang="en-US" sz="140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7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8400" y="297748"/>
            <a:ext cx="1018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7" t="8968" r="39092"/>
          <a:stretch/>
        </p:blipFill>
        <p:spPr>
          <a:xfrm rot="5400000">
            <a:off x="-1073223" y="846381"/>
            <a:ext cx="3518044" cy="1371600"/>
          </a:xfrm>
          <a:prstGeom prst="rect">
            <a:avLst/>
          </a:prstGeom>
          <a:noFill/>
        </p:spPr>
      </p:pic>
      <p:pic>
        <p:nvPicPr>
          <p:cNvPr id="10" name="Picture 2" descr="twitter ico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10" y="6440130"/>
            <a:ext cx="284858" cy="28485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 userDrawn="1"/>
        </p:nvSpPr>
        <p:spPr>
          <a:xfrm>
            <a:off x="10797268" y="6261680"/>
            <a:ext cx="2672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400" i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Edfunders</a:t>
            </a:r>
            <a:r>
              <a:rPr lang="en-US" sz="1400" i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/>
            <a:r>
              <a:rPr lang="en-US" sz="1400" i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#Edfunders20</a:t>
            </a:r>
            <a:endParaRPr lang="en-US" sz="140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9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7480" y="167259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EXAMINING COLLEGE READINESS AND GENDER EQUITY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427480" y="3419475"/>
            <a:ext cx="9853230" cy="274415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PROMISING APPROACHES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190198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23035" y="457200"/>
            <a:ext cx="10085024" cy="646771"/>
          </a:xfrm>
        </p:spPr>
        <p:txBody>
          <a:bodyPr>
            <a:normAutofit/>
          </a:bodyPr>
          <a:lstStyle/>
          <a:p>
            <a:r>
              <a:rPr lang="en-US" dirty="0"/>
              <a:t>Main Approaches to College Readiness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556850" y="1583473"/>
            <a:ext cx="4565170" cy="4705814"/>
          </a:xfrm>
        </p:spPr>
        <p:txBody>
          <a:bodyPr>
            <a:noAutofit/>
          </a:bodyPr>
          <a:lstStyle/>
          <a:p>
            <a:pPr lvl="0"/>
            <a:r>
              <a:rPr lang="en-US" sz="2400" b="1" u="sng" dirty="0"/>
              <a:t>All programs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High school planning (26%)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Academic support (32%)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F0"/>
                </a:solidFill>
              </a:rPr>
              <a:t>College choice planning (75%)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</a:rPr>
              <a:t>Admissions test prep (46%)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</a:rPr>
              <a:t>Application assistance (72%)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</a:rPr>
              <a:t>College Exposure (58%)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</a:rPr>
              <a:t>Mentorship (46%)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F0"/>
                </a:solidFill>
              </a:rPr>
              <a:t>Enrichment activities (58%)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Financial Support (26%)</a:t>
            </a: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942889" y="1583473"/>
            <a:ext cx="4565170" cy="4705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/>
              <a:t>BMOC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 school planning </a:t>
            </a:r>
            <a:r>
              <a:rPr lang="en-US" sz="2400" b="1" dirty="0">
                <a:solidFill>
                  <a:srgbClr val="00B0F0"/>
                </a:solidFill>
              </a:rPr>
              <a:t>Academic support (33%)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F0"/>
                </a:solidFill>
              </a:rPr>
              <a:t>College choice planning (33%)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Admissions test prep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Application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F0"/>
                </a:solidFill>
              </a:rPr>
              <a:t>College Exposure (33%)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F0"/>
                </a:solidFill>
              </a:rPr>
              <a:t>Mentorship (47%)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F0"/>
                </a:solidFill>
              </a:rPr>
              <a:t>Enrichment activities (80%)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Financial Support</a:t>
            </a:r>
          </a:p>
        </p:txBody>
      </p:sp>
    </p:spTree>
    <p:extLst>
      <p:ext uri="{BB962C8B-B14F-4D97-AF65-F5344CB8AC3E}">
        <p14:creationId xmlns:p14="http://schemas.microsoft.com/office/powerpoint/2010/main" val="3111280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8E55-FCF5-44DC-B8FB-DFBECB63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BMOC Programs in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49A49-D3D7-4ACD-AB4A-475C5CAF5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91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Unity Council’s Latino Boys and Men Program, Oakland, CA</a:t>
            </a:r>
          </a:p>
          <a:p>
            <a:r>
              <a:rPr lang="en-US" sz="2400" dirty="0"/>
              <a:t>Mentorship</a:t>
            </a:r>
          </a:p>
          <a:p>
            <a:r>
              <a:rPr lang="en-US" sz="2400" dirty="0"/>
              <a:t>Culturally relevant group discussion</a:t>
            </a:r>
          </a:p>
          <a:p>
            <a:r>
              <a:rPr lang="en-US" sz="2400" dirty="0"/>
              <a:t>Academic support</a:t>
            </a:r>
          </a:p>
          <a:p>
            <a:r>
              <a:rPr lang="en-US" sz="2400" dirty="0"/>
              <a:t>Employment counseling</a:t>
            </a:r>
          </a:p>
          <a:p>
            <a:r>
              <a:rPr lang="en-US" sz="2400" dirty="0"/>
              <a:t>Health services and education</a:t>
            </a:r>
          </a:p>
          <a:p>
            <a:r>
              <a:rPr lang="en-US" sz="2400" dirty="0"/>
              <a:t>Parent support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BC34D-264E-43D4-9F01-77353A0C3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0912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BUILD, Chicago, Illinois</a:t>
            </a:r>
          </a:p>
          <a:p>
            <a:r>
              <a:rPr lang="en-US" sz="2400" dirty="0"/>
              <a:t>Violence intervention</a:t>
            </a:r>
          </a:p>
          <a:p>
            <a:r>
              <a:rPr lang="en-US" sz="2400" dirty="0"/>
              <a:t>Prevention </a:t>
            </a:r>
          </a:p>
          <a:p>
            <a:r>
              <a:rPr lang="en-US" sz="2400" dirty="0"/>
              <a:t>Education</a:t>
            </a:r>
          </a:p>
          <a:p>
            <a:r>
              <a:rPr lang="en-US" sz="2400" dirty="0"/>
              <a:t>Enrichment</a:t>
            </a:r>
          </a:p>
          <a:p>
            <a:r>
              <a:rPr lang="en-US" sz="2400" dirty="0"/>
              <a:t>Clinical and community wellness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4177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23035" y="457200"/>
            <a:ext cx="10352653" cy="1282390"/>
          </a:xfrm>
        </p:spPr>
        <p:txBody>
          <a:bodyPr>
            <a:normAutofit/>
          </a:bodyPr>
          <a:lstStyle/>
          <a:p>
            <a:r>
              <a:rPr lang="en-US" dirty="0"/>
              <a:t>Recommendations: Promoting College Readiness Among Boys and Men of Color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601455" y="2051824"/>
            <a:ext cx="10352653" cy="38394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Conceptual: Integrate college readiness with cultural validation and a systems-level perspective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Policy: Consider how policies in different sectors shape higher education access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Criminal justice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Practice: College readiness programs adopt cultural validation in practices and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Practice: BMOC initiative partner with college readiness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Research: Participatory action research, capture real-time impact from perspectives of boys and men of color, move away from description to exploratory, causal oriented research </a:t>
            </a:r>
          </a:p>
        </p:txBody>
      </p:sp>
    </p:spTree>
    <p:extLst>
      <p:ext uri="{BB962C8B-B14F-4D97-AF65-F5344CB8AC3E}">
        <p14:creationId xmlns:p14="http://schemas.microsoft.com/office/powerpoint/2010/main" val="163018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8E55-FCF5-44DC-B8FB-DFBECB63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49A49-D3D7-4ACD-AB4A-475C5CAF5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8294" y="1825625"/>
            <a:ext cx="7623110" cy="4351338"/>
          </a:xfrm>
        </p:spPr>
        <p:txBody>
          <a:bodyPr/>
          <a:lstStyle/>
          <a:p>
            <a:r>
              <a:rPr lang="en-US" dirty="0"/>
              <a:t>PROBLEM</a:t>
            </a:r>
          </a:p>
          <a:p>
            <a:r>
              <a:rPr lang="en-US" dirty="0"/>
              <a:t>RESEARCH QUESTIONS</a:t>
            </a:r>
          </a:p>
          <a:p>
            <a:r>
              <a:rPr lang="en-US" dirty="0"/>
              <a:t>DEFINING COLLEGE READINESS</a:t>
            </a:r>
          </a:p>
          <a:p>
            <a:r>
              <a:rPr lang="en-US" dirty="0"/>
              <a:t>GENDER DISPARITIES IN READINESS</a:t>
            </a:r>
          </a:p>
          <a:p>
            <a:r>
              <a:rPr lang="en-US" dirty="0"/>
              <a:t>WHAT WE KNOW WORKS (SO FAR)</a:t>
            </a:r>
          </a:p>
          <a:p>
            <a:r>
              <a:rPr lang="en-US" dirty="0"/>
              <a:t>SUPPORTING BOYS AND MEN OF COLOR</a:t>
            </a:r>
          </a:p>
          <a:p>
            <a:r>
              <a:rPr lang="en-US" dirty="0"/>
              <a:t>PROGRAM SCAN RESULTS</a:t>
            </a:r>
          </a:p>
          <a:p>
            <a:r>
              <a:rPr lang="en-US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73320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Low income males struggle the most.  They tend to not enroll and even when they do they struggle not to drop out.</a:t>
            </a:r>
          </a:p>
          <a:p>
            <a:endParaRPr lang="en-US" dirty="0"/>
          </a:p>
          <a:p>
            <a:r>
              <a:rPr lang="en-US" dirty="0"/>
              <a:t>How do we reverse this problem?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There has been a dramatic shift in the proportion of men and women enrolled in college.  In the 1970s males comprised 58% of students in college and universities.  By 2026 the DOE estimates that it will be nearly a complete reversal with women comprising 57% of the population.  </a:t>
            </a:r>
          </a:p>
        </p:txBody>
      </p:sp>
    </p:spTree>
    <p:extLst>
      <p:ext uri="{BB962C8B-B14F-4D97-AF65-F5344CB8AC3E}">
        <p14:creationId xmlns:p14="http://schemas.microsoft.com/office/powerpoint/2010/main" val="503792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8E55-FCF5-44DC-B8FB-DFBECB63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49A49-D3D7-4ACD-AB4A-475C5CAF5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 w="571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What aspects of college readiness and eligibility do college access programs (male-specific and gender-neutral) focus on? (e.g., mentorship, application guidance, college visits, etc.)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BC34D-264E-43D4-9F01-77353A0C3D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2"/>
            </a:pPr>
            <a:endParaRPr lang="en-US" dirty="0"/>
          </a:p>
          <a:p>
            <a:pPr marL="514350" indent="-514350">
              <a:buFont typeface="+mj-lt"/>
              <a:buAutoNum type="arabicParenR" startAt="2"/>
            </a:pPr>
            <a:r>
              <a:rPr lang="en-US" dirty="0"/>
              <a:t>What is the state of college readiness and eligibility among male students according to the research?</a:t>
            </a:r>
          </a:p>
          <a:p>
            <a:pPr marL="514350" indent="-514350">
              <a:buFont typeface="+mj-lt"/>
              <a:buAutoNum type="arabicParenR" startAt="2"/>
            </a:pPr>
            <a:endParaRPr lang="en-US" dirty="0"/>
          </a:p>
          <a:p>
            <a:pPr marL="514350" indent="-514350">
              <a:buAutoNum type="arabicParenR" startAt="2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17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READINESS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34" y="3480319"/>
            <a:ext cx="9056583" cy="2121566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48777" y="1645603"/>
            <a:ext cx="9993189" cy="14067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capacity of a student to matriculate and complete college without the need for remediation (ACT, 2007; Conley, 2008; </a:t>
            </a:r>
            <a:r>
              <a:rPr lang="en-US" dirty="0" err="1"/>
              <a:t>Duncheon</a:t>
            </a:r>
            <a:r>
              <a:rPr lang="en-US" dirty="0"/>
              <a:t>, 2015; </a:t>
            </a:r>
            <a:r>
              <a:rPr lang="en-US" dirty="0" err="1"/>
              <a:t>Mijares</a:t>
            </a:r>
            <a:r>
              <a:rPr lang="en-US" dirty="0"/>
              <a:t>, 2007)</a:t>
            </a:r>
          </a:p>
        </p:txBody>
      </p:sp>
    </p:spTree>
    <p:extLst>
      <p:ext uri="{BB962C8B-B14F-4D97-AF65-F5344CB8AC3E}">
        <p14:creationId xmlns:p14="http://schemas.microsoft.com/office/powerpoint/2010/main" val="118730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23035" y="457200"/>
            <a:ext cx="10107326" cy="1600200"/>
          </a:xfrm>
        </p:spPr>
        <p:txBody>
          <a:bodyPr>
            <a:normAutofit/>
          </a:bodyPr>
          <a:lstStyle/>
          <a:p>
            <a:r>
              <a:rPr lang="en-US" dirty="0"/>
              <a:t>Factors Shaping Gender- and Race/Gender-related Disparities in College Readiness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423035" y="1765013"/>
            <a:ext cx="4777043" cy="436815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Grades </a:t>
            </a:r>
            <a:r>
              <a:rPr lang="en-US" sz="2000" dirty="0"/>
              <a:t>(Conger &amp; Long, 2010)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Participation in college readiness activities </a:t>
            </a:r>
            <a:r>
              <a:rPr lang="en-US" sz="2000" dirty="0"/>
              <a:t>(see HSLS:2009)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Non-cognitive skills </a:t>
            </a:r>
            <a:r>
              <a:rPr lang="en-US" sz="2000" dirty="0"/>
              <a:t>(Jacob, 20020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College exposure and assistance with application process </a:t>
            </a:r>
            <a:r>
              <a:rPr lang="en-US" sz="2000" dirty="0"/>
              <a:t>(Holland, 2010)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Access to college preparatory/rigorous curriculum </a:t>
            </a:r>
            <a:r>
              <a:rPr lang="en-US" sz="2200" dirty="0"/>
              <a:t>(</a:t>
            </a:r>
            <a:r>
              <a:rPr lang="en-US" sz="2200" dirty="0" err="1"/>
              <a:t>Kolluri</a:t>
            </a:r>
            <a:r>
              <a:rPr lang="en-US" sz="2200" dirty="0"/>
              <a:t>, 2018)</a:t>
            </a:r>
          </a:p>
          <a:p>
            <a:endParaRPr lang="en-US" sz="2800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6200078" y="2357820"/>
          <a:ext cx="5813502" cy="4045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04869" y="1765012"/>
            <a:ext cx="6625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Figure 1. Participation in College Readiness by Gender, data source: HSLS:2009.</a:t>
            </a:r>
          </a:p>
        </p:txBody>
      </p:sp>
    </p:spTree>
    <p:extLst>
      <p:ext uri="{BB962C8B-B14F-4D97-AF65-F5344CB8AC3E}">
        <p14:creationId xmlns:p14="http://schemas.microsoft.com/office/powerpoint/2010/main" val="325315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23035" y="457200"/>
            <a:ext cx="10029267" cy="769434"/>
          </a:xfrm>
        </p:spPr>
        <p:txBody>
          <a:bodyPr/>
          <a:lstStyle/>
          <a:p>
            <a:r>
              <a:rPr lang="en-US" dirty="0"/>
              <a:t>What we know works (so far)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423035" y="1432931"/>
            <a:ext cx="10352653" cy="464448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College outreach programs have positive effects on high school academic achievement and college enrollment (</a:t>
            </a:r>
            <a:r>
              <a:rPr lang="en-US" sz="2400" dirty="0" err="1"/>
              <a:t>Bettinger</a:t>
            </a:r>
            <a:r>
              <a:rPr lang="en-US" sz="2400" dirty="0"/>
              <a:t> &amp; Evans, 2019; Horn &amp; Chen, 1998;Le et al., 2015; Snipes et al., 2006)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Interactions with high school counselors (Bryan et al., 2010; Hurwitz &amp; Howell, 2014)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Information about college and financial aid (</a:t>
            </a:r>
            <a:r>
              <a:rPr lang="en-US" sz="2400" dirty="0" err="1"/>
              <a:t>Hoxby</a:t>
            </a:r>
            <a:r>
              <a:rPr lang="en-US" sz="2400" dirty="0"/>
              <a:t> &amp; Turner, 2013; </a:t>
            </a:r>
            <a:r>
              <a:rPr lang="en-US" sz="2400" dirty="0" err="1"/>
              <a:t>Oreopoulos</a:t>
            </a:r>
            <a:r>
              <a:rPr lang="en-US" sz="2400" dirty="0"/>
              <a:t> &amp; Dunn, 2013)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Financial support (Angrist et al., 2015; </a:t>
            </a:r>
            <a:r>
              <a:rPr lang="en-US" sz="2400" dirty="0" err="1"/>
              <a:t>Dynarski</a:t>
            </a:r>
            <a:r>
              <a:rPr lang="en-US" sz="2400" dirty="0"/>
              <a:t>, 2000)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Culturally relevant curriculum associated with lower high school drop out (Dee &amp; </a:t>
            </a:r>
            <a:r>
              <a:rPr lang="en-US" sz="2400" dirty="0" err="1"/>
              <a:t>Penner</a:t>
            </a:r>
            <a:r>
              <a:rPr lang="en-US" sz="2400" dirty="0"/>
              <a:t>, 2019) as well as SAT taking (Villavicencio et al., 2018)</a:t>
            </a:r>
          </a:p>
        </p:txBody>
      </p:sp>
    </p:spTree>
    <p:extLst>
      <p:ext uri="{BB962C8B-B14F-4D97-AF65-F5344CB8AC3E}">
        <p14:creationId xmlns:p14="http://schemas.microsoft.com/office/powerpoint/2010/main" val="169503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8E55-FCF5-44DC-B8FB-DFBECB630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400" y="297748"/>
            <a:ext cx="11142546" cy="1325563"/>
          </a:xfrm>
        </p:spPr>
        <p:txBody>
          <a:bodyPr/>
          <a:lstStyle/>
          <a:p>
            <a:r>
              <a:rPr lang="en-US" dirty="0"/>
              <a:t>What about boys and men of color?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49A49-D3D7-4ACD-AB4A-475C5CAF52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College readiness is individualized and therefore so are the interventions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Scholarship on boys and men of color examine larger systems that impede educational attainment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BC34D-264E-43D4-9F01-77353A0C3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25429" cy="4351338"/>
          </a:xfrm>
        </p:spPr>
        <p:txBody>
          <a:bodyPr/>
          <a:lstStyle/>
          <a:p>
            <a:r>
              <a:rPr lang="en-US" dirty="0"/>
              <a:t>System-level explanations</a:t>
            </a:r>
          </a:p>
          <a:p>
            <a:pPr lvl="1"/>
            <a:r>
              <a:rPr lang="en-US" dirty="0"/>
              <a:t>Institutional racism </a:t>
            </a:r>
          </a:p>
          <a:p>
            <a:pPr lvl="1"/>
            <a:r>
              <a:rPr lang="en-US" dirty="0"/>
              <a:t>Incarceration and discipline</a:t>
            </a:r>
          </a:p>
          <a:p>
            <a:pPr lvl="1"/>
            <a:r>
              <a:rPr lang="en-US" dirty="0"/>
              <a:t>Eurocentric curriculum and schools</a:t>
            </a:r>
          </a:p>
          <a:p>
            <a:pPr lvl="1"/>
            <a:r>
              <a:rPr lang="en-US" dirty="0"/>
              <a:t>Health and wellness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College readiness has not traditionally tackled these issues</a:t>
            </a:r>
          </a:p>
        </p:txBody>
      </p:sp>
    </p:spTree>
    <p:extLst>
      <p:ext uri="{BB962C8B-B14F-4D97-AF65-F5344CB8AC3E}">
        <p14:creationId xmlns:p14="http://schemas.microsoft.com/office/powerpoint/2010/main" val="56401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8E55-FCF5-44DC-B8FB-DFBECB63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PROGRAM SCAN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49A49-D3D7-4ACD-AB4A-475C5CAF5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257263" cy="4351338"/>
          </a:xfrm>
        </p:spPr>
        <p:txBody>
          <a:bodyPr>
            <a:normAutofit/>
          </a:bodyPr>
          <a:lstStyle/>
          <a:p>
            <a:r>
              <a:rPr lang="en-US" dirty="0"/>
              <a:t>57 programs (14 </a:t>
            </a:r>
            <a:r>
              <a:rPr lang="en-US" dirty="0" err="1"/>
              <a:t>bmoc</a:t>
            </a:r>
            <a:r>
              <a:rPr lang="en-US" dirty="0"/>
              <a:t>-specific)</a:t>
            </a:r>
          </a:p>
          <a:p>
            <a:pPr lvl="1"/>
            <a:r>
              <a:rPr lang="en-US" dirty="0"/>
              <a:t>Alabama, Alaska, California, Georgia, Hawaii, Louisiana, Maryland, Nevada, New Jersey, New Mexico, New York, Mississippi, Montana, Oklahoma, South Dakota, Texas, Utah</a:t>
            </a:r>
          </a:p>
          <a:p>
            <a:pPr lvl="1"/>
            <a:r>
              <a:rPr lang="en-US" dirty="0"/>
              <a:t>Directory searches: NCAN, NACAC, Coalition for College Access, My Brother’s Keeper Alliance</a:t>
            </a:r>
          </a:p>
          <a:p>
            <a:r>
              <a:rPr lang="en-US" dirty="0"/>
              <a:t>Publicly available data</a:t>
            </a:r>
          </a:p>
          <a:p>
            <a:r>
              <a:rPr lang="en-US" dirty="0"/>
              <a:t>Multiple touchpoints </a:t>
            </a:r>
          </a:p>
          <a:p>
            <a:r>
              <a:rPr lang="en-US" dirty="0"/>
              <a:t>Non-school based</a:t>
            </a:r>
          </a:p>
        </p:txBody>
      </p:sp>
    </p:spTree>
    <p:extLst>
      <p:ext uri="{BB962C8B-B14F-4D97-AF65-F5344CB8AC3E}">
        <p14:creationId xmlns:p14="http://schemas.microsoft.com/office/powerpoint/2010/main" val="3782103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0F23"/>
      </a:dk2>
      <a:lt2>
        <a:srgbClr val="B7B9BC"/>
      </a:lt2>
      <a:accent1>
        <a:srgbClr val="A9CF38"/>
      </a:accent1>
      <a:accent2>
        <a:srgbClr val="00AEE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000F23"/>
      </a:dk2>
      <a:lt2>
        <a:srgbClr val="B7B9BC"/>
      </a:lt2>
      <a:accent1>
        <a:srgbClr val="A9CF38"/>
      </a:accent1>
      <a:accent2>
        <a:srgbClr val="00AEE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Custom 1">
      <a:dk1>
        <a:sysClr val="windowText" lastClr="000000"/>
      </a:dk1>
      <a:lt1>
        <a:sysClr val="window" lastClr="FFFFFF"/>
      </a:lt1>
      <a:dk2>
        <a:srgbClr val="000F23"/>
      </a:dk2>
      <a:lt2>
        <a:srgbClr val="B7B9BC"/>
      </a:lt2>
      <a:accent1>
        <a:srgbClr val="A9CF38"/>
      </a:accent1>
      <a:accent2>
        <a:srgbClr val="00AEE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737</Words>
  <Application>Microsoft Office PowerPoint</Application>
  <PresentationFormat>Widescreen</PresentationFormat>
  <Paragraphs>98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Office Theme</vt:lpstr>
      <vt:lpstr>Custom Design</vt:lpstr>
      <vt:lpstr>1_Custom Design</vt:lpstr>
      <vt:lpstr>2_Custom Design</vt:lpstr>
      <vt:lpstr>EXAMINING COLLEGE READINESS AND GENDER EQUITY</vt:lpstr>
      <vt:lpstr>OUTLINE</vt:lpstr>
      <vt:lpstr>PROBLEM</vt:lpstr>
      <vt:lpstr>RESEARCH QUESTIONS</vt:lpstr>
      <vt:lpstr>COLLEGE READINESS</vt:lpstr>
      <vt:lpstr>Factors Shaping Gender- and Race/Gender-related Disparities in College Readiness </vt:lpstr>
      <vt:lpstr>What we know works (so far)</vt:lpstr>
      <vt:lpstr>What about boys and men of color?</vt:lpstr>
      <vt:lpstr>NATIONAL PROGRAM SCAN</vt:lpstr>
      <vt:lpstr>Main Approaches to College Readiness</vt:lpstr>
      <vt:lpstr>BMOC Programs in Focus</vt:lpstr>
      <vt:lpstr>Recommendations: Promoting College Readiness Among Boys and Men of Color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Wang</dc:creator>
  <cp:lastModifiedBy>Jude Paul Dizon</cp:lastModifiedBy>
  <cp:revision>68</cp:revision>
  <dcterms:created xsi:type="dcterms:W3CDTF">2020-07-09T17:01:54Z</dcterms:created>
  <dcterms:modified xsi:type="dcterms:W3CDTF">2020-10-12T22:02:29Z</dcterms:modified>
</cp:coreProperties>
</file>