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3E776-4B20-43D2-B863-502B814EF6B2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966C7D7-1E99-459E-A7A9-49439BEE6629}">
      <dgm:prSet/>
      <dgm:spPr/>
      <dgm:t>
        <a:bodyPr/>
        <a:lstStyle/>
        <a:p>
          <a:r>
            <a:rPr lang="en-US"/>
            <a:t>Begin</a:t>
          </a:r>
        </a:p>
      </dgm:t>
    </dgm:pt>
    <dgm:pt modelId="{A8A23FF0-ECB5-4B2F-AA3F-14FC5857EFF9}" type="parTrans" cxnId="{0D04A1A5-9BF0-497A-9D09-ACC5025F8915}">
      <dgm:prSet/>
      <dgm:spPr/>
      <dgm:t>
        <a:bodyPr/>
        <a:lstStyle/>
        <a:p>
          <a:endParaRPr lang="en-US"/>
        </a:p>
      </dgm:t>
    </dgm:pt>
    <dgm:pt modelId="{9B4CB869-628E-434A-892D-4DCC0C106F15}" type="sibTrans" cxnId="{0D04A1A5-9BF0-497A-9D09-ACC5025F8915}">
      <dgm:prSet/>
      <dgm:spPr/>
      <dgm:t>
        <a:bodyPr/>
        <a:lstStyle/>
        <a:p>
          <a:endParaRPr lang="en-US"/>
        </a:p>
      </dgm:t>
    </dgm:pt>
    <dgm:pt modelId="{23FB73A1-9C5F-4810-B205-390FA368C3E7}">
      <dgm:prSet/>
      <dgm:spPr/>
      <dgm:t>
        <a:bodyPr/>
        <a:lstStyle/>
        <a:p>
          <a:r>
            <a:rPr lang="en-US"/>
            <a:t>Begin a state-wide text message campaign for all college-intending high school seniors</a:t>
          </a:r>
        </a:p>
      </dgm:t>
    </dgm:pt>
    <dgm:pt modelId="{977CB6A5-695F-4A28-9E1A-92115500F02F}" type="parTrans" cxnId="{477AEA86-19BB-4E50-A93F-9D84A83B3717}">
      <dgm:prSet/>
      <dgm:spPr/>
      <dgm:t>
        <a:bodyPr/>
        <a:lstStyle/>
        <a:p>
          <a:endParaRPr lang="en-US"/>
        </a:p>
      </dgm:t>
    </dgm:pt>
    <dgm:pt modelId="{44A5A756-86CB-43A1-9BA3-E138BED22536}" type="sibTrans" cxnId="{477AEA86-19BB-4E50-A93F-9D84A83B3717}">
      <dgm:prSet/>
      <dgm:spPr/>
      <dgm:t>
        <a:bodyPr/>
        <a:lstStyle/>
        <a:p>
          <a:endParaRPr lang="en-US"/>
        </a:p>
      </dgm:t>
    </dgm:pt>
    <dgm:pt modelId="{2F0E151C-EC66-47BD-8AED-BD7A43D57FA9}">
      <dgm:prSet/>
      <dgm:spPr/>
      <dgm:t>
        <a:bodyPr/>
        <a:lstStyle/>
        <a:p>
          <a:r>
            <a:rPr lang="en-US"/>
            <a:t>Utilize</a:t>
          </a:r>
        </a:p>
      </dgm:t>
    </dgm:pt>
    <dgm:pt modelId="{8DE24507-468F-4D72-AFBA-C15C8FD95759}" type="parTrans" cxnId="{89576703-D097-41B1-AAE2-27FE525C8413}">
      <dgm:prSet/>
      <dgm:spPr/>
      <dgm:t>
        <a:bodyPr/>
        <a:lstStyle/>
        <a:p>
          <a:endParaRPr lang="en-US"/>
        </a:p>
      </dgm:t>
    </dgm:pt>
    <dgm:pt modelId="{F46EFE94-6D20-4DD7-8191-D08FC4B781C7}" type="sibTrans" cxnId="{89576703-D097-41B1-AAE2-27FE525C8413}">
      <dgm:prSet/>
      <dgm:spPr/>
      <dgm:t>
        <a:bodyPr/>
        <a:lstStyle/>
        <a:p>
          <a:endParaRPr lang="en-US"/>
        </a:p>
      </dgm:t>
    </dgm:pt>
    <dgm:pt modelId="{EE4D01C8-B93D-4189-9F7A-EEB14C1C6339}">
      <dgm:prSet/>
      <dgm:spPr/>
      <dgm:t>
        <a:bodyPr/>
        <a:lstStyle/>
        <a:p>
          <a:r>
            <a:rPr lang="en-US"/>
            <a:t>Utilize state-wide longitudinal data sets to identify areas where high school graduation rates are high, but college attendance is low</a:t>
          </a:r>
        </a:p>
      </dgm:t>
    </dgm:pt>
    <dgm:pt modelId="{AAE01232-3908-4AD5-B200-388A9941BA79}" type="parTrans" cxnId="{9FCF39E6-BE91-4E6C-8E58-9E6B533585E9}">
      <dgm:prSet/>
      <dgm:spPr/>
      <dgm:t>
        <a:bodyPr/>
        <a:lstStyle/>
        <a:p>
          <a:endParaRPr lang="en-US"/>
        </a:p>
      </dgm:t>
    </dgm:pt>
    <dgm:pt modelId="{D684178E-5A5B-4709-B55C-DB277FD18C74}" type="sibTrans" cxnId="{9FCF39E6-BE91-4E6C-8E58-9E6B533585E9}">
      <dgm:prSet/>
      <dgm:spPr/>
      <dgm:t>
        <a:bodyPr/>
        <a:lstStyle/>
        <a:p>
          <a:endParaRPr lang="en-US"/>
        </a:p>
      </dgm:t>
    </dgm:pt>
    <dgm:pt modelId="{C6B953C9-581F-41C8-94BE-A5B3B604E9DA}">
      <dgm:prSet/>
      <dgm:spPr/>
      <dgm:t>
        <a:bodyPr/>
        <a:lstStyle/>
        <a:p>
          <a:r>
            <a:rPr lang="en-US"/>
            <a:t>Offer</a:t>
          </a:r>
        </a:p>
      </dgm:t>
    </dgm:pt>
    <dgm:pt modelId="{F4EF6771-4D88-4A34-9A5D-D0A8F5BBC84C}" type="parTrans" cxnId="{1875A588-ABBC-4AB9-AB30-C2E39A7BA504}">
      <dgm:prSet/>
      <dgm:spPr/>
      <dgm:t>
        <a:bodyPr/>
        <a:lstStyle/>
        <a:p>
          <a:endParaRPr lang="en-US"/>
        </a:p>
      </dgm:t>
    </dgm:pt>
    <dgm:pt modelId="{C83E87BF-A04A-43CB-9234-3F14ACFD622B}" type="sibTrans" cxnId="{1875A588-ABBC-4AB9-AB30-C2E39A7BA504}">
      <dgm:prSet/>
      <dgm:spPr/>
      <dgm:t>
        <a:bodyPr/>
        <a:lstStyle/>
        <a:p>
          <a:endParaRPr lang="en-US"/>
        </a:p>
      </dgm:t>
    </dgm:pt>
    <dgm:pt modelId="{33F282C8-85C3-4DA1-BEFA-B945560EF582}">
      <dgm:prSet/>
      <dgm:spPr/>
      <dgm:t>
        <a:bodyPr/>
        <a:lstStyle/>
        <a:p>
          <a:r>
            <a:rPr lang="en-US"/>
            <a:t>Offer college access information and resources beginning in middle school to all public-school students, especially those in rural areas</a:t>
          </a:r>
        </a:p>
      </dgm:t>
    </dgm:pt>
    <dgm:pt modelId="{09910187-E667-4A49-B516-7C1277F76FD9}" type="parTrans" cxnId="{99ACA578-FB91-4757-8020-FCAA2113D678}">
      <dgm:prSet/>
      <dgm:spPr/>
      <dgm:t>
        <a:bodyPr/>
        <a:lstStyle/>
        <a:p>
          <a:endParaRPr lang="en-US"/>
        </a:p>
      </dgm:t>
    </dgm:pt>
    <dgm:pt modelId="{A1531297-992F-415D-8797-24CD75FF92E0}" type="sibTrans" cxnId="{99ACA578-FB91-4757-8020-FCAA2113D678}">
      <dgm:prSet/>
      <dgm:spPr/>
      <dgm:t>
        <a:bodyPr/>
        <a:lstStyle/>
        <a:p>
          <a:endParaRPr lang="en-US"/>
        </a:p>
      </dgm:t>
    </dgm:pt>
    <dgm:pt modelId="{0EF7AAB3-1F24-4015-9BA0-933C9B0E8DEF}">
      <dgm:prSet/>
      <dgm:spPr/>
      <dgm:t>
        <a:bodyPr/>
        <a:lstStyle/>
        <a:p>
          <a:r>
            <a:rPr lang="en-US"/>
            <a:t>Provide on</a:t>
          </a:r>
        </a:p>
      </dgm:t>
    </dgm:pt>
    <dgm:pt modelId="{CFE4CEFE-FB93-463F-ACE2-AA7A447A9898}" type="parTrans" cxnId="{BD58E6BE-FFEA-4081-9562-A91088E35B21}">
      <dgm:prSet/>
      <dgm:spPr/>
      <dgm:t>
        <a:bodyPr/>
        <a:lstStyle/>
        <a:p>
          <a:endParaRPr lang="en-US"/>
        </a:p>
      </dgm:t>
    </dgm:pt>
    <dgm:pt modelId="{2A5670AB-D7C1-4088-9191-CB186D9C0EB1}" type="sibTrans" cxnId="{BD58E6BE-FFEA-4081-9562-A91088E35B21}">
      <dgm:prSet/>
      <dgm:spPr/>
      <dgm:t>
        <a:bodyPr/>
        <a:lstStyle/>
        <a:p>
          <a:endParaRPr lang="en-US"/>
        </a:p>
      </dgm:t>
    </dgm:pt>
    <dgm:pt modelId="{E8445BB7-5FA1-4B61-AFFB-5037F05A390A}">
      <dgm:prSet/>
      <dgm:spPr/>
      <dgm:t>
        <a:bodyPr/>
        <a:lstStyle/>
        <a:p>
          <a:r>
            <a:rPr lang="en-US"/>
            <a:t>Provide on-campus peer mentors to incoming rural students to help build their campus community and ease transition</a:t>
          </a:r>
        </a:p>
      </dgm:t>
    </dgm:pt>
    <dgm:pt modelId="{C8B7B8D6-A35D-4782-BB89-3801A9CDD684}" type="parTrans" cxnId="{C421D712-806A-4E21-A2F7-643BE0C9CA8A}">
      <dgm:prSet/>
      <dgm:spPr/>
      <dgm:t>
        <a:bodyPr/>
        <a:lstStyle/>
        <a:p>
          <a:endParaRPr lang="en-US"/>
        </a:p>
      </dgm:t>
    </dgm:pt>
    <dgm:pt modelId="{3CE420A4-6A11-4A7A-BFB0-7E5BD7F8A885}" type="sibTrans" cxnId="{C421D712-806A-4E21-A2F7-643BE0C9CA8A}">
      <dgm:prSet/>
      <dgm:spPr/>
      <dgm:t>
        <a:bodyPr/>
        <a:lstStyle/>
        <a:p>
          <a:endParaRPr lang="en-US"/>
        </a:p>
      </dgm:t>
    </dgm:pt>
    <dgm:pt modelId="{98BE0EE5-66A2-4978-8458-7EBCEB38A575}">
      <dgm:prSet/>
      <dgm:spPr/>
      <dgm:t>
        <a:bodyPr/>
        <a:lstStyle/>
        <a:p>
          <a:r>
            <a:rPr lang="en-US"/>
            <a:t>Encourage</a:t>
          </a:r>
        </a:p>
      </dgm:t>
    </dgm:pt>
    <dgm:pt modelId="{E3EF276B-835E-4DC4-B2C4-B69E78E4A544}" type="parTrans" cxnId="{7A5F2D48-5646-4DB4-B5B2-3A9E90C95376}">
      <dgm:prSet/>
      <dgm:spPr/>
      <dgm:t>
        <a:bodyPr/>
        <a:lstStyle/>
        <a:p>
          <a:endParaRPr lang="en-US"/>
        </a:p>
      </dgm:t>
    </dgm:pt>
    <dgm:pt modelId="{F1DB9B59-49AF-4C2D-85B7-C2851E4017F2}" type="sibTrans" cxnId="{7A5F2D48-5646-4DB4-B5B2-3A9E90C95376}">
      <dgm:prSet/>
      <dgm:spPr/>
      <dgm:t>
        <a:bodyPr/>
        <a:lstStyle/>
        <a:p>
          <a:endParaRPr lang="en-US"/>
        </a:p>
      </dgm:t>
    </dgm:pt>
    <dgm:pt modelId="{B16CD630-00E4-47F8-AD5B-0E129967F0BE}">
      <dgm:prSet/>
      <dgm:spPr/>
      <dgm:t>
        <a:bodyPr/>
        <a:lstStyle/>
        <a:p>
          <a:r>
            <a:rPr lang="en-US"/>
            <a:t>Encourage universities to begin their own interactive text message campaigns to provide students specific pre-enrollment information</a:t>
          </a:r>
        </a:p>
      </dgm:t>
    </dgm:pt>
    <dgm:pt modelId="{24F1D3F5-9666-4C20-A302-C55B7E655295}" type="parTrans" cxnId="{81A731DF-3EFB-4C2B-AAF2-64AF15CE7F16}">
      <dgm:prSet/>
      <dgm:spPr/>
      <dgm:t>
        <a:bodyPr/>
        <a:lstStyle/>
        <a:p>
          <a:endParaRPr lang="en-US"/>
        </a:p>
      </dgm:t>
    </dgm:pt>
    <dgm:pt modelId="{4F80D8CC-6A0F-4566-878F-7F4E3CEE06C6}" type="sibTrans" cxnId="{81A731DF-3EFB-4C2B-AAF2-64AF15CE7F16}">
      <dgm:prSet/>
      <dgm:spPr/>
      <dgm:t>
        <a:bodyPr/>
        <a:lstStyle/>
        <a:p>
          <a:endParaRPr lang="en-US"/>
        </a:p>
      </dgm:t>
    </dgm:pt>
    <dgm:pt modelId="{33A250EA-83DE-45E5-A4F0-88B010B2193C}" type="pres">
      <dgm:prSet presAssocID="{9B13E776-4B20-43D2-B863-502B814EF6B2}" presName="Name0" presStyleCnt="0">
        <dgm:presLayoutVars>
          <dgm:dir/>
          <dgm:animLvl val="lvl"/>
          <dgm:resizeHandles val="exact"/>
        </dgm:presLayoutVars>
      </dgm:prSet>
      <dgm:spPr/>
    </dgm:pt>
    <dgm:pt modelId="{36AB8FF2-46D9-4AE6-98EB-337032E05F51}" type="pres">
      <dgm:prSet presAssocID="{0966C7D7-1E99-459E-A7A9-49439BEE6629}" presName="linNode" presStyleCnt="0"/>
      <dgm:spPr/>
    </dgm:pt>
    <dgm:pt modelId="{0CAD5B2D-5701-4B3A-B630-281854074533}" type="pres">
      <dgm:prSet presAssocID="{0966C7D7-1E99-459E-A7A9-49439BEE6629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C4B66612-E9D3-4301-AD0C-DA0160FBDE70}" type="pres">
      <dgm:prSet presAssocID="{0966C7D7-1E99-459E-A7A9-49439BEE6629}" presName="descendantText" presStyleLbl="alignAccFollowNode1" presStyleIdx="0" presStyleCnt="5">
        <dgm:presLayoutVars>
          <dgm:bulletEnabled/>
        </dgm:presLayoutVars>
      </dgm:prSet>
      <dgm:spPr/>
    </dgm:pt>
    <dgm:pt modelId="{E7C1A6A1-FFA0-4B15-A766-E8662DFF6E55}" type="pres">
      <dgm:prSet presAssocID="{9B4CB869-628E-434A-892D-4DCC0C106F15}" presName="sp" presStyleCnt="0"/>
      <dgm:spPr/>
    </dgm:pt>
    <dgm:pt modelId="{00A1BE70-FEF7-45A8-89DF-039330EE1841}" type="pres">
      <dgm:prSet presAssocID="{2F0E151C-EC66-47BD-8AED-BD7A43D57FA9}" presName="linNode" presStyleCnt="0"/>
      <dgm:spPr/>
    </dgm:pt>
    <dgm:pt modelId="{E5B2C811-AA83-41B3-91F2-B28427AC83F7}" type="pres">
      <dgm:prSet presAssocID="{2F0E151C-EC66-47BD-8AED-BD7A43D57FA9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D7F6C2DB-7600-41AC-9EA0-2A4A333C8D1A}" type="pres">
      <dgm:prSet presAssocID="{2F0E151C-EC66-47BD-8AED-BD7A43D57FA9}" presName="descendantText" presStyleLbl="alignAccFollowNode1" presStyleIdx="1" presStyleCnt="5">
        <dgm:presLayoutVars>
          <dgm:bulletEnabled/>
        </dgm:presLayoutVars>
      </dgm:prSet>
      <dgm:spPr/>
    </dgm:pt>
    <dgm:pt modelId="{CB0002AF-2CE3-4E55-AEAE-644942AA3223}" type="pres">
      <dgm:prSet presAssocID="{F46EFE94-6D20-4DD7-8191-D08FC4B781C7}" presName="sp" presStyleCnt="0"/>
      <dgm:spPr/>
    </dgm:pt>
    <dgm:pt modelId="{70720F56-150D-433F-B4BF-164D16C20D76}" type="pres">
      <dgm:prSet presAssocID="{C6B953C9-581F-41C8-94BE-A5B3B604E9DA}" presName="linNode" presStyleCnt="0"/>
      <dgm:spPr/>
    </dgm:pt>
    <dgm:pt modelId="{87FCEEA9-3599-42B4-9EE5-B4933CACA5FA}" type="pres">
      <dgm:prSet presAssocID="{C6B953C9-581F-41C8-94BE-A5B3B604E9DA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29CCF801-9B34-4B74-86AB-29D84BC06B70}" type="pres">
      <dgm:prSet presAssocID="{C6B953C9-581F-41C8-94BE-A5B3B604E9DA}" presName="descendantText" presStyleLbl="alignAccFollowNode1" presStyleIdx="2" presStyleCnt="5">
        <dgm:presLayoutVars>
          <dgm:bulletEnabled/>
        </dgm:presLayoutVars>
      </dgm:prSet>
      <dgm:spPr/>
    </dgm:pt>
    <dgm:pt modelId="{9578A3D2-954C-43E7-A6F9-17A9F0793E67}" type="pres">
      <dgm:prSet presAssocID="{C83E87BF-A04A-43CB-9234-3F14ACFD622B}" presName="sp" presStyleCnt="0"/>
      <dgm:spPr/>
    </dgm:pt>
    <dgm:pt modelId="{874D848D-83F4-4AFA-9E6D-37F1E73B66F1}" type="pres">
      <dgm:prSet presAssocID="{0EF7AAB3-1F24-4015-9BA0-933C9B0E8DEF}" presName="linNode" presStyleCnt="0"/>
      <dgm:spPr/>
    </dgm:pt>
    <dgm:pt modelId="{0F7DCAE4-F076-48EA-A4C3-4B664DD8EE39}" type="pres">
      <dgm:prSet presAssocID="{0EF7AAB3-1F24-4015-9BA0-933C9B0E8DEF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AAD50727-77CF-4E36-8920-37F2F55FE045}" type="pres">
      <dgm:prSet presAssocID="{0EF7AAB3-1F24-4015-9BA0-933C9B0E8DEF}" presName="descendantText" presStyleLbl="alignAccFollowNode1" presStyleIdx="3" presStyleCnt="5">
        <dgm:presLayoutVars>
          <dgm:bulletEnabled/>
        </dgm:presLayoutVars>
      </dgm:prSet>
      <dgm:spPr/>
    </dgm:pt>
    <dgm:pt modelId="{DB79C35D-652B-4936-9C89-D3D9730D6801}" type="pres">
      <dgm:prSet presAssocID="{2A5670AB-D7C1-4088-9191-CB186D9C0EB1}" presName="sp" presStyleCnt="0"/>
      <dgm:spPr/>
    </dgm:pt>
    <dgm:pt modelId="{35867E18-B796-43DD-B9CD-3F3CEC8CAD40}" type="pres">
      <dgm:prSet presAssocID="{98BE0EE5-66A2-4978-8458-7EBCEB38A575}" presName="linNode" presStyleCnt="0"/>
      <dgm:spPr/>
    </dgm:pt>
    <dgm:pt modelId="{9A10789E-0904-47E1-82FD-8D89554B458E}" type="pres">
      <dgm:prSet presAssocID="{98BE0EE5-66A2-4978-8458-7EBCEB38A575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DE75960A-3713-4F19-BE55-0472031C159A}" type="pres">
      <dgm:prSet presAssocID="{98BE0EE5-66A2-4978-8458-7EBCEB38A575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89576703-D097-41B1-AAE2-27FE525C8413}" srcId="{9B13E776-4B20-43D2-B863-502B814EF6B2}" destId="{2F0E151C-EC66-47BD-8AED-BD7A43D57FA9}" srcOrd="1" destOrd="0" parTransId="{8DE24507-468F-4D72-AFBA-C15C8FD95759}" sibTransId="{F46EFE94-6D20-4DD7-8191-D08FC4B781C7}"/>
    <dgm:cxn modelId="{C421D712-806A-4E21-A2F7-643BE0C9CA8A}" srcId="{0EF7AAB3-1F24-4015-9BA0-933C9B0E8DEF}" destId="{E8445BB7-5FA1-4B61-AFFB-5037F05A390A}" srcOrd="0" destOrd="0" parTransId="{C8B7B8D6-A35D-4782-BB89-3801A9CDD684}" sibTransId="{3CE420A4-6A11-4A7A-BFB0-7E5BD7F8A885}"/>
    <dgm:cxn modelId="{CC754D1F-B375-4B96-A085-2ADBAA171773}" type="presOf" srcId="{98BE0EE5-66A2-4978-8458-7EBCEB38A575}" destId="{9A10789E-0904-47E1-82FD-8D89554B458E}" srcOrd="0" destOrd="0" presId="urn:microsoft.com/office/officeart/2016/7/layout/VerticalSolidActionList"/>
    <dgm:cxn modelId="{6A243829-6A4E-40C6-AAF1-71357FBB0785}" type="presOf" srcId="{2F0E151C-EC66-47BD-8AED-BD7A43D57FA9}" destId="{E5B2C811-AA83-41B3-91F2-B28427AC83F7}" srcOrd="0" destOrd="0" presId="urn:microsoft.com/office/officeart/2016/7/layout/VerticalSolidActionList"/>
    <dgm:cxn modelId="{2865BB60-AC91-4242-B171-7A4226408826}" type="presOf" srcId="{E8445BB7-5FA1-4B61-AFFB-5037F05A390A}" destId="{AAD50727-77CF-4E36-8920-37F2F55FE045}" srcOrd="0" destOrd="0" presId="urn:microsoft.com/office/officeart/2016/7/layout/VerticalSolidActionList"/>
    <dgm:cxn modelId="{7A5F2D48-5646-4DB4-B5B2-3A9E90C95376}" srcId="{9B13E776-4B20-43D2-B863-502B814EF6B2}" destId="{98BE0EE5-66A2-4978-8458-7EBCEB38A575}" srcOrd="4" destOrd="0" parTransId="{E3EF276B-835E-4DC4-B2C4-B69E78E4A544}" sibTransId="{F1DB9B59-49AF-4C2D-85B7-C2851E4017F2}"/>
    <dgm:cxn modelId="{83983070-D3BB-43E5-9FF4-E2D231911399}" type="presOf" srcId="{33F282C8-85C3-4DA1-BEFA-B945560EF582}" destId="{29CCF801-9B34-4B74-86AB-29D84BC06B70}" srcOrd="0" destOrd="0" presId="urn:microsoft.com/office/officeart/2016/7/layout/VerticalSolidActionList"/>
    <dgm:cxn modelId="{4137EA51-2BD8-4E35-B12F-A499093FAC6B}" type="presOf" srcId="{23FB73A1-9C5F-4810-B205-390FA368C3E7}" destId="{C4B66612-E9D3-4301-AD0C-DA0160FBDE70}" srcOrd="0" destOrd="0" presId="urn:microsoft.com/office/officeart/2016/7/layout/VerticalSolidActionList"/>
    <dgm:cxn modelId="{166FAA74-BB72-4ED3-8208-CF6798D5947E}" type="presOf" srcId="{9B13E776-4B20-43D2-B863-502B814EF6B2}" destId="{33A250EA-83DE-45E5-A4F0-88B010B2193C}" srcOrd="0" destOrd="0" presId="urn:microsoft.com/office/officeart/2016/7/layout/VerticalSolidActionList"/>
    <dgm:cxn modelId="{99ACA578-FB91-4757-8020-FCAA2113D678}" srcId="{C6B953C9-581F-41C8-94BE-A5B3B604E9DA}" destId="{33F282C8-85C3-4DA1-BEFA-B945560EF582}" srcOrd="0" destOrd="0" parTransId="{09910187-E667-4A49-B516-7C1277F76FD9}" sibTransId="{A1531297-992F-415D-8797-24CD75FF92E0}"/>
    <dgm:cxn modelId="{CACDD47B-7955-4617-8F49-DC3694DAE62E}" type="presOf" srcId="{0EF7AAB3-1F24-4015-9BA0-933C9B0E8DEF}" destId="{0F7DCAE4-F076-48EA-A4C3-4B664DD8EE39}" srcOrd="0" destOrd="0" presId="urn:microsoft.com/office/officeart/2016/7/layout/VerticalSolidActionList"/>
    <dgm:cxn modelId="{945AD17C-3EA3-443F-9111-0E8DD6440CBE}" type="presOf" srcId="{0966C7D7-1E99-459E-A7A9-49439BEE6629}" destId="{0CAD5B2D-5701-4B3A-B630-281854074533}" srcOrd="0" destOrd="0" presId="urn:microsoft.com/office/officeart/2016/7/layout/VerticalSolidActionList"/>
    <dgm:cxn modelId="{477AEA86-19BB-4E50-A93F-9D84A83B3717}" srcId="{0966C7D7-1E99-459E-A7A9-49439BEE6629}" destId="{23FB73A1-9C5F-4810-B205-390FA368C3E7}" srcOrd="0" destOrd="0" parTransId="{977CB6A5-695F-4A28-9E1A-92115500F02F}" sibTransId="{44A5A756-86CB-43A1-9BA3-E138BED22536}"/>
    <dgm:cxn modelId="{1875A588-ABBC-4AB9-AB30-C2E39A7BA504}" srcId="{9B13E776-4B20-43D2-B863-502B814EF6B2}" destId="{C6B953C9-581F-41C8-94BE-A5B3B604E9DA}" srcOrd="2" destOrd="0" parTransId="{F4EF6771-4D88-4A34-9A5D-D0A8F5BBC84C}" sibTransId="{C83E87BF-A04A-43CB-9234-3F14ACFD622B}"/>
    <dgm:cxn modelId="{0D04A1A5-9BF0-497A-9D09-ACC5025F8915}" srcId="{9B13E776-4B20-43D2-B863-502B814EF6B2}" destId="{0966C7D7-1E99-459E-A7A9-49439BEE6629}" srcOrd="0" destOrd="0" parTransId="{A8A23FF0-ECB5-4B2F-AA3F-14FC5857EFF9}" sibTransId="{9B4CB869-628E-434A-892D-4DCC0C106F15}"/>
    <dgm:cxn modelId="{BD58E6BE-FFEA-4081-9562-A91088E35B21}" srcId="{9B13E776-4B20-43D2-B863-502B814EF6B2}" destId="{0EF7AAB3-1F24-4015-9BA0-933C9B0E8DEF}" srcOrd="3" destOrd="0" parTransId="{CFE4CEFE-FB93-463F-ACE2-AA7A447A9898}" sibTransId="{2A5670AB-D7C1-4088-9191-CB186D9C0EB1}"/>
    <dgm:cxn modelId="{9C5940D7-C57C-4A07-BAA3-DC3638C9F63B}" type="presOf" srcId="{EE4D01C8-B93D-4189-9F7A-EEB14C1C6339}" destId="{D7F6C2DB-7600-41AC-9EA0-2A4A333C8D1A}" srcOrd="0" destOrd="0" presId="urn:microsoft.com/office/officeart/2016/7/layout/VerticalSolidActionList"/>
    <dgm:cxn modelId="{81A731DF-3EFB-4C2B-AAF2-64AF15CE7F16}" srcId="{98BE0EE5-66A2-4978-8458-7EBCEB38A575}" destId="{B16CD630-00E4-47F8-AD5B-0E129967F0BE}" srcOrd="0" destOrd="0" parTransId="{24F1D3F5-9666-4C20-A302-C55B7E655295}" sibTransId="{4F80D8CC-6A0F-4566-878F-7F4E3CEE06C6}"/>
    <dgm:cxn modelId="{9FCF39E6-BE91-4E6C-8E58-9E6B533585E9}" srcId="{2F0E151C-EC66-47BD-8AED-BD7A43D57FA9}" destId="{EE4D01C8-B93D-4189-9F7A-EEB14C1C6339}" srcOrd="0" destOrd="0" parTransId="{AAE01232-3908-4AD5-B200-388A9941BA79}" sibTransId="{D684178E-5A5B-4709-B55C-DB277FD18C74}"/>
    <dgm:cxn modelId="{346798EE-3C0C-4A71-A461-7425A4B4E760}" type="presOf" srcId="{C6B953C9-581F-41C8-94BE-A5B3B604E9DA}" destId="{87FCEEA9-3599-42B4-9EE5-B4933CACA5FA}" srcOrd="0" destOrd="0" presId="urn:microsoft.com/office/officeart/2016/7/layout/VerticalSolidActionList"/>
    <dgm:cxn modelId="{9D6ADAFB-01A7-435E-AA83-D502ADA7C486}" type="presOf" srcId="{B16CD630-00E4-47F8-AD5B-0E129967F0BE}" destId="{DE75960A-3713-4F19-BE55-0472031C159A}" srcOrd="0" destOrd="0" presId="urn:microsoft.com/office/officeart/2016/7/layout/VerticalSolidActionList"/>
    <dgm:cxn modelId="{21BEFA4B-75DC-43A8-B7BB-88E50A512C4C}" type="presParOf" srcId="{33A250EA-83DE-45E5-A4F0-88B010B2193C}" destId="{36AB8FF2-46D9-4AE6-98EB-337032E05F51}" srcOrd="0" destOrd="0" presId="urn:microsoft.com/office/officeart/2016/7/layout/VerticalSolidActionList"/>
    <dgm:cxn modelId="{712C235A-8333-4E13-9FEE-CD168E00F26F}" type="presParOf" srcId="{36AB8FF2-46D9-4AE6-98EB-337032E05F51}" destId="{0CAD5B2D-5701-4B3A-B630-281854074533}" srcOrd="0" destOrd="0" presId="urn:microsoft.com/office/officeart/2016/7/layout/VerticalSolidActionList"/>
    <dgm:cxn modelId="{4E0FA4A9-6FF2-48F6-94B8-0E55CD452C50}" type="presParOf" srcId="{36AB8FF2-46D9-4AE6-98EB-337032E05F51}" destId="{C4B66612-E9D3-4301-AD0C-DA0160FBDE70}" srcOrd="1" destOrd="0" presId="urn:microsoft.com/office/officeart/2016/7/layout/VerticalSolidActionList"/>
    <dgm:cxn modelId="{E3991A74-D771-4073-B5E8-921953E4AD93}" type="presParOf" srcId="{33A250EA-83DE-45E5-A4F0-88B010B2193C}" destId="{E7C1A6A1-FFA0-4B15-A766-E8662DFF6E55}" srcOrd="1" destOrd="0" presId="urn:microsoft.com/office/officeart/2016/7/layout/VerticalSolidActionList"/>
    <dgm:cxn modelId="{267A9C61-F3DE-4FEF-859E-7918C663537C}" type="presParOf" srcId="{33A250EA-83DE-45E5-A4F0-88B010B2193C}" destId="{00A1BE70-FEF7-45A8-89DF-039330EE1841}" srcOrd="2" destOrd="0" presId="urn:microsoft.com/office/officeart/2016/7/layout/VerticalSolidActionList"/>
    <dgm:cxn modelId="{22EBB756-87BC-45FB-B0C1-128866A1747C}" type="presParOf" srcId="{00A1BE70-FEF7-45A8-89DF-039330EE1841}" destId="{E5B2C811-AA83-41B3-91F2-B28427AC83F7}" srcOrd="0" destOrd="0" presId="urn:microsoft.com/office/officeart/2016/7/layout/VerticalSolidActionList"/>
    <dgm:cxn modelId="{56D947E0-EA56-4584-9A9A-4254E5D4AE88}" type="presParOf" srcId="{00A1BE70-FEF7-45A8-89DF-039330EE1841}" destId="{D7F6C2DB-7600-41AC-9EA0-2A4A333C8D1A}" srcOrd="1" destOrd="0" presId="urn:microsoft.com/office/officeart/2016/7/layout/VerticalSolidActionList"/>
    <dgm:cxn modelId="{57EA3D41-F37D-415C-93F6-33C233259A13}" type="presParOf" srcId="{33A250EA-83DE-45E5-A4F0-88B010B2193C}" destId="{CB0002AF-2CE3-4E55-AEAE-644942AA3223}" srcOrd="3" destOrd="0" presId="urn:microsoft.com/office/officeart/2016/7/layout/VerticalSolidActionList"/>
    <dgm:cxn modelId="{22C46E33-AB45-42B3-9B74-F44D340B50FF}" type="presParOf" srcId="{33A250EA-83DE-45E5-A4F0-88B010B2193C}" destId="{70720F56-150D-433F-B4BF-164D16C20D76}" srcOrd="4" destOrd="0" presId="urn:microsoft.com/office/officeart/2016/7/layout/VerticalSolidActionList"/>
    <dgm:cxn modelId="{41A3A8F1-710F-4B56-B5F3-1FDA195474B8}" type="presParOf" srcId="{70720F56-150D-433F-B4BF-164D16C20D76}" destId="{87FCEEA9-3599-42B4-9EE5-B4933CACA5FA}" srcOrd="0" destOrd="0" presId="urn:microsoft.com/office/officeart/2016/7/layout/VerticalSolidActionList"/>
    <dgm:cxn modelId="{C2AD4126-F277-4538-95CE-2E9DA0762E42}" type="presParOf" srcId="{70720F56-150D-433F-B4BF-164D16C20D76}" destId="{29CCF801-9B34-4B74-86AB-29D84BC06B70}" srcOrd="1" destOrd="0" presId="urn:microsoft.com/office/officeart/2016/7/layout/VerticalSolidActionList"/>
    <dgm:cxn modelId="{7F435FDF-5135-46E4-A367-A59AC64AEDC1}" type="presParOf" srcId="{33A250EA-83DE-45E5-A4F0-88B010B2193C}" destId="{9578A3D2-954C-43E7-A6F9-17A9F0793E67}" srcOrd="5" destOrd="0" presId="urn:microsoft.com/office/officeart/2016/7/layout/VerticalSolidActionList"/>
    <dgm:cxn modelId="{85693C65-3B7A-4A6D-BCE9-42A08B7161F4}" type="presParOf" srcId="{33A250EA-83DE-45E5-A4F0-88B010B2193C}" destId="{874D848D-83F4-4AFA-9E6D-37F1E73B66F1}" srcOrd="6" destOrd="0" presId="urn:microsoft.com/office/officeart/2016/7/layout/VerticalSolidActionList"/>
    <dgm:cxn modelId="{E59B40FC-6207-4D63-8D23-3800B131C8AC}" type="presParOf" srcId="{874D848D-83F4-4AFA-9E6D-37F1E73B66F1}" destId="{0F7DCAE4-F076-48EA-A4C3-4B664DD8EE39}" srcOrd="0" destOrd="0" presId="urn:microsoft.com/office/officeart/2016/7/layout/VerticalSolidActionList"/>
    <dgm:cxn modelId="{B6A83AA7-6B4F-43A4-92B6-8140467C8ADD}" type="presParOf" srcId="{874D848D-83F4-4AFA-9E6D-37F1E73B66F1}" destId="{AAD50727-77CF-4E36-8920-37F2F55FE045}" srcOrd="1" destOrd="0" presId="urn:microsoft.com/office/officeart/2016/7/layout/VerticalSolidActionList"/>
    <dgm:cxn modelId="{655BD4F7-6FA2-4961-AA33-33259C2344F5}" type="presParOf" srcId="{33A250EA-83DE-45E5-A4F0-88B010B2193C}" destId="{DB79C35D-652B-4936-9C89-D3D9730D6801}" srcOrd="7" destOrd="0" presId="urn:microsoft.com/office/officeart/2016/7/layout/VerticalSolidActionList"/>
    <dgm:cxn modelId="{8D46D369-5A84-4550-AD55-ECD9B0F58019}" type="presParOf" srcId="{33A250EA-83DE-45E5-A4F0-88B010B2193C}" destId="{35867E18-B796-43DD-B9CD-3F3CEC8CAD40}" srcOrd="8" destOrd="0" presId="urn:microsoft.com/office/officeart/2016/7/layout/VerticalSolidActionList"/>
    <dgm:cxn modelId="{DA8AA7F6-2FF8-466F-8729-4042D6FEED3C}" type="presParOf" srcId="{35867E18-B796-43DD-B9CD-3F3CEC8CAD40}" destId="{9A10789E-0904-47E1-82FD-8D89554B458E}" srcOrd="0" destOrd="0" presId="urn:microsoft.com/office/officeart/2016/7/layout/VerticalSolidActionList"/>
    <dgm:cxn modelId="{8796BE5A-CBA3-4273-8CE4-F33149892609}" type="presParOf" srcId="{35867E18-B796-43DD-B9CD-3F3CEC8CAD40}" destId="{DE75960A-3713-4F19-BE55-0472031C159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66612-E9D3-4301-AD0C-DA0160FBDE70}">
      <dsp:nvSpPr>
        <dsp:cNvPr id="0" name=""/>
        <dsp:cNvSpPr/>
      </dsp:nvSpPr>
      <dsp:spPr>
        <a:xfrm>
          <a:off x="1302720" y="2557"/>
          <a:ext cx="5210883" cy="112219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106" tIns="285038" rIns="101106" bIns="2850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Begin a state-wide text message campaign for all college-intending high school seniors</a:t>
          </a:r>
        </a:p>
      </dsp:txBody>
      <dsp:txXfrm>
        <a:off x="1302720" y="2557"/>
        <a:ext cx="5210883" cy="1122196"/>
      </dsp:txXfrm>
    </dsp:sp>
    <dsp:sp modelId="{0CAD5B2D-5701-4B3A-B630-281854074533}">
      <dsp:nvSpPr>
        <dsp:cNvPr id="0" name=""/>
        <dsp:cNvSpPr/>
      </dsp:nvSpPr>
      <dsp:spPr>
        <a:xfrm>
          <a:off x="0" y="2557"/>
          <a:ext cx="1302720" cy="11221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6" tIns="110848" rIns="68936" bIns="11084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Begin</a:t>
          </a:r>
        </a:p>
      </dsp:txBody>
      <dsp:txXfrm>
        <a:off x="0" y="2557"/>
        <a:ext cx="1302720" cy="1122196"/>
      </dsp:txXfrm>
    </dsp:sp>
    <dsp:sp modelId="{D7F6C2DB-7600-41AC-9EA0-2A4A333C8D1A}">
      <dsp:nvSpPr>
        <dsp:cNvPr id="0" name=""/>
        <dsp:cNvSpPr/>
      </dsp:nvSpPr>
      <dsp:spPr>
        <a:xfrm>
          <a:off x="1302720" y="1192086"/>
          <a:ext cx="5210883" cy="1122196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106" tIns="285038" rIns="101106" bIns="2850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Utilize state-wide longitudinal data sets to identify areas where high school graduation rates are high, but college attendance is low</a:t>
          </a:r>
        </a:p>
      </dsp:txBody>
      <dsp:txXfrm>
        <a:off x="1302720" y="1192086"/>
        <a:ext cx="5210883" cy="1122196"/>
      </dsp:txXfrm>
    </dsp:sp>
    <dsp:sp modelId="{E5B2C811-AA83-41B3-91F2-B28427AC83F7}">
      <dsp:nvSpPr>
        <dsp:cNvPr id="0" name=""/>
        <dsp:cNvSpPr/>
      </dsp:nvSpPr>
      <dsp:spPr>
        <a:xfrm>
          <a:off x="0" y="1192086"/>
          <a:ext cx="1302720" cy="1122196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6" tIns="110848" rIns="68936" bIns="11084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Utilize</a:t>
          </a:r>
        </a:p>
      </dsp:txBody>
      <dsp:txXfrm>
        <a:off x="0" y="1192086"/>
        <a:ext cx="1302720" cy="1122196"/>
      </dsp:txXfrm>
    </dsp:sp>
    <dsp:sp modelId="{29CCF801-9B34-4B74-86AB-29D84BC06B70}">
      <dsp:nvSpPr>
        <dsp:cNvPr id="0" name=""/>
        <dsp:cNvSpPr/>
      </dsp:nvSpPr>
      <dsp:spPr>
        <a:xfrm>
          <a:off x="1302720" y="2381614"/>
          <a:ext cx="5210883" cy="1122196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106" tIns="285038" rIns="101106" bIns="2850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Offer college access information and resources beginning in middle school to all public-school students, especially those in rural areas</a:t>
          </a:r>
        </a:p>
      </dsp:txBody>
      <dsp:txXfrm>
        <a:off x="1302720" y="2381614"/>
        <a:ext cx="5210883" cy="1122196"/>
      </dsp:txXfrm>
    </dsp:sp>
    <dsp:sp modelId="{87FCEEA9-3599-42B4-9EE5-B4933CACA5FA}">
      <dsp:nvSpPr>
        <dsp:cNvPr id="0" name=""/>
        <dsp:cNvSpPr/>
      </dsp:nvSpPr>
      <dsp:spPr>
        <a:xfrm>
          <a:off x="0" y="2381614"/>
          <a:ext cx="1302720" cy="112219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6" tIns="110848" rIns="68936" bIns="11084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Offer</a:t>
          </a:r>
        </a:p>
      </dsp:txBody>
      <dsp:txXfrm>
        <a:off x="0" y="2381614"/>
        <a:ext cx="1302720" cy="1122196"/>
      </dsp:txXfrm>
    </dsp:sp>
    <dsp:sp modelId="{AAD50727-77CF-4E36-8920-37F2F55FE045}">
      <dsp:nvSpPr>
        <dsp:cNvPr id="0" name=""/>
        <dsp:cNvSpPr/>
      </dsp:nvSpPr>
      <dsp:spPr>
        <a:xfrm>
          <a:off x="1302720" y="3571143"/>
          <a:ext cx="5210883" cy="1122196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106" tIns="285038" rIns="101106" bIns="2850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Provide on-campus peer mentors to incoming rural students to help build their campus community and ease transition</a:t>
          </a:r>
        </a:p>
      </dsp:txBody>
      <dsp:txXfrm>
        <a:off x="1302720" y="3571143"/>
        <a:ext cx="5210883" cy="1122196"/>
      </dsp:txXfrm>
    </dsp:sp>
    <dsp:sp modelId="{0F7DCAE4-F076-48EA-A4C3-4B664DD8EE39}">
      <dsp:nvSpPr>
        <dsp:cNvPr id="0" name=""/>
        <dsp:cNvSpPr/>
      </dsp:nvSpPr>
      <dsp:spPr>
        <a:xfrm>
          <a:off x="0" y="3571143"/>
          <a:ext cx="1302720" cy="1122196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6" tIns="110848" rIns="68936" bIns="11084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Provide on</a:t>
          </a:r>
        </a:p>
      </dsp:txBody>
      <dsp:txXfrm>
        <a:off x="0" y="3571143"/>
        <a:ext cx="1302720" cy="1122196"/>
      </dsp:txXfrm>
    </dsp:sp>
    <dsp:sp modelId="{DE75960A-3713-4F19-BE55-0472031C159A}">
      <dsp:nvSpPr>
        <dsp:cNvPr id="0" name=""/>
        <dsp:cNvSpPr/>
      </dsp:nvSpPr>
      <dsp:spPr>
        <a:xfrm>
          <a:off x="1302720" y="4760671"/>
          <a:ext cx="5210883" cy="1122196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106" tIns="285038" rIns="101106" bIns="28503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Encourage universities to begin their own interactive text message campaigns to provide students specific pre-enrollment information</a:t>
          </a:r>
        </a:p>
      </dsp:txBody>
      <dsp:txXfrm>
        <a:off x="1302720" y="4760671"/>
        <a:ext cx="5210883" cy="1122196"/>
      </dsp:txXfrm>
    </dsp:sp>
    <dsp:sp modelId="{9A10789E-0904-47E1-82FD-8D89554B458E}">
      <dsp:nvSpPr>
        <dsp:cNvPr id="0" name=""/>
        <dsp:cNvSpPr/>
      </dsp:nvSpPr>
      <dsp:spPr>
        <a:xfrm>
          <a:off x="0" y="4760671"/>
          <a:ext cx="1302720" cy="112219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36" tIns="110848" rIns="68936" bIns="11084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Encourage</a:t>
          </a:r>
        </a:p>
      </dsp:txBody>
      <dsp:txXfrm>
        <a:off x="0" y="4760671"/>
        <a:ext cx="1302720" cy="1122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5F26B-1F81-466E-8895-B349C3B1D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E36BE-AEC6-4FBD-8034-2A01D185A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AAC49-54EA-4E01-9B95-03B636568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3DA-DD64-4095-8DE6-6128BACA624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8438D-A54B-438E-927F-58F12BF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45E0B-54E3-469E-9F7B-DF40A655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9D83-1AEA-44D3-B494-C495ACD9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8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6B2D-1F79-4FAF-956C-5D7CDDFB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40633-26FC-43DE-BCC1-DA701DBB2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E0037-41A4-4C0D-A461-066AC5C2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3DA-DD64-4095-8DE6-6128BACA624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AD644-3C48-4F7C-84F6-4DF32A90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2541D-9B6B-4E75-B734-854ECA26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9D83-1AEA-44D3-B494-C495ACD9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0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61D6A-3631-41F1-9863-759A3D9FC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3FA4-177A-4A11-99A4-EA6A714A2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52874-EC2F-48D7-BB37-B941B006E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3DA-DD64-4095-8DE6-6128BACA624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1A89F-7126-47E9-948A-117FF670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465E2-A2CB-48AA-A57F-3C5C0CFD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9D83-1AEA-44D3-B494-C495ACD9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2824-4307-4FF8-BF23-12769092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27F22-2202-420F-A6EF-4C670C2F2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A3610-5154-4D5D-8800-7D3B6060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3DA-DD64-4095-8DE6-6128BACA624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2C6CF-C83E-410F-B100-198AB8B9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48C59-1C3F-41F7-AFE9-BD3C8F4F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9D83-1AEA-44D3-B494-C495ACD9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3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06968-2C94-460F-94EF-00A13D21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ED7A2-9038-4FE0-9EDF-43FA40BF6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BF044-3030-4B88-95C3-E9843E90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3DA-DD64-4095-8DE6-6128BACA624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3587F-8047-4B1F-98CE-1B29C6AA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A256B-EDF5-4713-812D-31C1C09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9D83-1AEA-44D3-B494-C495ACD9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C6195-FF86-4955-83FD-B8873CD7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B5F5-4E41-4E66-8F9D-14D13AFBE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25A1C-AC3A-4969-BABF-BFD5A8DAC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3F4B8-7C91-473A-8191-45A2A588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3DA-DD64-4095-8DE6-6128BACA624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C95AD-400B-4B2B-9224-20E39CEA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DDB7B-D9FE-4874-BC22-8CACF600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9D83-1AEA-44D3-B494-C495ACD9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8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54B7-0762-46DD-AB80-103B8BD4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7F475-38B2-4ABE-84A6-AFD5D01A4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F5291-3194-468D-930E-18C668237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9B159-23AF-4BCA-84EA-544D0B75B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4D590-DA2C-4D83-8314-247D8A02A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841A23-2903-437A-B5A9-459132DF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3DA-DD64-4095-8DE6-6128BACA624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115BBD-32A3-4C69-A9D7-A3D57226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EDA12-8F23-4841-B083-74607145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9D83-1AEA-44D3-B494-C495ACD9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1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AC0A-1E56-43A8-A4DB-FCF10681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9978D-18CC-4CFB-A5E5-74960D25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3DA-DD64-4095-8DE6-6128BACA624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29F1D-91D4-478A-9CD5-6483E34B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0412C-AAA2-4730-86D3-ECC56B8A0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9D83-1AEA-44D3-B494-C495ACD9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9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FD95E2-0AC9-4159-97B9-A1187DD5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3DA-DD64-4095-8DE6-6128BACA624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80357-C48D-4B69-8375-7172C0A3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B5842-45F7-44B3-AA80-F093985B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9D83-1AEA-44D3-B494-C495ACD9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2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4F63C-31D1-4145-A256-9F2178D71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7F838-7F69-43A8-938E-148BD75B8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FB6BF-945F-4849-8975-66E5C147F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C75E5-1B8F-466F-B290-5DC0005A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3DA-DD64-4095-8DE6-6128BACA624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C5E3E-1880-45E6-AF16-270082DF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127B0-FB53-4983-91A6-7D6C108C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9D83-1AEA-44D3-B494-C495ACD9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7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54F0-3BC4-4691-AA26-F6E28914A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98A7E-8172-4764-A154-7789FEC8F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ACE5F-D98C-4778-BC96-C971594E4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AEA23-0DF5-4AFC-A2D4-D7356F9FD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F3DA-DD64-4095-8DE6-6128BACA624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2BB48-30C2-46C3-8751-57B744DC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4F0B0-35C5-4747-9651-2C0B6D40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B9D83-1AEA-44D3-B494-C495ACD9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53763-C9F7-46C6-BDEA-A911E5C9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BBC3E-245C-4FAB-8087-861F015D2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E2BE7-116F-4D0B-8B7B-22FAA10C2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2F3DA-DD64-4095-8DE6-6128BACA624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D3F12-BD6E-4AA4-B0CF-C5E698BEB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2AF1F-0E20-4C36-814E-FCA9F8E49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9D83-1AEA-44D3-B494-C495ACD9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3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46709-9A94-4995-BA4F-46A3EEC1B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808383"/>
            <a:ext cx="4645250" cy="2948492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Rural Student Summer Melt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4892D-694C-49A9-98AA-1D9E8C723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3962401"/>
            <a:ext cx="4645250" cy="1936356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Prepared by Katelyn Caton (SREE 2019 Summer Fellow) 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Funded by </a:t>
            </a:r>
            <a:r>
              <a:rPr lang="en-US" sz="2000" dirty="0" err="1">
                <a:solidFill>
                  <a:schemeClr val="bg1"/>
                </a:solidFill>
              </a:rPr>
              <a:t>Ascendium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Coordinated by SREE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September 4, 2019</a:t>
            </a:r>
          </a:p>
        </p:txBody>
      </p:sp>
      <p:sp>
        <p:nvSpPr>
          <p:cNvPr id="21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221A9D-0F54-4718-8CB1-520EC8D95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732954"/>
            <a:ext cx="4047843" cy="20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1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E9CFE9E-D7D8-4702-B88D-00868C119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0ED123E-1464-4290-A145-60A0D5A9A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6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DADDC-E8E3-4238-A9D6-4631B70F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Summer Melt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75F02-D18F-4000-8C26-421A381A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“Summer melt” is defined as students who are accepted to and agree to attend a college or university in the spring of their senior year of high school, but who fail to enroll or attend the institution in the following fall</a:t>
            </a:r>
          </a:p>
          <a:p>
            <a:r>
              <a:rPr lang="en-US" sz="2400">
                <a:solidFill>
                  <a:srgbClr val="000000"/>
                </a:solidFill>
              </a:rPr>
              <a:t>Some populations are more likely to experience summer melt than others</a:t>
            </a:r>
          </a:p>
          <a:p>
            <a:r>
              <a:rPr lang="en-US" sz="2400">
                <a:solidFill>
                  <a:srgbClr val="000000"/>
                </a:solidFill>
              </a:rPr>
              <a:t>Several causes have been identified across high-risk populations as reasons for melting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Finances and parental support are most influential factors in college attendance</a:t>
            </a:r>
          </a:p>
        </p:txBody>
      </p:sp>
    </p:spTree>
    <p:extLst>
      <p:ext uri="{BB962C8B-B14F-4D97-AF65-F5344CB8AC3E}">
        <p14:creationId xmlns:p14="http://schemas.microsoft.com/office/powerpoint/2010/main" val="424400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20753FB-5D78-447B-8BC4-0516E3EE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Rural Students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D88994C9-D86A-44FB-AEFD-648CC31F3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" y="2441251"/>
            <a:ext cx="3661831" cy="199569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F8F5DB-9F07-4A3C-AB47-9DC7EFE56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Rural students make up nearly 19% of all K-12 public school students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More likely to be low-income and to graduate without being considered “college ready”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Graduate at higher rates and with higher GPAs than non-rural students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Additional challenges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Lower average educational attainment levels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Strong community culture and connection to hometown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700">
                <a:solidFill>
                  <a:srgbClr val="000000"/>
                </a:solidFill>
              </a:rPr>
              <a:t>Travel farther to attend college or university</a:t>
            </a:r>
          </a:p>
        </p:txBody>
      </p:sp>
    </p:spTree>
    <p:extLst>
      <p:ext uri="{BB962C8B-B14F-4D97-AF65-F5344CB8AC3E}">
        <p14:creationId xmlns:p14="http://schemas.microsoft.com/office/powerpoint/2010/main" val="390456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3797AF4-33CC-4F7F-B0E8-72C9F8EB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>
                <a:solidFill>
                  <a:srgbClr val="FFFFFF"/>
                </a:solidFill>
              </a:rPr>
              <a:t>Socioeconomic Factors Impacting Rural Areas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29203E-2358-49DD-A3FA-E3F0066F6B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6359" y="2426818"/>
            <a:ext cx="4546333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84C0BA1-6FB0-4F04-9631-81A1AF1735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5073" y="3053727"/>
            <a:ext cx="5455917" cy="27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84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E4A08D-55A9-4E3C-991B-42BB996E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Directions for Future Summer Melt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12D37-CFEE-41F3-B786-AAB0C3330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Clear gaps in literature exist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Few comparisons between rural and ruban students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Rural-specific reasons for student summer melt tend to be understudied, or only studied in specific settings</a:t>
            </a:r>
          </a:p>
          <a:p>
            <a:r>
              <a:rPr lang="en-US" sz="2400">
                <a:solidFill>
                  <a:srgbClr val="000000"/>
                </a:solidFill>
              </a:rPr>
              <a:t>Future research should move to help close these gaps and better understand rural-specific issues</a:t>
            </a:r>
          </a:p>
        </p:txBody>
      </p:sp>
    </p:spTree>
    <p:extLst>
      <p:ext uri="{BB962C8B-B14F-4D97-AF65-F5344CB8AC3E}">
        <p14:creationId xmlns:p14="http://schemas.microsoft.com/office/powerpoint/2010/main" val="109955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B1D7F6-D703-4628-B4F2-364CD8D3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Current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48B4-C57F-4922-A666-98F3A82D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Text Message Campaigns</a:t>
            </a:r>
          </a:p>
          <a:p>
            <a:pPr lvl="1"/>
            <a:r>
              <a:rPr lang="en-US" sz="2000" dirty="0"/>
              <a:t>Have been proven effective at both institutional and state levels</a:t>
            </a:r>
          </a:p>
          <a:p>
            <a:r>
              <a:rPr lang="en-US" sz="2000" dirty="0"/>
              <a:t>Peer or Near-Peer Mentors</a:t>
            </a:r>
          </a:p>
          <a:p>
            <a:r>
              <a:rPr lang="en-US" sz="2000" dirty="0"/>
              <a:t>Rural-Specific Interventions</a:t>
            </a:r>
          </a:p>
          <a:p>
            <a:pPr lvl="1"/>
            <a:r>
              <a:rPr lang="en-US" sz="2000" dirty="0"/>
              <a:t>Texas A&amp;M AgriLife Program Representatives</a:t>
            </a:r>
          </a:p>
          <a:p>
            <a:pPr lvl="1"/>
            <a:r>
              <a:rPr lang="en-US" sz="2000" dirty="0"/>
              <a:t>Rural-specific text message-based initiatives have been shown to be effective in West Virginia</a:t>
            </a:r>
          </a:p>
        </p:txBody>
      </p:sp>
    </p:spTree>
    <p:extLst>
      <p:ext uri="{BB962C8B-B14F-4D97-AF65-F5344CB8AC3E}">
        <p14:creationId xmlns:p14="http://schemas.microsoft.com/office/powerpoint/2010/main" val="119261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07BB0-808B-465F-8857-5BB2EED1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Future Interventions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AC20C92-4BBA-47A2-B27A-A2305EFF7D9B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r="2092"/>
          <a:stretch>
            <a:fillRect/>
          </a:stretch>
        </p:blipFill>
        <p:spPr bwMode="auto">
          <a:xfrm>
            <a:off x="548781" y="478232"/>
            <a:ext cx="3528940" cy="2789902"/>
          </a:xfrm>
          <a:prstGeom prst="rect">
            <a:avLst/>
          </a:prstGeom>
          <a:noFill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D530636-3E49-4342-A4E8-C79E70739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6" y="3862616"/>
            <a:ext cx="3662730" cy="22434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C1BA8-35DF-4AF1-B89A-A893FB4D0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99889"/>
            <a:ext cx="5747187" cy="298754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Multi-pronged approaches should be used to ensure students are being reached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Rural-specific interventions should be undertaken by both states and institutions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State-level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Longitudinal student databases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Earlier interventions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Institutional-level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Peer-aged mentors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Maintaining connections between rural students and hometowns</a:t>
            </a:r>
          </a:p>
        </p:txBody>
      </p:sp>
    </p:spTree>
    <p:extLst>
      <p:ext uri="{BB962C8B-B14F-4D97-AF65-F5344CB8AC3E}">
        <p14:creationId xmlns:p14="http://schemas.microsoft.com/office/powerpoint/2010/main" val="146263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B8C3B-B367-41A2-ACEE-06D59A01D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2122-3520-41CE-9C67-31B0BB538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There are many opportunities for better understanding and preventing summer melt in rural student populations</a:t>
            </a:r>
          </a:p>
          <a:p>
            <a:pPr lvl="1"/>
            <a:r>
              <a:rPr lang="en-US" sz="2200">
                <a:solidFill>
                  <a:srgbClr val="000000"/>
                </a:solidFill>
              </a:rPr>
              <a:t>Research </a:t>
            </a:r>
          </a:p>
          <a:p>
            <a:pPr lvl="1"/>
            <a:r>
              <a:rPr lang="en-US" sz="2200">
                <a:solidFill>
                  <a:srgbClr val="000000"/>
                </a:solidFill>
              </a:rPr>
              <a:t>Interventions</a:t>
            </a:r>
          </a:p>
          <a:p>
            <a:r>
              <a:rPr lang="en-US" sz="2200">
                <a:solidFill>
                  <a:srgbClr val="000000"/>
                </a:solidFill>
              </a:rPr>
              <a:t>Reducing rural student summer melt can help increase the percentage of rural students who attend college </a:t>
            </a:r>
          </a:p>
          <a:p>
            <a:pPr lvl="1"/>
            <a:r>
              <a:rPr lang="en-US" sz="2200">
                <a:solidFill>
                  <a:srgbClr val="000000"/>
                </a:solidFill>
              </a:rPr>
              <a:t>Benefits students and larger rural community</a:t>
            </a:r>
          </a:p>
          <a:p>
            <a:pPr lvl="1"/>
            <a:r>
              <a:rPr lang="en-US" sz="2200">
                <a:solidFill>
                  <a:srgbClr val="000000"/>
                </a:solidFill>
              </a:rPr>
              <a:t>Important not to forget about rural students</a:t>
            </a:r>
          </a:p>
          <a:p>
            <a:pPr lvl="1"/>
            <a:r>
              <a:rPr lang="en-US" sz="2200">
                <a:solidFill>
                  <a:srgbClr val="000000"/>
                </a:solidFill>
              </a:rPr>
              <a:t>Urban interventions may not work in rural areas</a:t>
            </a:r>
          </a:p>
        </p:txBody>
      </p:sp>
    </p:spTree>
    <p:extLst>
      <p:ext uri="{BB962C8B-B14F-4D97-AF65-F5344CB8AC3E}">
        <p14:creationId xmlns:p14="http://schemas.microsoft.com/office/powerpoint/2010/main" val="1339900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44B87-36DB-4AE1-BD47-9B31356E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5 Actions to Take in Wisconsin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397CC378-C3BC-459B-A1C5-CB3A0CC6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77479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7097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456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Rural Student Summer Melt</vt:lpstr>
      <vt:lpstr>Summer Melt</vt:lpstr>
      <vt:lpstr>Rural Students</vt:lpstr>
      <vt:lpstr>Socioeconomic Factors Impacting Rural Areas</vt:lpstr>
      <vt:lpstr>Directions for Future Summer Melt Research</vt:lpstr>
      <vt:lpstr>Current Interventions</vt:lpstr>
      <vt:lpstr>Future Interventions</vt:lpstr>
      <vt:lpstr>Conclusions</vt:lpstr>
      <vt:lpstr>5 Actions to Take in Wisconsin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Student Summer Melt</dc:title>
  <dc:creator>Katelyn Seymour</dc:creator>
  <cp:lastModifiedBy>Katelyn Seymour</cp:lastModifiedBy>
  <cp:revision>2</cp:revision>
  <dcterms:created xsi:type="dcterms:W3CDTF">2019-09-04T20:01:22Z</dcterms:created>
  <dcterms:modified xsi:type="dcterms:W3CDTF">2019-09-04T21:17:13Z</dcterms:modified>
</cp:coreProperties>
</file>