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6.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7.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808" r:id="rId5"/>
    <p:sldMasterId id="2147483680" r:id="rId6"/>
    <p:sldMasterId id="2147483752" r:id="rId7"/>
    <p:sldMasterId id="2147483820" r:id="rId8"/>
    <p:sldMasterId id="2147483832" r:id="rId9"/>
    <p:sldMasterId id="2147483848" r:id="rId10"/>
    <p:sldMasterId id="2147483864" r:id="rId11"/>
    <p:sldMasterId id="2147483880" r:id="rId12"/>
    <p:sldMasterId id="2147483896" r:id="rId13"/>
    <p:sldMasterId id="2147483908" r:id="rId14"/>
    <p:sldMasterId id="2147483924" r:id="rId15"/>
    <p:sldMasterId id="2147483936" r:id="rId16"/>
    <p:sldMasterId id="2147483952" r:id="rId17"/>
    <p:sldMasterId id="2147483968" r:id="rId18"/>
    <p:sldMasterId id="2147483984" r:id="rId19"/>
    <p:sldMasterId id="2147484000" r:id="rId20"/>
    <p:sldMasterId id="2147484016" r:id="rId21"/>
    <p:sldMasterId id="2147484032" r:id="rId22"/>
    <p:sldMasterId id="2147484048" r:id="rId23"/>
    <p:sldMasterId id="2147484060" r:id="rId24"/>
  </p:sldMasterIdLst>
  <p:notesMasterIdLst>
    <p:notesMasterId r:id="rId146"/>
  </p:notesMasterIdLst>
  <p:handoutMasterIdLst>
    <p:handoutMasterId r:id="rId147"/>
  </p:handoutMasterIdLst>
  <p:sldIdLst>
    <p:sldId id="1493" r:id="rId25"/>
    <p:sldId id="1495" r:id="rId26"/>
    <p:sldId id="1433" r:id="rId27"/>
    <p:sldId id="1092" r:id="rId28"/>
    <p:sldId id="841" r:id="rId29"/>
    <p:sldId id="843" r:id="rId30"/>
    <p:sldId id="1212" r:id="rId31"/>
    <p:sldId id="1085" r:id="rId32"/>
    <p:sldId id="1029" r:id="rId33"/>
    <p:sldId id="1573" r:id="rId34"/>
    <p:sldId id="1030" r:id="rId35"/>
    <p:sldId id="1400" r:id="rId36"/>
    <p:sldId id="1489" r:id="rId37"/>
    <p:sldId id="1134" r:id="rId38"/>
    <p:sldId id="471" r:id="rId39"/>
    <p:sldId id="1127" r:id="rId40"/>
    <p:sldId id="1456" r:id="rId41"/>
    <p:sldId id="1459" r:id="rId42"/>
    <p:sldId id="274" r:id="rId43"/>
    <p:sldId id="1352" r:id="rId44"/>
    <p:sldId id="1161" r:id="rId45"/>
    <p:sldId id="1208" r:id="rId46"/>
    <p:sldId id="1144" r:id="rId47"/>
    <p:sldId id="1145" r:id="rId48"/>
    <p:sldId id="478" r:id="rId49"/>
    <p:sldId id="479" r:id="rId50"/>
    <p:sldId id="344" r:id="rId51"/>
    <p:sldId id="1401" r:id="rId52"/>
    <p:sldId id="444" r:id="rId53"/>
    <p:sldId id="480" r:id="rId54"/>
    <p:sldId id="1499" r:id="rId55"/>
    <p:sldId id="1462" r:id="rId56"/>
    <p:sldId id="1353" r:id="rId57"/>
    <p:sldId id="1072" r:id="rId58"/>
    <p:sldId id="1448" r:id="rId59"/>
    <p:sldId id="1178" r:id="rId60"/>
    <p:sldId id="1188" r:id="rId61"/>
    <p:sldId id="1442" r:id="rId62"/>
    <p:sldId id="1567" r:id="rId63"/>
    <p:sldId id="508" r:id="rId64"/>
    <p:sldId id="1078" r:id="rId65"/>
    <p:sldId id="1490" r:id="rId66"/>
    <p:sldId id="1491" r:id="rId67"/>
    <p:sldId id="1492" r:id="rId68"/>
    <p:sldId id="1079" r:id="rId69"/>
    <p:sldId id="1130" r:id="rId70"/>
    <p:sldId id="1503" r:id="rId71"/>
    <p:sldId id="1577" r:id="rId72"/>
    <p:sldId id="1504" r:id="rId73"/>
    <p:sldId id="1566" r:id="rId74"/>
    <p:sldId id="1505" r:id="rId75"/>
    <p:sldId id="1508" r:id="rId76"/>
    <p:sldId id="1509" r:id="rId77"/>
    <p:sldId id="1507" r:id="rId78"/>
    <p:sldId id="1510" r:id="rId79"/>
    <p:sldId id="1511" r:id="rId80"/>
    <p:sldId id="1096" r:id="rId81"/>
    <p:sldId id="1097" r:id="rId82"/>
    <p:sldId id="1098" r:id="rId83"/>
    <p:sldId id="1099" r:id="rId84"/>
    <p:sldId id="1100" r:id="rId85"/>
    <p:sldId id="1102" r:id="rId86"/>
    <p:sldId id="1356" r:id="rId87"/>
    <p:sldId id="1104" r:id="rId88"/>
    <p:sldId id="1569" r:id="rId89"/>
    <p:sldId id="1109" r:id="rId90"/>
    <p:sldId id="1513" r:id="rId91"/>
    <p:sldId id="1192" r:id="rId92"/>
    <p:sldId id="1111" r:id="rId93"/>
    <p:sldId id="1207" r:id="rId94"/>
    <p:sldId id="1512" r:id="rId95"/>
    <p:sldId id="1195" r:id="rId96"/>
    <p:sldId id="1196" r:id="rId97"/>
    <p:sldId id="1464" r:id="rId98"/>
    <p:sldId id="1209" r:id="rId99"/>
    <p:sldId id="1548" r:id="rId100"/>
    <p:sldId id="1549" r:id="rId101"/>
    <p:sldId id="1561" r:id="rId102"/>
    <p:sldId id="1563" r:id="rId103"/>
    <p:sldId id="1562" r:id="rId104"/>
    <p:sldId id="1564" r:id="rId105"/>
    <p:sldId id="1565" r:id="rId106"/>
    <p:sldId id="1560" r:id="rId107"/>
    <p:sldId id="1536" r:id="rId108"/>
    <p:sldId id="1559" r:id="rId109"/>
    <p:sldId id="1537" r:id="rId110"/>
    <p:sldId id="1574" r:id="rId111"/>
    <p:sldId id="1571" r:id="rId112"/>
    <p:sldId id="1517" r:id="rId113"/>
    <p:sldId id="1516" r:id="rId114"/>
    <p:sldId id="1572" r:id="rId115"/>
    <p:sldId id="1519" r:id="rId116"/>
    <p:sldId id="1520" r:id="rId117"/>
    <p:sldId id="1575" r:id="rId118"/>
    <p:sldId id="1522" r:id="rId119"/>
    <p:sldId id="1523" r:id="rId120"/>
    <p:sldId id="1524" r:id="rId121"/>
    <p:sldId id="1576" r:id="rId122"/>
    <p:sldId id="1526" r:id="rId123"/>
    <p:sldId id="1527" r:id="rId124"/>
    <p:sldId id="1540" r:id="rId125"/>
    <p:sldId id="1541" r:id="rId126"/>
    <p:sldId id="1542" r:id="rId127"/>
    <p:sldId id="1543" r:id="rId128"/>
    <p:sldId id="1544" r:id="rId129"/>
    <p:sldId id="1545" r:id="rId130"/>
    <p:sldId id="1546" r:id="rId131"/>
    <p:sldId id="1531" r:id="rId132"/>
    <p:sldId id="1532" r:id="rId133"/>
    <p:sldId id="1533" r:id="rId134"/>
    <p:sldId id="1534" r:id="rId135"/>
    <p:sldId id="1535" r:id="rId136"/>
    <p:sldId id="1474" r:id="rId137"/>
    <p:sldId id="1514" r:id="rId138"/>
    <p:sldId id="1557" r:id="rId139"/>
    <p:sldId id="1558" r:id="rId140"/>
    <p:sldId id="1496" r:id="rId141"/>
    <p:sldId id="1497" r:id="rId142"/>
    <p:sldId id="1498" r:id="rId143"/>
    <p:sldId id="1501" r:id="rId144"/>
    <p:sldId id="1502" r:id="rId145"/>
  </p:sldIdLst>
  <p:sldSz cx="9144000" cy="6858000" type="screen4x3"/>
  <p:notesSz cx="7315200" cy="9601200"/>
  <p:embeddedFontLst>
    <p:embeddedFont>
      <p:font typeface="Calibri" panose="020F0502020204030204" pitchFamily="34" charset="0"/>
      <p:regular r:id="rId148"/>
      <p:bold r:id="rId149"/>
      <p:italic r:id="rId150"/>
      <p:boldItalic r:id="rId151"/>
    </p:embeddedFont>
    <p:embeddedFont>
      <p:font typeface="Source Sans Pro" panose="020B0503030403020204" pitchFamily="34" charset="0"/>
      <p:regular r:id="rId152"/>
      <p:bold r:id="rId153"/>
      <p:italic r:id="rId154"/>
      <p:boldItalic r:id="rId155"/>
    </p:embeddedFont>
  </p:embeddedFontLst>
  <p:custDataLst>
    <p:tags r:id="rId156"/>
  </p:custDataLst>
  <p:defaultTextStyle>
    <a:defPPr>
      <a:defRPr lang="en-US"/>
    </a:defPPr>
    <a:lvl1pPr algn="l" rtl="0" fontAlgn="base">
      <a:spcBef>
        <a:spcPct val="0"/>
      </a:spcBef>
      <a:spcAft>
        <a:spcPct val="0"/>
      </a:spcAft>
      <a:defRPr kern="1200">
        <a:solidFill>
          <a:srgbClr val="FFFF00"/>
        </a:solidFill>
        <a:latin typeface="Arial" charset="0"/>
        <a:ea typeface="+mn-ea"/>
        <a:cs typeface="+mn-cs"/>
      </a:defRPr>
    </a:lvl1pPr>
    <a:lvl2pPr marL="457153" algn="l" rtl="0" fontAlgn="base">
      <a:spcBef>
        <a:spcPct val="0"/>
      </a:spcBef>
      <a:spcAft>
        <a:spcPct val="0"/>
      </a:spcAft>
      <a:defRPr kern="1200">
        <a:solidFill>
          <a:srgbClr val="FFFF00"/>
        </a:solidFill>
        <a:latin typeface="Arial" charset="0"/>
        <a:ea typeface="+mn-ea"/>
        <a:cs typeface="+mn-cs"/>
      </a:defRPr>
    </a:lvl2pPr>
    <a:lvl3pPr marL="914305" algn="l" rtl="0" fontAlgn="base">
      <a:spcBef>
        <a:spcPct val="0"/>
      </a:spcBef>
      <a:spcAft>
        <a:spcPct val="0"/>
      </a:spcAft>
      <a:defRPr kern="1200">
        <a:solidFill>
          <a:srgbClr val="FFFF00"/>
        </a:solidFill>
        <a:latin typeface="Arial" charset="0"/>
        <a:ea typeface="+mn-ea"/>
        <a:cs typeface="+mn-cs"/>
      </a:defRPr>
    </a:lvl3pPr>
    <a:lvl4pPr marL="1371458" algn="l" rtl="0" fontAlgn="base">
      <a:spcBef>
        <a:spcPct val="0"/>
      </a:spcBef>
      <a:spcAft>
        <a:spcPct val="0"/>
      </a:spcAft>
      <a:defRPr kern="1200">
        <a:solidFill>
          <a:srgbClr val="FFFF00"/>
        </a:solidFill>
        <a:latin typeface="Arial" charset="0"/>
        <a:ea typeface="+mn-ea"/>
        <a:cs typeface="+mn-cs"/>
      </a:defRPr>
    </a:lvl4pPr>
    <a:lvl5pPr marL="1828610" algn="l" rtl="0" fontAlgn="base">
      <a:spcBef>
        <a:spcPct val="0"/>
      </a:spcBef>
      <a:spcAft>
        <a:spcPct val="0"/>
      </a:spcAft>
      <a:defRPr kern="1200">
        <a:solidFill>
          <a:srgbClr val="FFFF00"/>
        </a:solidFill>
        <a:latin typeface="Arial" charset="0"/>
        <a:ea typeface="+mn-ea"/>
        <a:cs typeface="+mn-cs"/>
      </a:defRPr>
    </a:lvl5pPr>
    <a:lvl6pPr marL="2285763" algn="l" defTabSz="914305" rtl="0" eaLnBrk="1" latinLnBrk="0" hangingPunct="1">
      <a:defRPr kern="1200">
        <a:solidFill>
          <a:srgbClr val="FFFF00"/>
        </a:solidFill>
        <a:latin typeface="Arial" charset="0"/>
        <a:ea typeface="+mn-ea"/>
        <a:cs typeface="+mn-cs"/>
      </a:defRPr>
    </a:lvl6pPr>
    <a:lvl7pPr marL="2742915" algn="l" defTabSz="914305" rtl="0" eaLnBrk="1" latinLnBrk="0" hangingPunct="1">
      <a:defRPr kern="1200">
        <a:solidFill>
          <a:srgbClr val="FFFF00"/>
        </a:solidFill>
        <a:latin typeface="Arial" charset="0"/>
        <a:ea typeface="+mn-ea"/>
        <a:cs typeface="+mn-cs"/>
      </a:defRPr>
    </a:lvl7pPr>
    <a:lvl8pPr marL="3200068" algn="l" defTabSz="914305" rtl="0" eaLnBrk="1" latinLnBrk="0" hangingPunct="1">
      <a:defRPr kern="1200">
        <a:solidFill>
          <a:srgbClr val="FFFF00"/>
        </a:solidFill>
        <a:latin typeface="Arial" charset="0"/>
        <a:ea typeface="+mn-ea"/>
        <a:cs typeface="+mn-cs"/>
      </a:defRPr>
    </a:lvl8pPr>
    <a:lvl9pPr marL="3657220" algn="l" defTabSz="914305" rtl="0" eaLnBrk="1" latinLnBrk="0" hangingPunct="1">
      <a:defRPr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99FF"/>
    <a:srgbClr val="FF6600"/>
    <a:srgbClr val="333399"/>
    <a:srgbClr val="3333FF"/>
    <a:srgbClr val="000099"/>
    <a:srgbClr val="FF00FF"/>
    <a:srgbClr val="0000CC"/>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4C6BA-0D43-45BA-A204-FF76512CB935}" v="2" dt="2020-03-10T15:57:47.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7" autoAdjust="0"/>
    <p:restoredTop sz="92495" autoAdjust="0"/>
  </p:normalViewPr>
  <p:slideViewPr>
    <p:cSldViewPr>
      <p:cViewPr varScale="1">
        <p:scale>
          <a:sx n="62" d="100"/>
          <a:sy n="62" d="100"/>
        </p:scale>
        <p:origin x="1470" y="5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3442"/>
    </p:cViewPr>
  </p:sorterViewPr>
  <p:notesViewPr>
    <p:cSldViewPr>
      <p:cViewPr varScale="1">
        <p:scale>
          <a:sx n="50" d="100"/>
          <a:sy n="50" d="100"/>
        </p:scale>
        <p:origin x="-2676"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18.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theme" Target="theme/theme1.xml"/><Relationship Id="rId107" Type="http://schemas.openxmlformats.org/officeDocument/2006/relationships/slide" Target="slides/slide83.xml"/><Relationship Id="rId11" Type="http://schemas.openxmlformats.org/officeDocument/2006/relationships/slideMaster" Target="slideMasters/slideMaster8.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font" Target="fonts/font2.fntdata"/><Relationship Id="rId5" Type="http://schemas.openxmlformats.org/officeDocument/2006/relationships/slideMaster" Target="slideMasters/slideMaster2.xml"/><Relationship Id="rId95" Type="http://schemas.openxmlformats.org/officeDocument/2006/relationships/slide" Target="slides/slide71.xml"/><Relationship Id="rId160" Type="http://schemas.openxmlformats.org/officeDocument/2006/relationships/tableStyles" Target="tableStyles.xml"/><Relationship Id="rId22" Type="http://schemas.openxmlformats.org/officeDocument/2006/relationships/slideMaster" Target="slideMasters/slideMaster19.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font" Target="fonts/font3.fntdata"/><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font" Target="fonts/font4.fntdata"/><Relationship Id="rId156" Type="http://schemas.openxmlformats.org/officeDocument/2006/relationships/tags" Target="tags/tag1.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16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presProps" Target="presProps.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font" Target="fonts/font5.fntdata"/><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3" Type="http://schemas.openxmlformats.org/officeDocument/2006/relationships/customXml" Target="../customXml/item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font" Target="fonts/font6.fntdata"/><Relationship Id="rId15" Type="http://schemas.openxmlformats.org/officeDocument/2006/relationships/slideMaster" Target="slideMasters/slideMaster12.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7.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font" Target="fonts/font7.fntdata"/><Relationship Id="rId16" Type="http://schemas.openxmlformats.org/officeDocument/2006/relationships/slideMaster" Target="slideMasters/slideMaster13.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Kenneth" userId="8fc65b3c-91cc-4f9b-91c5-9303f9af093f" providerId="ADAL" clId="{56B4C6BA-0D43-45BA-A204-FF76512CB935}"/>
    <pc:docChg chg="modSld">
      <pc:chgData name="Frank, Kenneth" userId="8fc65b3c-91cc-4f9b-91c5-9303f9af093f" providerId="ADAL" clId="{56B4C6BA-0D43-45BA-A204-FF76512CB935}" dt="2020-03-10T15:57:44.907" v="0" actId="1076"/>
      <pc:docMkLst>
        <pc:docMk/>
      </pc:docMkLst>
      <pc:sldChg chg="modSp">
        <pc:chgData name="Frank, Kenneth" userId="8fc65b3c-91cc-4f9b-91c5-9303f9af093f" providerId="ADAL" clId="{56B4C6BA-0D43-45BA-A204-FF76512CB935}" dt="2020-03-10T15:57:44.907" v="0" actId="1076"/>
        <pc:sldMkLst>
          <pc:docMk/>
          <pc:sldMk cId="0" sldId="274"/>
        </pc:sldMkLst>
        <pc:picChg chg="mod">
          <ac:chgData name="Frank, Kenneth" userId="8fc65b3c-91cc-4f9b-91c5-9303f9af093f" providerId="ADAL" clId="{56B4C6BA-0D43-45BA-A204-FF76512CB935}" dt="2020-03-10T15:57:44.907" v="0" actId="1076"/>
          <ac:picMkLst>
            <pc:docMk/>
            <pc:sldMk cId="0" sldId="274"/>
            <ac:picMk id="40" creationId="{62DDC257-36EC-4F18-9139-523AC1F98BF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kenfrank\Documents\MyFiles\ARTICLES\absorption\figure%201%20threshold%20for%20Borma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36746489104841"/>
          <c:y val="9.7378633319556554E-2"/>
          <c:w val="0.61836796313771836"/>
          <c:h val="0.64419711272937419"/>
        </c:manualLayout>
      </c:layout>
      <c:barChart>
        <c:barDir val="col"/>
        <c:grouping val="stacked"/>
        <c:varyColors val="0"/>
        <c:ser>
          <c:idx val="0"/>
          <c:order val="0"/>
          <c:tx>
            <c:v>below threshold</c:v>
          </c:tx>
          <c:spPr>
            <a:solidFill>
              <a:srgbClr val="C0C0C0"/>
            </a:solidFill>
            <a:ln w="12700">
              <a:solidFill>
                <a:srgbClr val="000000"/>
              </a:solidFill>
              <a:prstDash val="solid"/>
            </a:ln>
          </c:spPr>
          <c:invertIfNegative val="0"/>
          <c:cat>
            <c:strRef>
              <c:f>Sheet1!$A$1:$B$1</c:f>
              <c:strCache>
                <c:ptCount val="1"/>
                <c:pt idx="0">
                  <c:v>OCR</c:v>
                </c:pt>
              </c:strCache>
            </c:strRef>
          </c:cat>
          <c:val>
            <c:numRef>
              <c:f>Sheet1!$A$2:$B$2</c:f>
              <c:numCache>
                <c:formatCode>General</c:formatCode>
                <c:ptCount val="2"/>
                <c:pt idx="0">
                  <c:v>3.68</c:v>
                </c:pt>
              </c:numCache>
            </c:numRef>
          </c:val>
          <c:extLst>
            <c:ext xmlns:c16="http://schemas.microsoft.com/office/drawing/2014/chart" uri="{C3380CC4-5D6E-409C-BE32-E72D297353CC}">
              <c16:uniqueId val="{00000000-2110-41C2-960E-DF73FE7744FB}"/>
            </c:ext>
          </c:extLst>
        </c:ser>
        <c:ser>
          <c:idx val="1"/>
          <c:order val="1"/>
          <c:tx>
            <c:v>above threshold</c:v>
          </c:tx>
          <c:spPr>
            <a:solidFill>
              <a:srgbClr val="333333"/>
            </a:solidFill>
            <a:ln w="12700">
              <a:solidFill>
                <a:srgbClr val="000000"/>
              </a:solidFill>
              <a:prstDash val="solid"/>
            </a:ln>
          </c:spPr>
          <c:invertIfNegative val="0"/>
          <c:cat>
            <c:strRef>
              <c:f>Sheet1!$A$1:$B$1</c:f>
              <c:strCache>
                <c:ptCount val="1"/>
                <c:pt idx="0">
                  <c:v>OCR</c:v>
                </c:pt>
              </c:strCache>
            </c:strRef>
          </c:cat>
          <c:val>
            <c:numRef>
              <c:f>Sheet1!$A$3:$B$3</c:f>
              <c:numCache>
                <c:formatCode>General</c:formatCode>
                <c:ptCount val="2"/>
                <c:pt idx="0">
                  <c:v>4.2699999999999996</c:v>
                </c:pt>
              </c:numCache>
            </c:numRef>
          </c:val>
          <c:extLst>
            <c:ext xmlns:c16="http://schemas.microsoft.com/office/drawing/2014/chart" uri="{C3380CC4-5D6E-409C-BE32-E72D297353CC}">
              <c16:uniqueId val="{00000001-2110-41C2-960E-DF73FE7744FB}"/>
            </c:ext>
          </c:extLst>
        </c:ser>
        <c:dLbls>
          <c:showLegendKey val="0"/>
          <c:showVal val="0"/>
          <c:showCatName val="0"/>
          <c:showSerName val="0"/>
          <c:showPercent val="0"/>
          <c:showBubbleSize val="0"/>
        </c:dLbls>
        <c:gapWidth val="150"/>
        <c:overlap val="100"/>
        <c:axId val="229538304"/>
        <c:axId val="211570624"/>
      </c:barChart>
      <c:catAx>
        <c:axId val="22953830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1570624"/>
        <c:crosses val="autoZero"/>
        <c:auto val="1"/>
        <c:lblAlgn val="ctr"/>
        <c:lblOffset val="100"/>
        <c:noMultiLvlLbl val="0"/>
      </c:catAx>
      <c:valAx>
        <c:axId val="211570624"/>
        <c:scaling>
          <c:orientation val="minMax"/>
        </c:scaling>
        <c:delete val="0"/>
        <c:axPos val="l"/>
        <c:title>
          <c:tx>
            <c:rich>
              <a:bodyPr/>
              <a:lstStyle/>
              <a:p>
                <a:pPr>
                  <a:defRPr sz="1000" b="1" i="0" u="none" strike="noStrike" baseline="0">
                    <a:solidFill>
                      <a:srgbClr val="000000"/>
                    </a:solidFill>
                    <a:latin typeface="Arial"/>
                    <a:ea typeface="Arial"/>
                    <a:cs typeface="Arial"/>
                  </a:defRPr>
                </a:pPr>
                <a:r>
                  <a:rPr lang="en-US"/>
                  <a:t>Estimated Effect</a:t>
                </a:r>
              </a:p>
            </c:rich>
          </c:tx>
          <c:layout>
            <c:manualLayout>
              <c:xMode val="edge"/>
              <c:yMode val="edge"/>
              <c:x val="3.2653061224489799E-2"/>
              <c:y val="0.2247198875421471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29538304"/>
        <c:crosses val="autoZero"/>
        <c:crossBetween val="between"/>
      </c:valAx>
      <c:spPr>
        <a:solidFill>
          <a:srgbClr val="FFFFFF"/>
        </a:solidFill>
        <a:ln w="12700">
          <a:solidFill>
            <a:srgbClr val="FFFFFF"/>
          </a:solidFill>
          <a:prstDash val="solid"/>
        </a:ln>
      </c:spPr>
    </c:plotArea>
    <c:legend>
      <c:legendPos val="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20.emf"/><Relationship Id="rId4" Type="http://schemas.openxmlformats.org/officeDocument/2006/relationships/image" Target="../media/image1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emf"/><Relationship Id="rId5" Type="http://schemas.openxmlformats.org/officeDocument/2006/relationships/image" Target="../media/image16.wmf"/><Relationship Id="rId4"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20.emf"/><Relationship Id="rId4"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defRPr sz="1200" smtClean="0">
                <a:solidFill>
                  <a:schemeClr val="tx1"/>
                </a:solidFill>
                <a:latin typeface="Arial" pitchFamily="34" charset="0"/>
              </a:defRPr>
            </a:lvl1pPr>
          </a:lstStyle>
          <a:p>
            <a:pPr>
              <a:defRPr/>
            </a:pPr>
            <a:endParaRPr lang="en-GB"/>
          </a:p>
        </p:txBody>
      </p:sp>
      <p:sp>
        <p:nvSpPr>
          <p:cNvPr id="73731"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lgn="r">
              <a:defRPr sz="1200" smtClean="0">
                <a:solidFill>
                  <a:schemeClr val="tx1"/>
                </a:solidFill>
                <a:latin typeface="Arial" pitchFamily="34" charset="0"/>
              </a:defRPr>
            </a:lvl1pPr>
          </a:lstStyle>
          <a:p>
            <a:pPr>
              <a:defRPr/>
            </a:pPr>
            <a:endParaRPr lang="en-GB"/>
          </a:p>
        </p:txBody>
      </p:sp>
      <p:sp>
        <p:nvSpPr>
          <p:cNvPr id="73732" name="Rectangle 4"/>
          <p:cNvSpPr>
            <a:spLocks noGrp="1" noChangeArrowheads="1"/>
          </p:cNvSpPr>
          <p:nvPr>
            <p:ph type="ftr" sz="quarter" idx="2"/>
          </p:nvPr>
        </p:nvSpPr>
        <p:spPr bwMode="auto">
          <a:xfrm>
            <a:off x="0" y="9119473"/>
            <a:ext cx="3169920"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defRPr sz="1200" smtClean="0">
                <a:solidFill>
                  <a:schemeClr val="tx1"/>
                </a:solidFill>
                <a:latin typeface="Arial" pitchFamily="34" charset="0"/>
              </a:defRPr>
            </a:lvl1pPr>
          </a:lstStyle>
          <a:p>
            <a:pPr>
              <a:defRPr/>
            </a:pPr>
            <a:endParaRPr lang="en-GB"/>
          </a:p>
        </p:txBody>
      </p:sp>
      <p:sp>
        <p:nvSpPr>
          <p:cNvPr id="73733" name="Rectangle 5"/>
          <p:cNvSpPr>
            <a:spLocks noGrp="1" noChangeArrowheads="1"/>
          </p:cNvSpPr>
          <p:nvPr>
            <p:ph type="sldNum" sz="quarter" idx="3"/>
          </p:nvPr>
        </p:nvSpPr>
        <p:spPr bwMode="auto">
          <a:xfrm>
            <a:off x="4143587" y="9119473"/>
            <a:ext cx="3169920"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lgn="r">
              <a:defRPr sz="1200" smtClean="0">
                <a:solidFill>
                  <a:schemeClr val="tx1"/>
                </a:solidFill>
                <a:latin typeface="Arial" pitchFamily="34" charset="0"/>
              </a:defRPr>
            </a:lvl1pPr>
          </a:lstStyle>
          <a:p>
            <a:pPr>
              <a:defRPr/>
            </a:pPr>
            <a:fld id="{BC77C458-C783-4F6F-B8B6-6B5A5864153B}" type="slidenum">
              <a:rPr lang="en-US"/>
              <a:pPr>
                <a:defRPr/>
              </a:pPr>
              <a:t>‹#›</a:t>
            </a:fld>
            <a:endParaRPr lang="en-US"/>
          </a:p>
        </p:txBody>
      </p:sp>
    </p:spTree>
    <p:extLst>
      <p:ext uri="{BB962C8B-B14F-4D97-AF65-F5344CB8AC3E}">
        <p14:creationId xmlns:p14="http://schemas.microsoft.com/office/powerpoint/2010/main" val="372796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defRPr sz="1200" smtClean="0">
                <a:solidFill>
                  <a:schemeClr val="tx1"/>
                </a:solidFill>
                <a:latin typeface="Arial" pitchFamily="34" charset="0"/>
              </a:defRPr>
            </a:lvl1pPr>
          </a:lstStyle>
          <a:p>
            <a:pPr>
              <a:defRPr/>
            </a:pPr>
            <a:endParaRPr lang="en-GB"/>
          </a:p>
        </p:txBody>
      </p:sp>
      <p:sp>
        <p:nvSpPr>
          <p:cNvPr id="43011"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lgn="r">
              <a:defRPr sz="1200" smtClean="0">
                <a:solidFill>
                  <a:schemeClr val="tx1"/>
                </a:solidFill>
                <a:latin typeface="Arial" pitchFamily="34" charset="0"/>
              </a:defRPr>
            </a:lvl1pPr>
          </a:lstStyle>
          <a:p>
            <a:pPr>
              <a:defRPr/>
            </a:pPr>
            <a:endParaRPr lang="en-GB"/>
          </a:p>
        </p:txBody>
      </p:sp>
      <p:sp>
        <p:nvSpPr>
          <p:cNvPr id="21299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defRPr sz="1200" smtClean="0">
                <a:solidFill>
                  <a:schemeClr val="tx1"/>
                </a:solidFill>
                <a:latin typeface="Arial" pitchFamily="34" charset="0"/>
              </a:defRPr>
            </a:lvl1pPr>
          </a:lstStyle>
          <a:p>
            <a:pPr>
              <a:defRPr/>
            </a:pPr>
            <a:endParaRPr lang="en-GB"/>
          </a:p>
        </p:txBody>
      </p:sp>
      <p:sp>
        <p:nvSpPr>
          <p:cNvPr id="43015"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lgn="r">
              <a:defRPr sz="1200" smtClean="0">
                <a:solidFill>
                  <a:schemeClr val="tx1"/>
                </a:solidFill>
                <a:latin typeface="Arial" pitchFamily="34" charset="0"/>
              </a:defRPr>
            </a:lvl1pPr>
          </a:lstStyle>
          <a:p>
            <a:pPr>
              <a:defRPr/>
            </a:pPr>
            <a:fld id="{653BD008-A35B-4EC5-BF21-62D649D76193}" type="slidenum">
              <a:rPr lang="en-US"/>
              <a:pPr>
                <a:defRPr/>
              </a:pPr>
              <a:t>‹#›</a:t>
            </a:fld>
            <a:endParaRPr lang="en-US"/>
          </a:p>
        </p:txBody>
      </p:sp>
    </p:spTree>
    <p:extLst>
      <p:ext uri="{BB962C8B-B14F-4D97-AF65-F5344CB8AC3E}">
        <p14:creationId xmlns:p14="http://schemas.microsoft.com/office/powerpoint/2010/main" val="1266095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53" algn="l" rtl="0" eaLnBrk="0" fontAlgn="base" hangingPunct="0">
      <a:spcBef>
        <a:spcPct val="30000"/>
      </a:spcBef>
      <a:spcAft>
        <a:spcPct val="0"/>
      </a:spcAft>
      <a:defRPr sz="1200" kern="1200">
        <a:solidFill>
          <a:schemeClr val="tx1"/>
        </a:solidFill>
        <a:latin typeface="Arial" charset="0"/>
        <a:ea typeface="+mn-ea"/>
        <a:cs typeface="+mn-cs"/>
      </a:defRPr>
    </a:lvl2pPr>
    <a:lvl3pPr marL="914305" algn="l" rtl="0" eaLnBrk="0" fontAlgn="base" hangingPunct="0">
      <a:spcBef>
        <a:spcPct val="30000"/>
      </a:spcBef>
      <a:spcAft>
        <a:spcPct val="0"/>
      </a:spcAft>
      <a:defRPr sz="1200" kern="1200">
        <a:solidFill>
          <a:schemeClr val="tx1"/>
        </a:solidFill>
        <a:latin typeface="Arial" charset="0"/>
        <a:ea typeface="+mn-ea"/>
        <a:cs typeface="+mn-cs"/>
      </a:defRPr>
    </a:lvl3pPr>
    <a:lvl4pPr marL="1371458" algn="l" rtl="0" eaLnBrk="0" fontAlgn="base" hangingPunct="0">
      <a:spcBef>
        <a:spcPct val="30000"/>
      </a:spcBef>
      <a:spcAft>
        <a:spcPct val="0"/>
      </a:spcAft>
      <a:defRPr sz="1200" kern="1200">
        <a:solidFill>
          <a:schemeClr val="tx1"/>
        </a:solidFill>
        <a:latin typeface="Arial" charset="0"/>
        <a:ea typeface="+mn-ea"/>
        <a:cs typeface="+mn-cs"/>
      </a:defRPr>
    </a:lvl4pPr>
    <a:lvl5pPr marL="1828610" algn="l" rtl="0" eaLnBrk="0" fontAlgn="base" hangingPunct="0">
      <a:spcBef>
        <a:spcPct val="30000"/>
      </a:spcBef>
      <a:spcAft>
        <a:spcPct val="0"/>
      </a:spcAft>
      <a:defRPr sz="1200" kern="1200">
        <a:solidFill>
          <a:schemeClr val="tx1"/>
        </a:solidFill>
        <a:latin typeface="Arial"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msu.edu/~kenfrank/papers/impact%20of%20a%20confounding%20variable.pdf"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Participants will learn to quantify the robustness of statistical and causal inferences from quantitative analyses. They will learn how to generate statements such as “To invalidate the inference XX% of the estimate must be due to bias” or “To invalidate the inference about the effect of a treatment on an outcome an omitted variable would have to be correlated at ZZ with the treatment and with the outcome.” Participants will learn calculate the specific quantities using the </a:t>
            </a:r>
            <a:r>
              <a:rPr lang="en-US" dirty="0" err="1"/>
              <a:t>KonFoundit</a:t>
            </a:r>
            <a:r>
              <a:rPr lang="en-US" dirty="0"/>
              <a:t> app (konfound-it.com/), Excel spreadsheet or STATA macros. The techniques can be applied to concerns about internal and external validity in participants’ own analyses or to inferences in the literature.</a:t>
            </a:r>
          </a:p>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1</a:t>
            </a:fld>
            <a:endParaRPr lang="en-US"/>
          </a:p>
        </p:txBody>
      </p:sp>
    </p:spTree>
    <p:extLst>
      <p:ext uri="{BB962C8B-B14F-4D97-AF65-F5344CB8AC3E}">
        <p14:creationId xmlns:p14="http://schemas.microsoft.com/office/powerpoint/2010/main" val="398725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FC760-8387-475A-937E-6464FC0E894F}" type="slidenum">
              <a:rPr lang="en-US"/>
              <a:pPr/>
              <a:t>23</a:t>
            </a:fld>
            <a:endParaRPr lang="en-US"/>
          </a:p>
        </p:txBody>
      </p:sp>
      <p:sp>
        <p:nvSpPr>
          <p:cNvPr id="185346" name="Rectangle 2"/>
          <p:cNvSpPr>
            <a:spLocks noGrp="1" noRot="1" noChangeAspect="1" noChangeArrowheads="1" noTextEdit="1"/>
          </p:cNvSpPr>
          <p:nvPr>
            <p:ph type="sldImg"/>
          </p:nvPr>
        </p:nvSpPr>
        <p:spPr>
          <a:xfrm>
            <a:off x="1257300" y="719138"/>
            <a:ext cx="4800600" cy="3600450"/>
          </a:xfrm>
          <a:ln/>
        </p:spPr>
      </p:sp>
      <p:sp>
        <p:nvSpPr>
          <p:cNvPr id="185347" name="Rectangle 3"/>
          <p:cNvSpPr>
            <a:spLocks noGrp="1" noChangeArrowheads="1"/>
          </p:cNvSpPr>
          <p:nvPr>
            <p:ph type="body" idx="1"/>
          </p:nvPr>
        </p:nvSpPr>
        <p:spPr/>
        <p:txBody>
          <a:bodyPr/>
          <a:lstStyle/>
          <a:p>
            <a:r>
              <a:rPr lang="en-US" sz="1900" b="1" dirty="0"/>
              <a:t>Hong, G. and Raudenbush, S. (2005).  Effects of Kindergarten Retention Policy on Children’s Cognitive Growth in Reading and Mathematics. </a:t>
            </a:r>
            <a:r>
              <a:rPr lang="en-US" sz="1900" i="1" dirty="0"/>
              <a:t>Educational Evaluation and Policy Analysis. Vol. 27, No. 3, pp. 205–224</a:t>
            </a:r>
          </a:p>
          <a:p>
            <a:r>
              <a:rPr lang="en-US" dirty="0"/>
              <a:t>See page 208.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latin typeface="Arial" charset="0"/>
              </a:rPr>
              <a:pPr/>
              <a:t>32</a:t>
            </a:fld>
            <a:endParaRPr lang="en-US">
              <a:latin typeface="Arial" charset="0"/>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The retained group shifts more because the counterfactual data were assigned</a:t>
            </a:r>
            <a:r>
              <a:rPr lang="en-US" baseline="0" dirty="0"/>
              <a:t> the mean of the overall data, which is dominated by the promoted group.</a:t>
            </a:r>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33</a:t>
            </a:fld>
            <a:endParaRPr lang="en-US"/>
          </a:p>
        </p:txBody>
      </p:sp>
    </p:spTree>
    <p:extLst>
      <p:ext uri="{BB962C8B-B14F-4D97-AF65-F5344CB8AC3E}">
        <p14:creationId xmlns:p14="http://schemas.microsoft.com/office/powerpoint/2010/main" val="295479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3884613" y="8685212"/>
            <a:ext cx="2971800" cy="457200"/>
          </a:xfrm>
          <a:prstGeom prst="rect">
            <a:avLst/>
          </a:prstGeom>
          <a:noFill/>
          <a:ln w="9525">
            <a:noFill/>
            <a:miter lim="800000"/>
            <a:headEnd/>
            <a:tailEnd/>
          </a:ln>
        </p:spPr>
        <p:txBody>
          <a:bodyPr lIns="91414" tIns="45707" rIns="91414" bIns="45707"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ACCAF4E-CCD7-4A96-90CD-65C936B46E1A}" type="slidenum">
              <a:rPr kumimoji="0" lang="en-US" sz="11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a:ln>
                <a:noFill/>
              </a:ln>
              <a:solidFill>
                <a:prstClr val="black"/>
              </a:solidFill>
              <a:effectLst/>
              <a:uLnTx/>
              <a:uFillTx/>
              <a:latin typeface="Calibri"/>
              <a:ea typeface="+mn-ea"/>
              <a:cs typeface="+mn-cs"/>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dirty="0"/>
              <a:t>Need to modify to show new values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sz="1300" dirty="0">
                <a:latin typeface="+mn-lt"/>
              </a:rPr>
              <a:t>Rosenbaum, P. R. (2005). Sensitivity analysis in observational studies. </a:t>
            </a:r>
            <a:r>
              <a:rPr lang="en-US" sz="1300" i="1" dirty="0">
                <a:latin typeface="+mn-lt"/>
              </a:rPr>
              <a:t>Encyclopedia of statistics in behavioral science</a:t>
            </a:r>
            <a:r>
              <a:rPr lang="en-US" sz="1300" dirty="0">
                <a:latin typeface="+mn-lt"/>
              </a:rPr>
              <a:t>, </a:t>
            </a:r>
            <a:r>
              <a:rPr lang="en-US" sz="1300" i="1" dirty="0">
                <a:latin typeface="+mn-lt"/>
              </a:rPr>
              <a:t>4</a:t>
            </a:r>
            <a:r>
              <a:rPr lang="en-US" sz="1300" dirty="0">
                <a:latin typeface="+mn-lt"/>
              </a:rPr>
              <a:t>, 1809-1814.</a:t>
            </a:r>
            <a:endParaRPr lang="en-US" dirty="0"/>
          </a:p>
        </p:txBody>
      </p:sp>
      <p:sp>
        <p:nvSpPr>
          <p:cNvPr id="4" name="Slide Number Placeholder 3"/>
          <p:cNvSpPr>
            <a:spLocks noGrp="1"/>
          </p:cNvSpPr>
          <p:nvPr>
            <p:ph type="sldNum" sz="quarter" idx="10"/>
          </p:nvPr>
        </p:nvSpPr>
        <p:spPr/>
        <p:txBody>
          <a:bodyPr/>
          <a:lstStyle/>
          <a:p>
            <a:fld id="{0B009D36-1CA1-475A-A541-C29F2838A41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657579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45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latin typeface="Arial" charset="0"/>
              </a:rPr>
              <a:pPr/>
              <a:t>55</a:t>
            </a:fld>
            <a:endParaRPr lang="en-US">
              <a:latin typeface="Arial" charset="0"/>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4F8F4CC-8599-4B95-8C3D-A02CF4DBC2C4}" type="slidenum">
              <a:rPr lang="en-US" smtClean="0"/>
              <a:pPr/>
              <a:t>57</a:t>
            </a:fld>
            <a:endParaRPr lang="en-US"/>
          </a:p>
        </p:txBody>
      </p:sp>
      <p:sp>
        <p:nvSpPr>
          <p:cNvPr id="22531" name="Rectangle 2"/>
          <p:cNvSpPr>
            <a:spLocks noGrp="1" noRot="1" noChangeAspect="1" noChangeArrowheads="1" noTextEdit="1"/>
          </p:cNvSpPr>
          <p:nvPr>
            <p:ph type="sldImg"/>
          </p:nvPr>
        </p:nvSpPr>
        <p:spPr>
          <a:xfrm>
            <a:off x="1257300" y="719138"/>
            <a:ext cx="4800600" cy="3600450"/>
          </a:xfrm>
          <a:ln/>
        </p:spPr>
      </p:sp>
      <p:sp>
        <p:nvSpPr>
          <p:cNvPr id="22532"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defTabSz="966545" eaLnBrk="1" hangingPunct="1">
              <a:defRPr/>
            </a:pPr>
            <a:r>
              <a:rPr lang="en-US" dirty="0" err="1"/>
              <a:t>Borman</a:t>
            </a:r>
            <a:r>
              <a:rPr lang="en-US" dirty="0"/>
              <a:t>, G. D., Dowling, N. M., and </a:t>
            </a:r>
            <a:r>
              <a:rPr lang="en-US" dirty="0" err="1"/>
              <a:t>Schneck</a:t>
            </a:r>
            <a:r>
              <a:rPr lang="en-US" dirty="0"/>
              <a:t>, C. 2008. A multi-site cluster randomized field trial of Open Court Reading. </a:t>
            </a:r>
            <a:r>
              <a:rPr lang="en-US" i="1" dirty="0"/>
              <a:t>Educational Evaluation and Policy Analysis, 30</a:t>
            </a:r>
            <a:r>
              <a:rPr lang="en-US" dirty="0"/>
              <a:t>(4), 389-407.</a:t>
            </a:r>
          </a:p>
          <a:p>
            <a:endParaRPr lang="en-US" dirty="0"/>
          </a:p>
        </p:txBody>
      </p:sp>
      <p:sp>
        <p:nvSpPr>
          <p:cNvPr id="4" name="Slide Number Placeholder 3"/>
          <p:cNvSpPr>
            <a:spLocks noGrp="1"/>
          </p:cNvSpPr>
          <p:nvPr>
            <p:ph type="sldNum" sz="quarter" idx="10"/>
          </p:nvPr>
        </p:nvSpPr>
        <p:spPr/>
        <p:txBody>
          <a:bodyPr/>
          <a:lstStyle/>
          <a:p>
            <a:fld id="{C1A40BE0-4185-4BAA-8601-CD34B0C1B56C}" type="slidenum">
              <a:rPr lang="en-US" smtClean="0"/>
              <a:pPr/>
              <a:t>58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BD008-A35B-4EC5-BF21-62D649D76193}" type="slidenum">
              <a:rPr lang="en-US" smtClean="0"/>
              <a:pPr>
                <a:defRPr/>
              </a:pPr>
              <a:t>65</a:t>
            </a:fld>
            <a:endParaRPr lang="en-US"/>
          </a:p>
        </p:txBody>
      </p:sp>
    </p:spTree>
    <p:extLst>
      <p:ext uri="{BB962C8B-B14F-4D97-AF65-F5344CB8AC3E}">
        <p14:creationId xmlns:p14="http://schemas.microsoft.com/office/powerpoint/2010/main" val="1130825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2</a:t>
            </a:fld>
            <a:endParaRPr lang="en-US"/>
          </a:p>
        </p:txBody>
      </p:sp>
    </p:spTree>
    <p:extLst>
      <p:ext uri="{BB962C8B-B14F-4D97-AF65-F5344CB8AC3E}">
        <p14:creationId xmlns:p14="http://schemas.microsoft.com/office/powerpoint/2010/main" val="373393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70</a:t>
            </a:fld>
            <a:endParaRPr lang="en-US"/>
          </a:p>
        </p:txBody>
      </p:sp>
    </p:spTree>
    <p:extLst>
      <p:ext uri="{BB962C8B-B14F-4D97-AF65-F5344CB8AC3E}">
        <p14:creationId xmlns:p14="http://schemas.microsoft.com/office/powerpoint/2010/main" val="3483529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See: Sampson, R. J. (2010). Gold standard myths: Observations on the experimental turn in quantitative criminology. </a:t>
            </a:r>
            <a:r>
              <a:rPr lang="en-US" sz="1200" i="1" dirty="0"/>
              <a:t>Journal of Quantitative Criminology</a:t>
            </a:r>
            <a:r>
              <a:rPr lang="en-US" sz="1200" dirty="0"/>
              <a:t>, </a:t>
            </a:r>
            <a:r>
              <a:rPr lang="en-US" sz="1200" i="1" dirty="0"/>
              <a:t>26</a:t>
            </a:r>
            <a:r>
              <a:rPr lang="en-US" sz="1200" dirty="0"/>
              <a:t>(4), 489-500. page 495</a:t>
            </a:r>
            <a:endParaRPr lang="en-US" dirty="0"/>
          </a:p>
        </p:txBody>
      </p:sp>
      <p:sp>
        <p:nvSpPr>
          <p:cNvPr id="4" name="Slide Number Placeholder 3"/>
          <p:cNvSpPr>
            <a:spLocks noGrp="1"/>
          </p:cNvSpPr>
          <p:nvPr>
            <p:ph type="sldNum" sz="quarter" idx="5"/>
          </p:nvPr>
        </p:nvSpPr>
        <p:spPr/>
        <p:txBody>
          <a:bodyPr/>
          <a:lstStyle/>
          <a:p>
            <a:pPr>
              <a:defRPr/>
            </a:pPr>
            <a:fld id="{653BD008-A35B-4EC5-BF21-62D649D76193}" type="slidenum">
              <a:rPr lang="en-US" smtClean="0"/>
              <a:pPr>
                <a:defRPr/>
              </a:pPr>
              <a:t>71</a:t>
            </a:fld>
            <a:endParaRPr lang="en-US"/>
          </a:p>
        </p:txBody>
      </p:sp>
    </p:spTree>
    <p:extLst>
      <p:ext uri="{BB962C8B-B14F-4D97-AF65-F5344CB8AC3E}">
        <p14:creationId xmlns:p14="http://schemas.microsoft.com/office/powerpoint/2010/main" val="426755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b="1" dirty="0"/>
              <a:t>CORRELATIONS</a:t>
            </a:r>
          </a:p>
          <a:p>
            <a:r>
              <a:rPr lang="en-US" b="1" dirty="0"/>
              <a:t>  /VARIABLES=y s confound</a:t>
            </a:r>
          </a:p>
          <a:p>
            <a:r>
              <a:rPr lang="en-US" b="1" dirty="0"/>
              <a:t>  /PRINT=TWOTAIL NOSIG</a:t>
            </a:r>
          </a:p>
          <a:p>
            <a:r>
              <a:rPr lang="en-US" b="1" dirty="0"/>
              <a:t>  /MISSING=PAIRWISE.</a:t>
            </a:r>
          </a:p>
          <a:p>
            <a:r>
              <a:rPr lang="en-US" b="1" dirty="0" err="1"/>
              <a:t>proc</a:t>
            </a:r>
            <a:r>
              <a:rPr lang="en-US" dirty="0"/>
              <a:t> </a:t>
            </a:r>
            <a:r>
              <a:rPr lang="en-US" b="1" dirty="0" err="1"/>
              <a:t>corr</a:t>
            </a:r>
            <a:r>
              <a:rPr lang="en-US" dirty="0"/>
              <a:t> data=one;</a:t>
            </a:r>
          </a:p>
          <a:p>
            <a:r>
              <a:rPr lang="en-US" dirty="0" err="1"/>
              <a:t>var</a:t>
            </a:r>
            <a:r>
              <a:rPr lang="en-US" dirty="0"/>
              <a:t> y s confound;</a:t>
            </a:r>
          </a:p>
          <a:p>
            <a:r>
              <a:rPr lang="en-US" b="1" dirty="0"/>
              <a:t>run</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1867412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4143587" y="9119473"/>
            <a:ext cx="3169920" cy="480060"/>
          </a:xfrm>
          <a:prstGeom prst="rect">
            <a:avLst/>
          </a:prstGeom>
          <a:noFill/>
          <a:ln w="9525">
            <a:noFill/>
            <a:miter lim="800000"/>
            <a:headEnd/>
            <a:tailEnd/>
          </a:ln>
        </p:spPr>
        <p:txBody>
          <a:bodyPr lIns="96634" tIns="48317" rIns="96634" bIns="48317" anchor="b"/>
          <a:lstStyle/>
          <a:p>
            <a:pPr algn="r" fontAlgn="auto">
              <a:spcBef>
                <a:spcPts val="0"/>
              </a:spcBef>
              <a:spcAft>
                <a:spcPts val="0"/>
              </a:spcAft>
            </a:pPr>
            <a:fld id="{EACCAF4E-CCD7-4A96-90CD-65C936B46E1A}" type="slidenum">
              <a:rPr lang="en-US" sz="1200">
                <a:solidFill>
                  <a:prstClr val="black"/>
                </a:solidFill>
                <a:latin typeface="Calibri"/>
              </a:rPr>
              <a:pPr algn="r" fontAlgn="auto">
                <a:spcBef>
                  <a:spcPts val="0"/>
                </a:spcBef>
                <a:spcAft>
                  <a:spcPts val="0"/>
                </a:spcAft>
              </a:pPr>
              <a:t>90</a:t>
            </a:fld>
            <a:endParaRPr lang="en-US" sz="1200">
              <a:solidFill>
                <a:prstClr val="black"/>
              </a:solidFill>
              <a:latin typeface="Calibri"/>
            </a:endParaRPr>
          </a:p>
        </p:txBody>
      </p:sp>
      <p:sp>
        <p:nvSpPr>
          <p:cNvPr id="228355" name="Rectangle 2"/>
          <p:cNvSpPr>
            <a:spLocks noGrp="1" noRot="1" noChangeAspect="1" noChangeArrowheads="1" noTextEdit="1"/>
          </p:cNvSpPr>
          <p:nvPr>
            <p:ph type="sldImg"/>
          </p:nvPr>
        </p:nvSpPr>
        <p:spPr>
          <a:xfrm>
            <a:off x="1257300" y="719138"/>
            <a:ext cx="4800600" cy="3600450"/>
          </a:xfrm>
          <a:ln/>
        </p:spPr>
      </p:sp>
      <p:sp>
        <p:nvSpPr>
          <p:cNvPr id="228356" name="Rectangle 3"/>
          <p:cNvSpPr>
            <a:spLocks noGrp="1" noChangeArrowheads="1"/>
          </p:cNvSpPr>
          <p:nvPr>
            <p:ph type="body" idx="1"/>
          </p:nvPr>
        </p:nvSpPr>
        <p:spPr>
          <a:noFill/>
          <a:ln/>
        </p:spPr>
        <p:txBody>
          <a:bodyPr/>
          <a:lstStyle/>
          <a:p>
            <a:pPr eaLnBrk="1" hangingPunct="1"/>
            <a:r>
              <a:rPr lang="en-US" dirty="0"/>
              <a:t>Need to modify to show new values</a:t>
            </a:r>
          </a:p>
        </p:txBody>
      </p:sp>
    </p:spTree>
    <p:extLst>
      <p:ext uri="{BB962C8B-B14F-4D97-AF65-F5344CB8AC3E}">
        <p14:creationId xmlns:p14="http://schemas.microsoft.com/office/powerpoint/2010/main" val="89288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4143587" y="9119473"/>
            <a:ext cx="3169920" cy="480060"/>
          </a:xfrm>
          <a:prstGeom prst="rect">
            <a:avLst/>
          </a:prstGeom>
          <a:noFill/>
          <a:ln w="9525">
            <a:noFill/>
            <a:miter lim="800000"/>
            <a:headEnd/>
            <a:tailEnd/>
          </a:ln>
        </p:spPr>
        <p:txBody>
          <a:bodyPr lIns="96634" tIns="48317" rIns="96634" bIns="48317" anchor="b"/>
          <a:lstStyle/>
          <a:p>
            <a:pPr algn="r" fontAlgn="auto">
              <a:spcBef>
                <a:spcPts val="0"/>
              </a:spcBef>
              <a:spcAft>
                <a:spcPts val="0"/>
              </a:spcAft>
            </a:pPr>
            <a:fld id="{EACCAF4E-CCD7-4A96-90CD-65C936B46E1A}" type="slidenum">
              <a:rPr lang="en-US" sz="1200">
                <a:solidFill>
                  <a:prstClr val="black"/>
                </a:solidFill>
                <a:latin typeface="Calibri"/>
              </a:rPr>
              <a:pPr algn="r" fontAlgn="auto">
                <a:spcBef>
                  <a:spcPts val="0"/>
                </a:spcBef>
                <a:spcAft>
                  <a:spcPts val="0"/>
                </a:spcAft>
              </a:pPr>
              <a:t>91</a:t>
            </a:fld>
            <a:endParaRPr lang="en-US" sz="1200">
              <a:solidFill>
                <a:prstClr val="black"/>
              </a:solidFill>
              <a:latin typeface="Calibri"/>
            </a:endParaRPr>
          </a:p>
        </p:txBody>
      </p:sp>
      <p:sp>
        <p:nvSpPr>
          <p:cNvPr id="228355" name="Rectangle 2"/>
          <p:cNvSpPr>
            <a:spLocks noGrp="1" noRot="1" noChangeAspect="1" noChangeArrowheads="1" noTextEdit="1"/>
          </p:cNvSpPr>
          <p:nvPr>
            <p:ph type="sldImg"/>
          </p:nvPr>
        </p:nvSpPr>
        <p:spPr>
          <a:xfrm>
            <a:off x="1257300" y="719138"/>
            <a:ext cx="4800600" cy="3600450"/>
          </a:xfrm>
          <a:ln/>
        </p:spPr>
      </p:sp>
      <p:sp>
        <p:nvSpPr>
          <p:cNvPr id="228356" name="Rectangle 3"/>
          <p:cNvSpPr>
            <a:spLocks noGrp="1" noChangeArrowheads="1"/>
          </p:cNvSpPr>
          <p:nvPr>
            <p:ph type="body" idx="1"/>
          </p:nvPr>
        </p:nvSpPr>
        <p:spPr>
          <a:noFill/>
          <a:ln/>
        </p:spPr>
        <p:txBody>
          <a:bodyPr/>
          <a:lstStyle/>
          <a:p>
            <a:pPr eaLnBrk="1" hangingPunct="1"/>
            <a:r>
              <a:rPr lang="en-US" dirty="0"/>
              <a:t>Need to modify to show new values</a:t>
            </a:r>
          </a:p>
        </p:txBody>
      </p:sp>
    </p:spTree>
    <p:extLst>
      <p:ext uri="{BB962C8B-B14F-4D97-AF65-F5344CB8AC3E}">
        <p14:creationId xmlns:p14="http://schemas.microsoft.com/office/powerpoint/2010/main" val="3054929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13C329FD-C768-457A-808F-ED25C8BECAEE}" type="slidenum">
              <a:rPr lang="en-US">
                <a:solidFill>
                  <a:prstClr val="black"/>
                </a:solidFill>
              </a:rPr>
              <a:pPr/>
              <a:t>93</a:t>
            </a:fld>
            <a:endParaRPr lang="en-US">
              <a:solidFill>
                <a:prstClr val="black"/>
              </a:solidFill>
            </a:endParaRPr>
          </a:p>
        </p:txBody>
      </p:sp>
      <p:sp>
        <p:nvSpPr>
          <p:cNvPr id="234499" name="Rectangle 2"/>
          <p:cNvSpPr>
            <a:spLocks noGrp="1" noRot="1" noChangeAspect="1" noChangeArrowheads="1" noTextEdit="1"/>
          </p:cNvSpPr>
          <p:nvPr>
            <p:ph type="sldImg"/>
          </p:nvPr>
        </p:nvSpPr>
        <p:spPr>
          <a:xfrm>
            <a:off x="1257300" y="719138"/>
            <a:ext cx="4800600" cy="3600450"/>
          </a:xfrm>
          <a:ln/>
        </p:spPr>
      </p:sp>
      <p:sp>
        <p:nvSpPr>
          <p:cNvPr id="234500" name="Rectangle 3"/>
          <p:cNvSpPr>
            <a:spLocks noGrp="1" noChangeArrowheads="1"/>
          </p:cNvSpPr>
          <p:nvPr>
            <p:ph type="body" idx="1"/>
          </p:nvPr>
        </p:nvSpPr>
        <p:spPr>
          <a:noFill/>
          <a:ln/>
        </p:spPr>
        <p:txBody>
          <a:bodyPr/>
          <a:lstStyle/>
          <a:p>
            <a:pPr eaLnBrk="1" hangingPunct="1"/>
            <a:r>
              <a:rPr lang="en-US" dirty="0">
                <a:hlinkClick r:id="rId3"/>
              </a:rPr>
              <a:t>Frank, K. 2000. "Impact of a Confounding Variable on the Inference of a Regression Coefficient." Sociological Methods and Research, 29(2), 147-194</a:t>
            </a:r>
            <a:r>
              <a:rPr lang="en-US" dirty="0"/>
              <a:t> </a:t>
            </a:r>
          </a:p>
          <a:p>
            <a:pPr eaLnBrk="1" hangingPunct="1"/>
            <a:r>
              <a:rPr lang="en-US" dirty="0"/>
              <a:t>http://www.msu.edu/~kenfrank/papers/impact%20of%20a%20confounding%20variable.pdf</a:t>
            </a: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2700623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err="1"/>
              <a:t>Imbens</a:t>
            </a:r>
            <a:r>
              <a:rPr lang="en-US" dirty="0"/>
              <a:t>, G. W. (2003). Sensitivity to </a:t>
            </a:r>
            <a:r>
              <a:rPr lang="en-US" dirty="0" err="1"/>
              <a:t>exogeneity</a:t>
            </a:r>
            <a:r>
              <a:rPr lang="en-US" dirty="0"/>
              <a:t> assumptions in program evaluation. </a:t>
            </a:r>
            <a:r>
              <a:rPr lang="en-US" i="1" dirty="0"/>
              <a:t>American Economic Review</a:t>
            </a:r>
            <a:r>
              <a:rPr lang="en-US" dirty="0"/>
              <a:t>, </a:t>
            </a:r>
            <a:r>
              <a:rPr lang="en-US" i="1" dirty="0"/>
              <a:t>93</a:t>
            </a:r>
            <a:r>
              <a:rPr lang="en-US" dirty="0"/>
              <a:t>(2), 126-132.</a:t>
            </a:r>
          </a:p>
        </p:txBody>
      </p:sp>
      <p:sp>
        <p:nvSpPr>
          <p:cNvPr id="4" name="Slide Number Placeholder 3"/>
          <p:cNvSpPr>
            <a:spLocks noGrp="1"/>
          </p:cNvSpPr>
          <p:nvPr>
            <p:ph type="sldNum" sz="quarter" idx="10"/>
          </p:nvPr>
        </p:nvSpPr>
        <p:spPr/>
        <p:txBody>
          <a:bodyPr/>
          <a:lstStyle/>
          <a:p>
            <a:pPr>
              <a:defRPr/>
            </a:pPr>
            <a:fld id="{653BD008-A35B-4EC5-BF21-62D649D76193}" type="slidenum">
              <a:rPr lang="en-US">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259915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Let’s</a:t>
            </a:r>
            <a:r>
              <a:rPr lang="en-US" baseline="0" dirty="0"/>
              <a:t> look at this figure to illustrate this replacement idea.  </a:t>
            </a:r>
          </a:p>
          <a:p>
            <a:r>
              <a:rPr lang="en-US" baseline="0" dirty="0"/>
              <a:t>We still think about Ashley’s 20 students. The first figure here represents the 20 students’ distribution of gain scores before replacement. </a:t>
            </a:r>
          </a:p>
          <a:p>
            <a:r>
              <a:rPr lang="en-US" baseline="0" dirty="0"/>
              <a:t>Then we think about replacing the students indicated by the green part with the other students represented by the red part. </a:t>
            </a:r>
          </a:p>
          <a:p>
            <a:r>
              <a:rPr lang="en-US" baseline="0" dirty="0"/>
              <a:t>These two group of students have comparable gain scores but different background characteristics. </a:t>
            </a:r>
            <a:br>
              <a:rPr lang="en-US" baseline="0" dirty="0"/>
            </a:br>
            <a:r>
              <a:rPr lang="en-US" baseline="0" dirty="0"/>
              <a:t>Due to the different characteristics, the new students bring spillover effects to those students who stay in the class. That is why the students indicated by the black move to the right a little bit. </a:t>
            </a:r>
          </a:p>
          <a:p>
            <a:r>
              <a:rPr lang="en-US" baseline="0" dirty="0"/>
              <a:t>And this is exactly the </a:t>
            </a:r>
            <a:r>
              <a:rPr lang="en-US" baseline="0" dirty="0" err="1"/>
              <a:t>spiilover</a:t>
            </a:r>
            <a:r>
              <a:rPr lang="en-US" baseline="0" dirty="0"/>
              <a:t> effect and also the change in the teacher’s value-added score after the replacement. </a:t>
            </a:r>
          </a:p>
        </p:txBody>
      </p:sp>
      <p:sp>
        <p:nvSpPr>
          <p:cNvPr id="4" name="Slide Number Placeholder 3"/>
          <p:cNvSpPr>
            <a:spLocks noGrp="1"/>
          </p:cNvSpPr>
          <p:nvPr>
            <p:ph type="sldNum" sz="quarter" idx="10"/>
          </p:nvPr>
        </p:nvSpPr>
        <p:spPr/>
        <p:txBody>
          <a:bodyPr/>
          <a:lstStyle/>
          <a:p>
            <a:fld id="{C2B4024D-D39C-4D03-B1EE-74451631B06D}"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556914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latin typeface="Arial" charset="0"/>
              </a:rPr>
              <a:pPr/>
              <a:t>118</a:t>
            </a:fld>
            <a:endParaRPr lang="en-US">
              <a:latin typeface="Arial" charset="0"/>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Quick Examples (20 minutes)</a:t>
            </a:r>
          </a:p>
          <a:p>
            <a:r>
              <a:rPr lang="en-US" dirty="0"/>
              <a:t>Replacement Cases Framework (45 minutes)</a:t>
            </a:r>
          </a:p>
          <a:p>
            <a:r>
              <a:rPr lang="en-US" dirty="0"/>
              <a:t>    Thresholds for inference and % bias to invalidate and inference</a:t>
            </a:r>
          </a:p>
          <a:p>
            <a:r>
              <a:rPr lang="en-US" dirty="0"/>
              <a:t>    The counterfactual paradigm</a:t>
            </a:r>
          </a:p>
          <a:p>
            <a:r>
              <a:rPr lang="en-US" dirty="0"/>
              <a:t>    Application to concerns about non-random assignment to treatments</a:t>
            </a:r>
          </a:p>
          <a:p>
            <a:r>
              <a:rPr lang="en-US" dirty="0"/>
              <a:t>    Application to concerns about non-random sample</a:t>
            </a:r>
          </a:p>
          <a:p>
            <a:r>
              <a:rPr lang="en-US" dirty="0"/>
              <a:t>Reflection (10 minutes)</a:t>
            </a:r>
          </a:p>
          <a:p>
            <a:r>
              <a:rPr lang="en-US" dirty="0"/>
              <a:t>Examples of replacement framework (25 minutes)</a:t>
            </a:r>
          </a:p>
          <a:p>
            <a:r>
              <a:rPr lang="en-US" dirty="0"/>
              <a:t>    Internal validity example: Effect of kindergarten retention on achievement </a:t>
            </a:r>
          </a:p>
          <a:p>
            <a:r>
              <a:rPr lang="en-US" dirty="0"/>
              <a:t>    External validity example: effect of Open Court curriculum on achievement</a:t>
            </a:r>
          </a:p>
          <a:p>
            <a:r>
              <a:rPr lang="en-US" dirty="0"/>
              <a:t>Review and Reflection (15 minutes)</a:t>
            </a:r>
          </a:p>
          <a:p>
            <a:r>
              <a:rPr lang="en-US" dirty="0"/>
              <a:t>Extensions of the framework (20 minutes)</a:t>
            </a:r>
          </a:p>
          <a:p>
            <a:r>
              <a:rPr lang="en-US" dirty="0"/>
              <a:t>Break (20 minutes)</a:t>
            </a:r>
          </a:p>
          <a:p>
            <a:r>
              <a:rPr lang="en-US" dirty="0"/>
              <a:t>Correlational Framework (30 minutes)</a:t>
            </a:r>
          </a:p>
          <a:p>
            <a:r>
              <a:rPr lang="en-US" dirty="0"/>
              <a:t>   How regression works</a:t>
            </a:r>
          </a:p>
          <a:p>
            <a:r>
              <a:rPr lang="en-US" dirty="0"/>
              <a:t>   Impact of a Confounding variable</a:t>
            </a:r>
          </a:p>
          <a:p>
            <a:r>
              <a:rPr lang="en-US" dirty="0"/>
              <a:t>   Internal validity: Impact necessary to invalidate an inference</a:t>
            </a:r>
          </a:p>
          <a:p>
            <a:r>
              <a:rPr lang="en-US" dirty="0"/>
              <a:t>   Example: Effect of kindergarten retention on achievement</a:t>
            </a:r>
          </a:p>
          <a:p>
            <a:r>
              <a:rPr lang="en-US" dirty="0"/>
              <a:t>Exercise (25 minutes)</a:t>
            </a:r>
          </a:p>
          <a:p>
            <a:r>
              <a:rPr lang="en-US" dirty="0"/>
              <a:t>External validity (15 minutes)</a:t>
            </a:r>
          </a:p>
          <a:p>
            <a:r>
              <a:rPr lang="en-US" dirty="0"/>
              <a:t>    combining estimates from different populations</a:t>
            </a:r>
          </a:p>
          <a:p>
            <a:r>
              <a:rPr lang="en-US" dirty="0"/>
              <a:t>    example: effect of Open Court curriculum on achievement</a:t>
            </a:r>
          </a:p>
          <a:p>
            <a:r>
              <a:rPr lang="en-US" dirty="0"/>
              <a:t>Exercise (10 minutes)</a:t>
            </a:r>
          </a:p>
          <a:p>
            <a:r>
              <a:rPr lang="en-US" dirty="0"/>
              <a:t>Conclusion (10 minutes)</a:t>
            </a:r>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4</a:t>
            </a:fld>
            <a:endParaRPr lang="en-US"/>
          </a:p>
        </p:txBody>
      </p:sp>
    </p:spTree>
    <p:extLst>
      <p:ext uri="{BB962C8B-B14F-4D97-AF65-F5344CB8AC3E}">
        <p14:creationId xmlns:p14="http://schemas.microsoft.com/office/powerpoint/2010/main" val="3270595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solidFill>
                  <a:prstClr val="black"/>
                </a:solidFill>
              </a:rPr>
              <a:pPr/>
              <a:t>119</a:t>
            </a:fld>
            <a:endParaRPr lang="en-US">
              <a:solidFill>
                <a:prstClr val="black"/>
              </a:solidFill>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Maybe put unpublished</a:t>
            </a:r>
            <a:r>
              <a:rPr lang="en-US" baseline="0" dirty="0"/>
              <a:t> version on website</a:t>
            </a:r>
          </a:p>
          <a:p>
            <a:endParaRPr lang="en-US" dirty="0"/>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8</a:t>
            </a:fld>
            <a:endParaRPr lang="en-US"/>
          </a:p>
        </p:txBody>
      </p:sp>
    </p:spTree>
    <p:extLst>
      <p:ext uri="{BB962C8B-B14F-4D97-AF65-F5344CB8AC3E}">
        <p14:creationId xmlns:p14="http://schemas.microsoft.com/office/powerpoint/2010/main" val="111600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Robustness refers to </a:t>
            </a:r>
            <a:r>
              <a:rPr lang="en-US" dirty="0" err="1"/>
              <a:t>alternatve</a:t>
            </a:r>
            <a:r>
              <a:rPr lang="en-US" dirty="0"/>
              <a:t> world with different sample or control variables.</a:t>
            </a:r>
            <a:r>
              <a:rPr lang="en-US" baseline="0" dirty="0"/>
              <a:t>  It’s a counterfactual world.</a:t>
            </a:r>
            <a:r>
              <a:rPr lang="en-US" dirty="0"/>
              <a:t> </a:t>
            </a:r>
          </a:p>
        </p:txBody>
      </p:sp>
      <p:sp>
        <p:nvSpPr>
          <p:cNvPr id="4" name="Slide Number Placeholder 3"/>
          <p:cNvSpPr>
            <a:spLocks noGrp="1"/>
          </p:cNvSpPr>
          <p:nvPr>
            <p:ph type="sldNum" sz="quarter" idx="10"/>
          </p:nvPr>
        </p:nvSpPr>
        <p:spPr/>
        <p:txBody>
          <a:bodyPr/>
          <a:lstStyle/>
          <a:p>
            <a:pPr>
              <a:defRPr/>
            </a:pPr>
            <a:fld id="{653BD008-A35B-4EC5-BF21-62D649D76193}" type="slidenum">
              <a:rPr lang="en-US" smtClean="0"/>
              <a:pPr>
                <a:defRPr/>
              </a:pPr>
              <a:t>9</a:t>
            </a:fld>
            <a:endParaRPr lang="en-US"/>
          </a:p>
        </p:txBody>
      </p:sp>
    </p:spTree>
    <p:extLst>
      <p:ext uri="{BB962C8B-B14F-4D97-AF65-F5344CB8AC3E}">
        <p14:creationId xmlns:p14="http://schemas.microsoft.com/office/powerpoint/2010/main" val="129886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1899E3AE-2C0B-4584-BB04-B643E6819C9E}" type="slidenum">
              <a:rPr lang="en-US">
                <a:latin typeface="Arial" charset="0"/>
              </a:rPr>
              <a:pPr/>
              <a:t>16</a:t>
            </a:fld>
            <a:endParaRPr lang="en-US">
              <a:latin typeface="Arial" charset="0"/>
            </a:endParaRPr>
          </a:p>
        </p:txBody>
      </p:sp>
      <p:sp>
        <p:nvSpPr>
          <p:cNvPr id="216067" name="Rectangle 2"/>
          <p:cNvSpPr>
            <a:spLocks noGrp="1" noRot="1" noChangeAspect="1" noChangeArrowheads="1" noTextEdit="1"/>
          </p:cNvSpPr>
          <p:nvPr>
            <p:ph type="sldImg"/>
          </p:nvPr>
        </p:nvSpPr>
        <p:spPr>
          <a:xfrm>
            <a:off x="1257300" y="719138"/>
            <a:ext cx="4800600" cy="3600450"/>
          </a:xfrm>
          <a:ln/>
        </p:spPr>
      </p:sp>
      <p:sp>
        <p:nvSpPr>
          <p:cNvPr id="216068" name="Rectangle 3"/>
          <p:cNvSpPr>
            <a:spLocks noGrp="1" noChangeArrowheads="1"/>
          </p:cNvSpPr>
          <p:nvPr>
            <p:ph type="body" idx="1"/>
          </p:nvPr>
        </p:nvSpPr>
        <p:spPr>
          <a:noFill/>
          <a:ln/>
        </p:spPr>
        <p:txBody>
          <a:bodyPr/>
          <a:lstStyle/>
          <a:p>
            <a:pPr eaLnBrk="1" hangingPunct="1"/>
            <a:r>
              <a:rPr lang="en-US" dirty="0"/>
              <a:t>Holland 1986 JASA.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solidFill>
                  <a:prstClr val="black"/>
                </a:solidFill>
              </a:rPr>
              <a:pPr/>
              <a:t>17</a:t>
            </a:fld>
            <a:endParaRPr lang="en-US">
              <a:solidFill>
                <a:prstClr val="black"/>
              </a:solidFill>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3BCAAFE-04E7-4649-B766-FFBA3E22C63B}" type="slidenum">
              <a:rPr lang="en-US">
                <a:latin typeface="Arial" charset="0"/>
              </a:rPr>
              <a:pPr/>
              <a:t>18</a:t>
            </a:fld>
            <a:endParaRPr lang="en-US">
              <a:latin typeface="Arial" charset="0"/>
            </a:endParaRPr>
          </a:p>
        </p:txBody>
      </p:sp>
      <p:sp>
        <p:nvSpPr>
          <p:cNvPr id="217091" name="Rectangle 2"/>
          <p:cNvSpPr>
            <a:spLocks noGrp="1" noRot="1" noChangeAspect="1" noChangeArrowheads="1" noTextEdit="1"/>
          </p:cNvSpPr>
          <p:nvPr>
            <p:ph type="sldImg"/>
          </p:nvPr>
        </p:nvSpPr>
        <p:spPr>
          <a:xfrm>
            <a:off x="1257300" y="719138"/>
            <a:ext cx="4800600" cy="3600450"/>
          </a:xfrm>
          <a:ln/>
        </p:spPr>
      </p:sp>
      <p:sp>
        <p:nvSpPr>
          <p:cNvPr id="21709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Note paired t for </a:t>
            </a:r>
            <a:r>
              <a:rPr lang="en-US" dirty="0" err="1"/>
              <a:t>counterfact</a:t>
            </a:r>
            <a:r>
              <a:rPr lang="en-US" dirty="0"/>
              <a:t> data not relevant because </a:t>
            </a:r>
            <a:r>
              <a:rPr lang="en-US" dirty="0" err="1"/>
              <a:t>counterfact</a:t>
            </a:r>
            <a:r>
              <a:rPr lang="en-US" dirty="0"/>
              <a:t> data are constant – no correlation between</a:t>
            </a:r>
            <a:r>
              <a:rPr lang="en-US" baseline="0" dirty="0"/>
              <a:t> pairs, so no correction in standard error of paired t.</a:t>
            </a:r>
          </a:p>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4B002B9-EF90-449F-8D63-57C83344C1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C011F-BD3C-481E-B446-6DE34580BA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5" name="Rectangle 2">
            <a:extLst>
              <a:ext uri="{FF2B5EF4-FFF2-40B4-BE49-F238E27FC236}">
                <a16:creationId xmlns:a16="http://schemas.microsoft.com/office/drawing/2014/main" id="{89CBB90E-164A-4532-B825-F3708B9D1B6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F4F95B5-BDBA-4B0C-B10E-53D85C7F29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B0=11.3, B1=1.2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22836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796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4580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585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2088A31A-02D4-4BA1-8536-FBD446B2D4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60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1631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dirty="0">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862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694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60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31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34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875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7422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235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938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9683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6433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524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5171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dirty="0">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82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2425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840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18416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482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1057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8724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98963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0150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514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879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6023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4847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8127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057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076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3553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3239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10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5039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244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4813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984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34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3377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9621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085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3045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9701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612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30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9374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3491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1711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455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9236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8793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9895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3402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163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53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35857322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257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1009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206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625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8E881-921D-41A7-A935-B95D11C27FE6}" type="datetimeFigureOut">
              <a:rPr lang="en-US" smtClean="0">
                <a:solidFill>
                  <a:prstClr val="black">
                    <a:tint val="75000"/>
                  </a:prstClr>
                </a:solidFill>
              </a:rPr>
              <a:pPr/>
              <a:t>3/10/2020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2724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8608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7787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9757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1163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1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9074641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0825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4368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745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83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228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8662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7547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6150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909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13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35564323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5784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2513731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7744D092-0421-47AB-A780-BE20DA60024B}" type="slidenum">
              <a:rPr lang="en-US" smtClean="0"/>
              <a:pPr>
                <a:defRPr/>
              </a:pPr>
              <a:t>‹#›</a:t>
            </a:fld>
            <a:endParaRPr lang="en-US" dirty="0"/>
          </a:p>
        </p:txBody>
      </p:sp>
    </p:spTree>
    <p:extLst>
      <p:ext uri="{BB962C8B-B14F-4D97-AF65-F5344CB8AC3E}">
        <p14:creationId xmlns:p14="http://schemas.microsoft.com/office/powerpoint/2010/main" val="14008512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9153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9790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rgbClr val="FFFF00"/>
                </a:solidFill>
              </a:defRPr>
            </a:lvl1pPr>
          </a:lstStyle>
          <a:p>
            <a:pPr>
              <a:defRPr/>
            </a:pPr>
            <a:fld id="{F979821D-5FE4-4D3B-86F0-E2E626614511}" type="slidenum">
              <a:rPr lang="en-US" smtClean="0"/>
              <a:pPr>
                <a:defRPr/>
              </a:pPr>
              <a:t>‹#›</a:t>
            </a:fld>
            <a:endParaRPr lang="en-US" dirty="0"/>
          </a:p>
        </p:txBody>
      </p:sp>
    </p:spTree>
    <p:extLst>
      <p:ext uri="{BB962C8B-B14F-4D97-AF65-F5344CB8AC3E}">
        <p14:creationId xmlns:p14="http://schemas.microsoft.com/office/powerpoint/2010/main" val="14995737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rgbClr val="FFFF00"/>
                </a:solidFill>
              </a:defRPr>
            </a:lvl1pPr>
          </a:lstStyle>
          <a:p>
            <a:pPr>
              <a:defRPr/>
            </a:pPr>
            <a:fld id="{1583B2B5-30A8-4AF3-8E9E-22E294530FA9}" type="slidenum">
              <a:rPr lang="en-US" smtClean="0"/>
              <a:pPr>
                <a:defRPr/>
              </a:pPr>
              <a:t>‹#›</a:t>
            </a:fld>
            <a:endParaRPr lang="en-US" dirty="0"/>
          </a:p>
        </p:txBody>
      </p:sp>
    </p:spTree>
    <p:extLst>
      <p:ext uri="{BB962C8B-B14F-4D97-AF65-F5344CB8AC3E}">
        <p14:creationId xmlns:p14="http://schemas.microsoft.com/office/powerpoint/2010/main" val="22345876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87945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8027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82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9619278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91565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rgbClr val="FFFF00"/>
                </a:solidFill>
              </a:defRPr>
            </a:lvl1pPr>
          </a:lstStyle>
          <a:p>
            <a:pPr>
              <a:defRPr/>
            </a:pPr>
            <a:fld id="{EB803F9A-FC7E-45DE-BDA0-39A1B2B78A17}" type="slidenum">
              <a:rPr lang="en-US" smtClean="0"/>
              <a:pPr>
                <a:defRPr/>
              </a:pPr>
              <a:t>‹#›</a:t>
            </a:fld>
            <a:endParaRPr lang="en-US" dirty="0"/>
          </a:p>
        </p:txBody>
      </p:sp>
    </p:spTree>
    <p:extLst>
      <p:ext uri="{BB962C8B-B14F-4D97-AF65-F5344CB8AC3E}">
        <p14:creationId xmlns:p14="http://schemas.microsoft.com/office/powerpoint/2010/main" val="40205736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solidFill>
                  <a:srgbClr val="FFFF00"/>
                </a:solidFill>
              </a:defRPr>
            </a:lvl1pPr>
          </a:lstStyle>
          <a:p>
            <a:pPr>
              <a:defRPr/>
            </a:pPr>
            <a:fld id="{9DBED1C4-D92A-4258-8207-A054EC829872}" type="slidenum">
              <a:rPr lang="en-US" smtClean="0"/>
              <a:pPr>
                <a:defRPr/>
              </a:pPr>
              <a:t>‹#›</a:t>
            </a:fld>
            <a:endParaRPr lang="en-US" dirty="0"/>
          </a:p>
        </p:txBody>
      </p:sp>
    </p:spTree>
    <p:extLst>
      <p:ext uri="{BB962C8B-B14F-4D97-AF65-F5344CB8AC3E}">
        <p14:creationId xmlns:p14="http://schemas.microsoft.com/office/powerpoint/2010/main" val="41103232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4024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5344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2155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21195224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7744D092-0421-47AB-A780-BE20DA60024B}" type="slidenum">
              <a:rPr lang="en-US" smtClean="0"/>
              <a:pPr>
                <a:defRPr/>
              </a:pPr>
              <a:t>‹#›</a:t>
            </a:fld>
            <a:endParaRPr lang="en-US" dirty="0"/>
          </a:p>
        </p:txBody>
      </p:sp>
    </p:spTree>
    <p:extLst>
      <p:ext uri="{BB962C8B-B14F-4D97-AF65-F5344CB8AC3E}">
        <p14:creationId xmlns:p14="http://schemas.microsoft.com/office/powerpoint/2010/main" val="39812012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9153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76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3681029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solidFill>
                  <a:srgbClr val="FFFF00"/>
                </a:solidFill>
              </a:defRPr>
            </a:lvl1pPr>
          </a:lstStyle>
          <a:p>
            <a:pPr>
              <a:defRPr/>
            </a:pPr>
            <a:fld id="{F979821D-5FE4-4D3B-86F0-E2E626614511}" type="slidenum">
              <a:rPr lang="en-US" smtClean="0"/>
              <a:pPr>
                <a:defRPr/>
              </a:pPr>
              <a:t>‹#›</a:t>
            </a:fld>
            <a:endParaRPr lang="en-US" dirty="0"/>
          </a:p>
        </p:txBody>
      </p:sp>
    </p:spTree>
    <p:extLst>
      <p:ext uri="{BB962C8B-B14F-4D97-AF65-F5344CB8AC3E}">
        <p14:creationId xmlns:p14="http://schemas.microsoft.com/office/powerpoint/2010/main" val="8814416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solidFill>
                  <a:srgbClr val="FFFF00"/>
                </a:solidFill>
              </a:defRPr>
            </a:lvl1pPr>
          </a:lstStyle>
          <a:p>
            <a:pPr>
              <a:defRPr/>
            </a:pPr>
            <a:fld id="{1583B2B5-30A8-4AF3-8E9E-22E294530FA9}" type="slidenum">
              <a:rPr lang="en-US" smtClean="0"/>
              <a:pPr>
                <a:defRPr/>
              </a:pPr>
              <a:t>‹#›</a:t>
            </a:fld>
            <a:endParaRPr lang="en-US" dirty="0"/>
          </a:p>
        </p:txBody>
      </p:sp>
    </p:spTree>
    <p:extLst>
      <p:ext uri="{BB962C8B-B14F-4D97-AF65-F5344CB8AC3E}">
        <p14:creationId xmlns:p14="http://schemas.microsoft.com/office/powerpoint/2010/main" val="9493759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3742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0966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715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9098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solidFill>
                  <a:srgbClr val="FFFF00"/>
                </a:solidFill>
              </a:defRPr>
            </a:lvl1pPr>
          </a:lstStyle>
          <a:p>
            <a:pPr>
              <a:defRPr/>
            </a:pPr>
            <a:fld id="{EB803F9A-FC7E-45DE-BDA0-39A1B2B78A17}" type="slidenum">
              <a:rPr lang="en-US" smtClean="0"/>
              <a:pPr>
                <a:defRPr/>
              </a:pPr>
              <a:t>‹#›</a:t>
            </a:fld>
            <a:endParaRPr lang="en-US" dirty="0"/>
          </a:p>
        </p:txBody>
      </p:sp>
    </p:spTree>
    <p:extLst>
      <p:ext uri="{BB962C8B-B14F-4D97-AF65-F5344CB8AC3E}">
        <p14:creationId xmlns:p14="http://schemas.microsoft.com/office/powerpoint/2010/main" val="9805398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solidFill>
                  <a:srgbClr val="FFFF00"/>
                </a:solidFill>
              </a:defRPr>
            </a:lvl1pPr>
          </a:lstStyle>
          <a:p>
            <a:pPr>
              <a:defRPr/>
            </a:pPr>
            <a:fld id="{9DBED1C4-D92A-4258-8207-A054EC829872}" type="slidenum">
              <a:rPr lang="en-US" smtClean="0"/>
              <a:pPr>
                <a:defRPr/>
              </a:pPr>
              <a:t>‹#›</a:t>
            </a:fld>
            <a:endParaRPr lang="en-US" dirty="0"/>
          </a:p>
        </p:txBody>
      </p:sp>
    </p:spTree>
    <p:extLst>
      <p:ext uri="{BB962C8B-B14F-4D97-AF65-F5344CB8AC3E}">
        <p14:creationId xmlns:p14="http://schemas.microsoft.com/office/powerpoint/2010/main" val="8046427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1401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428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88740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342865" indent="0" algn="ctr">
              <a:buNone/>
              <a:defRPr/>
            </a:lvl2pPr>
            <a:lvl3pPr marL="685729" indent="0" algn="ctr">
              <a:buNone/>
              <a:defRPr/>
            </a:lvl3pPr>
            <a:lvl4pPr marL="1028594" indent="0" algn="ctr">
              <a:buNone/>
              <a:defRPr/>
            </a:lvl4pPr>
            <a:lvl5pPr marL="1371458" indent="0" algn="ctr">
              <a:buNone/>
              <a:defRPr/>
            </a:lvl5pPr>
            <a:lvl6pPr marL="1714322" indent="0" algn="ctr">
              <a:buNone/>
              <a:defRPr/>
            </a:lvl6pPr>
            <a:lvl7pPr marL="2057186" indent="0" algn="ctr">
              <a:buNone/>
              <a:defRPr/>
            </a:lvl7pPr>
            <a:lvl8pPr marL="2400051" indent="0" algn="ctr">
              <a:buNone/>
              <a:defRPr/>
            </a:lvl8pPr>
            <a:lvl9pPr marL="2742915"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8175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5"/>
            <a:ext cx="7239000" cy="4525963"/>
          </a:xfrm>
        </p:spPr>
        <p:txBody>
          <a:bodyPr/>
          <a:lstStyle>
            <a:lvl1pPr marL="0" marR="0" indent="0" algn="l" defTabSz="685729" rtl="0" eaLnBrk="0" fontAlgn="base" latinLnBrk="0" hangingPunct="0">
              <a:lnSpc>
                <a:spcPct val="100000"/>
              </a:lnSpc>
              <a:spcBef>
                <a:spcPct val="20000"/>
              </a:spcBef>
              <a:spcAft>
                <a:spcPct val="0"/>
              </a:spcAft>
              <a:buClrTx/>
              <a:buSzTx/>
              <a:buFontTx/>
              <a:buNone/>
              <a:tabLst/>
              <a:defRPr/>
            </a:lvl1pPr>
            <a:lvl2pPr marL="300006" marR="0" indent="0" algn="l" defTabSz="685729" rtl="0" eaLnBrk="0" fontAlgn="base" latinLnBrk="0" hangingPunct="0">
              <a:lnSpc>
                <a:spcPct val="100000"/>
              </a:lnSpc>
              <a:spcBef>
                <a:spcPct val="20000"/>
              </a:spcBef>
              <a:spcAft>
                <a:spcPct val="0"/>
              </a:spcAft>
              <a:buClrTx/>
              <a:buSzTx/>
              <a:buFontTx/>
              <a:buNone/>
              <a:tabLst/>
              <a:defRPr/>
            </a:lvl2pPr>
          </a:lstStyle>
          <a:p>
            <a:pPr marL="300006" marR="0" lvl="1" indent="0" algn="l" defTabSz="685729" rtl="0" eaLnBrk="0" fontAlgn="base" latinLnBrk="0" hangingPunct="0">
              <a:lnSpc>
                <a:spcPct val="100000"/>
              </a:lnSpc>
              <a:spcBef>
                <a:spcPct val="20000"/>
              </a:spcBef>
              <a:spcAft>
                <a:spcPct val="0"/>
              </a:spcAft>
              <a:buClrTx/>
              <a:buSzTx/>
              <a:buFontTx/>
              <a:buNone/>
              <a:tabLst/>
              <a:defRPr/>
            </a:pPr>
            <a:endParaRPr kumimoji="0" lang="en-US" sz="1125" b="0" i="0" u="none" strike="noStrike" kern="0" cap="none" spc="0" normalizeH="0" baseline="0" noProof="0" dirty="0">
              <a:ln>
                <a:noFill/>
              </a:ln>
              <a:solidFill>
                <a:srgbClr val="FFFF00"/>
              </a:solidFill>
              <a:effectLst/>
              <a:uLnTx/>
              <a:uFillTx/>
              <a:latin typeface="+mn-lt"/>
            </a:endParaRPr>
          </a:p>
          <a:p>
            <a:pPr marL="300006" marR="0" lvl="1" indent="0" algn="l" defTabSz="685729" rtl="0" eaLnBrk="0" fontAlgn="base" latinLnBrk="0" hangingPunct="0">
              <a:lnSpc>
                <a:spcPct val="100000"/>
              </a:lnSpc>
              <a:spcBef>
                <a:spcPct val="20000"/>
              </a:spcBef>
              <a:spcAft>
                <a:spcPct val="0"/>
              </a:spcAft>
              <a:buClrTx/>
              <a:buSzTx/>
              <a:buFontTx/>
              <a:buNone/>
              <a:tabLst/>
              <a:defRPr/>
            </a:pPr>
            <a:endParaRPr kumimoji="0" lang="en-US" sz="1125" b="0" i="0" u="none" strike="noStrike" kern="0" cap="none" spc="0" normalizeH="0" baseline="0" noProof="0" dirty="0">
              <a:ln>
                <a:noFill/>
              </a:ln>
              <a:solidFill>
                <a:srgbClr val="FFFF00"/>
              </a:solidFill>
              <a:effectLst/>
              <a:uLnTx/>
              <a:uFillTx/>
              <a:latin typeface="+mn-lt"/>
            </a:endParaRPr>
          </a:p>
          <a:p>
            <a:pPr marL="0" marR="0" lvl="0" indent="0" algn="l" defTabSz="685729" rtl="0" eaLnBrk="0" fontAlgn="base" latinLnBrk="0" hangingPunct="0">
              <a:lnSpc>
                <a:spcPct val="100000"/>
              </a:lnSpc>
              <a:spcBef>
                <a:spcPct val="20000"/>
              </a:spcBef>
              <a:spcAft>
                <a:spcPct val="0"/>
              </a:spcAft>
              <a:buClrTx/>
              <a:buSzTx/>
              <a:buFontTx/>
              <a:buNone/>
              <a:tabLst/>
              <a:defRPr/>
            </a:pPr>
            <a:endParaRPr kumimoji="0" lang="en-US" sz="1125" b="0" i="0" u="none" strike="noStrike" kern="0" cap="none" spc="0" normalizeH="0" baseline="0" noProof="0" dirty="0">
              <a:ln>
                <a:noFill/>
              </a:ln>
              <a:solidFill>
                <a:srgbClr val="FFFF00"/>
              </a:solidFill>
              <a:effectLst/>
              <a:uLnTx/>
              <a:uFillTx/>
              <a:latin typeface="+mn-lt"/>
            </a:endParaRPr>
          </a:p>
          <a:p>
            <a:pPr marL="300006" marR="0" lvl="1" indent="0" algn="l" defTabSz="685729" rtl="0" eaLnBrk="0" fontAlgn="base" latinLnBrk="0" hangingPunct="0">
              <a:lnSpc>
                <a:spcPct val="100000"/>
              </a:lnSpc>
              <a:spcBef>
                <a:spcPct val="20000"/>
              </a:spcBef>
              <a:spcAft>
                <a:spcPct val="0"/>
              </a:spcAft>
              <a:buClrTx/>
              <a:buSzTx/>
              <a:buFontTx/>
              <a:buNone/>
              <a:tabLst/>
              <a:defRPr/>
            </a:pPr>
            <a:endParaRPr kumimoji="0" lang="en-US" sz="1125"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12740759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500"/>
            </a:lvl1pPr>
            <a:lvl2pPr marL="342865" indent="0">
              <a:buNone/>
              <a:defRPr sz="1350"/>
            </a:lvl2pPr>
            <a:lvl3pPr marL="685729" indent="0">
              <a:buNone/>
              <a:defRPr sz="1200"/>
            </a:lvl3pPr>
            <a:lvl4pPr marL="1028594" indent="0">
              <a:buNone/>
              <a:defRPr sz="1050"/>
            </a:lvl4pPr>
            <a:lvl5pPr marL="1371458" indent="0">
              <a:buNone/>
              <a:defRPr sz="1050"/>
            </a:lvl5pPr>
            <a:lvl6pPr marL="1714322" indent="0">
              <a:buNone/>
              <a:defRPr sz="1050"/>
            </a:lvl6pPr>
            <a:lvl7pPr marL="2057186" indent="0">
              <a:buNone/>
              <a:defRPr sz="1050"/>
            </a:lvl7pPr>
            <a:lvl8pPr marL="2400051" indent="0">
              <a:buNone/>
              <a:defRPr sz="1050"/>
            </a:lvl8pPr>
            <a:lvl9pPr marL="2742915"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97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3537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800" b="1"/>
            </a:lvl1pPr>
            <a:lvl2pPr marL="342865" indent="0">
              <a:buNone/>
              <a:defRPr sz="1500" b="1"/>
            </a:lvl2pPr>
            <a:lvl3pPr marL="685729" indent="0">
              <a:buNone/>
              <a:defRPr sz="1350" b="1"/>
            </a:lvl3pPr>
            <a:lvl4pPr marL="1028594" indent="0">
              <a:buNone/>
              <a:defRPr sz="1200" b="1"/>
            </a:lvl4pPr>
            <a:lvl5pPr marL="1371458" indent="0">
              <a:buNone/>
              <a:defRPr sz="1200" b="1"/>
            </a:lvl5pPr>
            <a:lvl6pPr marL="1714322" indent="0">
              <a:buNone/>
              <a:defRPr sz="1200" b="1"/>
            </a:lvl6pPr>
            <a:lvl7pPr marL="2057186" indent="0">
              <a:buNone/>
              <a:defRPr sz="1200" b="1"/>
            </a:lvl7pPr>
            <a:lvl8pPr marL="2400051" indent="0">
              <a:buNone/>
              <a:defRPr sz="1200" b="1"/>
            </a:lvl8pPr>
            <a:lvl9pPr marL="274291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1800" b="1"/>
            </a:lvl1pPr>
            <a:lvl2pPr marL="342865" indent="0">
              <a:buNone/>
              <a:defRPr sz="1500" b="1"/>
            </a:lvl2pPr>
            <a:lvl3pPr marL="685729" indent="0">
              <a:buNone/>
              <a:defRPr sz="1350" b="1"/>
            </a:lvl3pPr>
            <a:lvl4pPr marL="1028594" indent="0">
              <a:buNone/>
              <a:defRPr sz="1200" b="1"/>
            </a:lvl4pPr>
            <a:lvl5pPr marL="1371458" indent="0">
              <a:buNone/>
              <a:defRPr sz="1200" b="1"/>
            </a:lvl5pPr>
            <a:lvl6pPr marL="1714322" indent="0">
              <a:buNone/>
              <a:defRPr sz="1200" b="1"/>
            </a:lvl6pPr>
            <a:lvl7pPr marL="2057186" indent="0">
              <a:buNone/>
              <a:defRPr sz="1200" b="1"/>
            </a:lvl7pPr>
            <a:lvl8pPr marL="2400051" indent="0">
              <a:buNone/>
              <a:defRPr sz="1200" b="1"/>
            </a:lvl8pPr>
            <a:lvl9pPr marL="27429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6796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6166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9"/>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dirty="0">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03099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7305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65" indent="0">
              <a:buNone/>
              <a:defRPr sz="900"/>
            </a:lvl2pPr>
            <a:lvl3pPr marL="685729" indent="0">
              <a:buNone/>
              <a:defRPr sz="750"/>
            </a:lvl3pPr>
            <a:lvl4pPr marL="1028594" indent="0">
              <a:buNone/>
              <a:defRPr sz="675"/>
            </a:lvl4pPr>
            <a:lvl5pPr marL="1371458" indent="0">
              <a:buNone/>
              <a:defRPr sz="675"/>
            </a:lvl5pPr>
            <a:lvl6pPr marL="1714322" indent="0">
              <a:buNone/>
              <a:defRPr sz="675"/>
            </a:lvl6pPr>
            <a:lvl7pPr marL="2057186" indent="0">
              <a:buNone/>
              <a:defRPr sz="675"/>
            </a:lvl7pPr>
            <a:lvl8pPr marL="2400051" indent="0">
              <a:buNone/>
              <a:defRPr sz="675"/>
            </a:lvl8pPr>
            <a:lvl9pPr marL="2742915"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3129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65" indent="0">
              <a:buNone/>
              <a:defRPr sz="2100"/>
            </a:lvl2pPr>
            <a:lvl3pPr marL="685729" indent="0">
              <a:buNone/>
              <a:defRPr sz="1800"/>
            </a:lvl3pPr>
            <a:lvl4pPr marL="1028594" indent="0">
              <a:buNone/>
              <a:defRPr sz="1500"/>
            </a:lvl4pPr>
            <a:lvl5pPr marL="1371458" indent="0">
              <a:buNone/>
              <a:defRPr sz="1500"/>
            </a:lvl5pPr>
            <a:lvl6pPr marL="1714322" indent="0">
              <a:buNone/>
              <a:defRPr sz="1500"/>
            </a:lvl6pPr>
            <a:lvl7pPr marL="2057186" indent="0">
              <a:buNone/>
              <a:defRPr sz="1500"/>
            </a:lvl7pPr>
            <a:lvl8pPr marL="2400051" indent="0">
              <a:buNone/>
              <a:defRPr sz="1500"/>
            </a:lvl8pPr>
            <a:lvl9pPr marL="2742915"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65" indent="0">
              <a:buNone/>
              <a:defRPr sz="900"/>
            </a:lvl2pPr>
            <a:lvl3pPr marL="685729" indent="0">
              <a:buNone/>
              <a:defRPr sz="750"/>
            </a:lvl3pPr>
            <a:lvl4pPr marL="1028594" indent="0">
              <a:buNone/>
              <a:defRPr sz="675"/>
            </a:lvl4pPr>
            <a:lvl5pPr marL="1371458" indent="0">
              <a:buNone/>
              <a:defRPr sz="675"/>
            </a:lvl5pPr>
            <a:lvl6pPr marL="1714322" indent="0">
              <a:buNone/>
              <a:defRPr sz="675"/>
            </a:lvl6pPr>
            <a:lvl7pPr marL="2057186" indent="0">
              <a:buNone/>
              <a:defRPr sz="675"/>
            </a:lvl7pPr>
            <a:lvl8pPr marL="2400051" indent="0">
              <a:buNone/>
              <a:defRPr sz="675"/>
            </a:lvl8pPr>
            <a:lvl9pPr marL="2742915" indent="0">
              <a:buNone/>
              <a:defRPr sz="675"/>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434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676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48058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63763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6424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8138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5"/>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095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5"/>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923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3554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5832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108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1298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1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33308920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574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2088A31A-02D4-4BA1-8536-FBD446B2D4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7885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5805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7667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485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3257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0746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497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4971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149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31169027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257149" indent="0" algn="ctr">
              <a:buNone/>
              <a:defRPr/>
            </a:lvl2pPr>
            <a:lvl3pPr marL="514297" indent="0" algn="ctr">
              <a:buNone/>
              <a:defRPr/>
            </a:lvl3pPr>
            <a:lvl4pPr marL="771446" indent="0" algn="ctr">
              <a:buNone/>
              <a:defRPr/>
            </a:lvl4pPr>
            <a:lvl5pPr marL="1028594" indent="0" algn="ctr">
              <a:buNone/>
              <a:defRPr/>
            </a:lvl5pPr>
            <a:lvl6pPr marL="1285742" indent="0" algn="ctr">
              <a:buNone/>
              <a:defRPr/>
            </a:lvl6pPr>
            <a:lvl7pPr marL="1542890" indent="0" algn="ctr">
              <a:buNone/>
              <a:defRPr/>
            </a:lvl7pPr>
            <a:lvl8pPr marL="1800038" indent="0" algn="ctr">
              <a:buNone/>
              <a:defRPr/>
            </a:lvl8pPr>
            <a:lvl9pPr marL="205718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pPr>
                <a:defRPr/>
              </a:pPr>
              <a:t>‹#›</a:t>
            </a:fld>
            <a:endParaRPr lang="en-US"/>
          </a:p>
        </p:txBody>
      </p:sp>
    </p:spTree>
    <p:extLst>
      <p:ext uri="{BB962C8B-B14F-4D97-AF65-F5344CB8AC3E}">
        <p14:creationId xmlns:p14="http://schemas.microsoft.com/office/powerpoint/2010/main" val="33116468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514297" rtl="0" eaLnBrk="0" fontAlgn="base" latinLnBrk="0" hangingPunct="0">
              <a:lnSpc>
                <a:spcPct val="100000"/>
              </a:lnSpc>
              <a:spcBef>
                <a:spcPct val="20000"/>
              </a:spcBef>
              <a:spcAft>
                <a:spcPct val="0"/>
              </a:spcAft>
              <a:buClrTx/>
              <a:buSzTx/>
              <a:buFontTx/>
              <a:buNone/>
              <a:tabLst/>
              <a:defRPr/>
            </a:lvl1pPr>
            <a:lvl2pPr marL="225005" marR="0" indent="0" algn="l" defTabSz="514297" rtl="0" eaLnBrk="0" fontAlgn="base" latinLnBrk="0" hangingPunct="0">
              <a:lnSpc>
                <a:spcPct val="100000"/>
              </a:lnSpc>
              <a:spcBef>
                <a:spcPct val="20000"/>
              </a:spcBef>
              <a:spcAft>
                <a:spcPct val="0"/>
              </a:spcAft>
              <a:buClrTx/>
              <a:buSzTx/>
              <a:buFontTx/>
              <a:buNone/>
              <a:tabLst/>
              <a:defRPr/>
            </a:lvl2pPr>
          </a:lstStyle>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0" marR="0" lvl="0"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39933765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1125"/>
            </a:lvl1pPr>
            <a:lvl2pPr marL="257149" indent="0">
              <a:buNone/>
              <a:defRPr sz="1013"/>
            </a:lvl2pPr>
            <a:lvl3pPr marL="514297" indent="0">
              <a:buNone/>
              <a:defRPr sz="900"/>
            </a:lvl3pPr>
            <a:lvl4pPr marL="771446" indent="0">
              <a:buNone/>
              <a:defRPr sz="788"/>
            </a:lvl4pPr>
            <a:lvl5pPr marL="1028594" indent="0">
              <a:buNone/>
              <a:defRPr sz="788"/>
            </a:lvl5pPr>
            <a:lvl6pPr marL="1285742" indent="0">
              <a:buNone/>
              <a:defRPr sz="788"/>
            </a:lvl6pPr>
            <a:lvl7pPr marL="1542890" indent="0">
              <a:buNone/>
              <a:defRPr sz="788"/>
            </a:lvl7pPr>
            <a:lvl8pPr marL="1800038" indent="0">
              <a:buNone/>
              <a:defRPr sz="788"/>
            </a:lvl8pPr>
            <a:lvl9pPr marL="2057186" indent="0">
              <a:buNone/>
              <a:defRPr sz="788"/>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pPr>
                <a:defRPr/>
              </a:pPr>
              <a:t>‹#›</a:t>
            </a:fld>
            <a:endParaRPr lang="en-US"/>
          </a:p>
        </p:txBody>
      </p:sp>
    </p:spTree>
    <p:extLst>
      <p:ext uri="{BB962C8B-B14F-4D97-AF65-F5344CB8AC3E}">
        <p14:creationId xmlns:p14="http://schemas.microsoft.com/office/powerpoint/2010/main" val="22582930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pPr>
                <a:defRPr/>
              </a:pPr>
              <a:t>‹#›</a:t>
            </a:fld>
            <a:endParaRPr lang="en-US"/>
          </a:p>
        </p:txBody>
      </p:sp>
    </p:spTree>
    <p:extLst>
      <p:ext uri="{BB962C8B-B14F-4D97-AF65-F5344CB8AC3E}">
        <p14:creationId xmlns:p14="http://schemas.microsoft.com/office/powerpoint/2010/main" val="8720086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350" b="1"/>
            </a:lvl1pPr>
            <a:lvl2pPr marL="257149" indent="0">
              <a:buNone/>
              <a:defRPr sz="1125" b="1"/>
            </a:lvl2pPr>
            <a:lvl3pPr marL="514297" indent="0">
              <a:buNone/>
              <a:defRPr sz="1013" b="1"/>
            </a:lvl3pPr>
            <a:lvl4pPr marL="771446" indent="0">
              <a:buNone/>
              <a:defRPr sz="900" b="1"/>
            </a:lvl4pPr>
            <a:lvl5pPr marL="1028594" indent="0">
              <a:buNone/>
              <a:defRPr sz="900" b="1"/>
            </a:lvl5pPr>
            <a:lvl6pPr marL="1285742" indent="0">
              <a:buNone/>
              <a:defRPr sz="900" b="1"/>
            </a:lvl6pPr>
            <a:lvl7pPr marL="1542890" indent="0">
              <a:buNone/>
              <a:defRPr sz="900" b="1"/>
            </a:lvl7pPr>
            <a:lvl8pPr marL="1800038" indent="0">
              <a:buNone/>
              <a:defRPr sz="900" b="1"/>
            </a:lvl8pPr>
            <a:lvl9pPr marL="2057186"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1350" b="1"/>
            </a:lvl1pPr>
            <a:lvl2pPr marL="257149" indent="0">
              <a:buNone/>
              <a:defRPr sz="1125" b="1"/>
            </a:lvl2pPr>
            <a:lvl3pPr marL="514297" indent="0">
              <a:buNone/>
              <a:defRPr sz="1013" b="1"/>
            </a:lvl3pPr>
            <a:lvl4pPr marL="771446" indent="0">
              <a:buNone/>
              <a:defRPr sz="900" b="1"/>
            </a:lvl4pPr>
            <a:lvl5pPr marL="1028594" indent="0">
              <a:buNone/>
              <a:defRPr sz="900" b="1"/>
            </a:lvl5pPr>
            <a:lvl6pPr marL="1285742" indent="0">
              <a:buNone/>
              <a:defRPr sz="900" b="1"/>
            </a:lvl6pPr>
            <a:lvl7pPr marL="1542890" indent="0">
              <a:buNone/>
              <a:defRPr sz="900" b="1"/>
            </a:lvl7pPr>
            <a:lvl8pPr marL="1800038" indent="0">
              <a:buNone/>
              <a:defRPr sz="900" b="1"/>
            </a:lvl8pPr>
            <a:lvl9pPr marL="2057186"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pPr>
                <a:defRPr/>
              </a:pPr>
              <a:t>‹#›</a:t>
            </a:fld>
            <a:endParaRPr lang="en-US"/>
          </a:p>
        </p:txBody>
      </p:sp>
    </p:spTree>
    <p:extLst>
      <p:ext uri="{BB962C8B-B14F-4D97-AF65-F5344CB8AC3E}">
        <p14:creationId xmlns:p14="http://schemas.microsoft.com/office/powerpoint/2010/main" val="38526023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pPr>
                <a:defRPr/>
              </a:pPr>
              <a:t>‹#›</a:t>
            </a:fld>
            <a:endParaRPr lang="en-US"/>
          </a:p>
        </p:txBody>
      </p:sp>
    </p:spTree>
    <p:extLst>
      <p:ext uri="{BB962C8B-B14F-4D97-AF65-F5344CB8AC3E}">
        <p14:creationId xmlns:p14="http://schemas.microsoft.com/office/powerpoint/2010/main" val="3090748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9"/>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pPr>
                <a:defRPr/>
              </a:pPr>
              <a:t>‹#›</a:t>
            </a:fld>
            <a:endParaRPr lang="en-US"/>
          </a:p>
        </p:txBody>
      </p:sp>
    </p:spTree>
    <p:extLst>
      <p:ext uri="{BB962C8B-B14F-4D97-AF65-F5344CB8AC3E}">
        <p14:creationId xmlns:p14="http://schemas.microsoft.com/office/powerpoint/2010/main" val="33578990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3" y="273057"/>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49" indent="0">
              <a:buNone/>
              <a:defRPr sz="675"/>
            </a:lvl2pPr>
            <a:lvl3pPr marL="514297" indent="0">
              <a:buNone/>
              <a:defRPr sz="563"/>
            </a:lvl3pPr>
            <a:lvl4pPr marL="771446" indent="0">
              <a:buNone/>
              <a:defRPr sz="506"/>
            </a:lvl4pPr>
            <a:lvl5pPr marL="1028594" indent="0">
              <a:buNone/>
              <a:defRPr sz="506"/>
            </a:lvl5pPr>
            <a:lvl6pPr marL="1285742" indent="0">
              <a:buNone/>
              <a:defRPr sz="506"/>
            </a:lvl6pPr>
            <a:lvl7pPr marL="1542890" indent="0">
              <a:buNone/>
              <a:defRPr sz="506"/>
            </a:lvl7pPr>
            <a:lvl8pPr marL="1800038" indent="0">
              <a:buNone/>
              <a:defRPr sz="506"/>
            </a:lvl8pPr>
            <a:lvl9pPr marL="2057186"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pPr>
                <a:defRPr/>
              </a:pPr>
              <a:t>‹#›</a:t>
            </a:fld>
            <a:endParaRPr lang="en-US"/>
          </a:p>
        </p:txBody>
      </p:sp>
    </p:spTree>
    <p:extLst>
      <p:ext uri="{BB962C8B-B14F-4D97-AF65-F5344CB8AC3E}">
        <p14:creationId xmlns:p14="http://schemas.microsoft.com/office/powerpoint/2010/main" val="1295162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49" indent="0">
              <a:buNone/>
              <a:defRPr sz="1575"/>
            </a:lvl2pPr>
            <a:lvl3pPr marL="514297" indent="0">
              <a:buNone/>
              <a:defRPr sz="1350"/>
            </a:lvl3pPr>
            <a:lvl4pPr marL="771446" indent="0">
              <a:buNone/>
              <a:defRPr sz="1125"/>
            </a:lvl4pPr>
            <a:lvl5pPr marL="1028594" indent="0">
              <a:buNone/>
              <a:defRPr sz="1125"/>
            </a:lvl5pPr>
            <a:lvl6pPr marL="1285742" indent="0">
              <a:buNone/>
              <a:defRPr sz="1125"/>
            </a:lvl6pPr>
            <a:lvl7pPr marL="1542890" indent="0">
              <a:buNone/>
              <a:defRPr sz="1125"/>
            </a:lvl7pPr>
            <a:lvl8pPr marL="1800038" indent="0">
              <a:buNone/>
              <a:defRPr sz="1125"/>
            </a:lvl8pPr>
            <a:lvl9pPr marL="2057186"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49" indent="0">
              <a:buNone/>
              <a:defRPr sz="675"/>
            </a:lvl2pPr>
            <a:lvl3pPr marL="514297" indent="0">
              <a:buNone/>
              <a:defRPr sz="563"/>
            </a:lvl3pPr>
            <a:lvl4pPr marL="771446" indent="0">
              <a:buNone/>
              <a:defRPr sz="506"/>
            </a:lvl4pPr>
            <a:lvl5pPr marL="1028594" indent="0">
              <a:buNone/>
              <a:defRPr sz="506"/>
            </a:lvl5pPr>
            <a:lvl6pPr marL="1285742" indent="0">
              <a:buNone/>
              <a:defRPr sz="506"/>
            </a:lvl6pPr>
            <a:lvl7pPr marL="1542890" indent="0">
              <a:buNone/>
              <a:defRPr sz="506"/>
            </a:lvl7pPr>
            <a:lvl8pPr marL="1800038" indent="0">
              <a:buNone/>
              <a:defRPr sz="506"/>
            </a:lvl8pPr>
            <a:lvl9pPr marL="2057186"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pPr>
                <a:defRPr/>
              </a:pPr>
              <a:t>‹#›</a:t>
            </a:fld>
            <a:endParaRPr lang="en-US"/>
          </a:p>
        </p:txBody>
      </p:sp>
    </p:spTree>
    <p:extLst>
      <p:ext uri="{BB962C8B-B14F-4D97-AF65-F5344CB8AC3E}">
        <p14:creationId xmlns:p14="http://schemas.microsoft.com/office/powerpoint/2010/main" val="19808916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pPr>
                <a:defRPr/>
              </a:pPr>
              <a:t>‹#›</a:t>
            </a:fld>
            <a:endParaRPr lang="en-US"/>
          </a:p>
        </p:txBody>
      </p:sp>
    </p:spTree>
    <p:extLst>
      <p:ext uri="{BB962C8B-B14F-4D97-AF65-F5344CB8AC3E}">
        <p14:creationId xmlns:p14="http://schemas.microsoft.com/office/powerpoint/2010/main" val="2209363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0192711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pPr>
                <a:defRPr/>
              </a:pPr>
              <a:t>‹#›</a:t>
            </a:fld>
            <a:endParaRPr lang="en-US"/>
          </a:p>
        </p:txBody>
      </p:sp>
    </p:spTree>
    <p:extLst>
      <p:ext uri="{BB962C8B-B14F-4D97-AF65-F5344CB8AC3E}">
        <p14:creationId xmlns:p14="http://schemas.microsoft.com/office/powerpoint/2010/main" val="16151507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pPr>
                <a:defRPr/>
              </a:pPr>
              <a:t>‹#›</a:t>
            </a:fld>
            <a:endParaRPr lang="en-US"/>
          </a:p>
        </p:txBody>
      </p:sp>
    </p:spTree>
    <p:extLst>
      <p:ext uri="{BB962C8B-B14F-4D97-AF65-F5344CB8AC3E}">
        <p14:creationId xmlns:p14="http://schemas.microsoft.com/office/powerpoint/2010/main" val="31429203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pPr>
                <a:defRPr/>
              </a:pPr>
              <a:t>‹#›</a:t>
            </a:fld>
            <a:endParaRPr lang="en-US"/>
          </a:p>
        </p:txBody>
      </p:sp>
    </p:spTree>
    <p:extLst>
      <p:ext uri="{BB962C8B-B14F-4D97-AF65-F5344CB8AC3E}">
        <p14:creationId xmlns:p14="http://schemas.microsoft.com/office/powerpoint/2010/main" val="14695185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pPr>
                <a:defRPr/>
              </a:pPr>
              <a:t>‹#›</a:t>
            </a:fld>
            <a:endParaRPr lang="en-US"/>
          </a:p>
        </p:txBody>
      </p:sp>
    </p:spTree>
    <p:extLst>
      <p:ext uri="{BB962C8B-B14F-4D97-AF65-F5344CB8AC3E}">
        <p14:creationId xmlns:p14="http://schemas.microsoft.com/office/powerpoint/2010/main" val="134871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pPr>
                <a:defRPr/>
              </a:pPr>
              <a:t>‹#›</a:t>
            </a:fld>
            <a:endParaRPr lang="en-US"/>
          </a:p>
        </p:txBody>
      </p:sp>
    </p:spTree>
    <p:extLst>
      <p:ext uri="{BB962C8B-B14F-4D97-AF65-F5344CB8AC3E}">
        <p14:creationId xmlns:p14="http://schemas.microsoft.com/office/powerpoint/2010/main" val="427521585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257149" indent="0" algn="ctr">
              <a:buNone/>
              <a:defRPr/>
            </a:lvl2pPr>
            <a:lvl3pPr marL="514297" indent="0" algn="ctr">
              <a:buNone/>
              <a:defRPr/>
            </a:lvl3pPr>
            <a:lvl4pPr marL="771446" indent="0" algn="ctr">
              <a:buNone/>
              <a:defRPr/>
            </a:lvl4pPr>
            <a:lvl5pPr marL="1028594" indent="0" algn="ctr">
              <a:buNone/>
              <a:defRPr/>
            </a:lvl5pPr>
            <a:lvl6pPr marL="1285742" indent="0" algn="ctr">
              <a:buNone/>
              <a:defRPr/>
            </a:lvl6pPr>
            <a:lvl7pPr marL="1542890" indent="0" algn="ctr">
              <a:buNone/>
              <a:defRPr/>
            </a:lvl7pPr>
            <a:lvl8pPr marL="1800038" indent="0" algn="ctr">
              <a:buNone/>
              <a:defRPr/>
            </a:lvl8pPr>
            <a:lvl9pPr marL="205718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1887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514297" rtl="0" eaLnBrk="0" fontAlgn="base" latinLnBrk="0" hangingPunct="0">
              <a:lnSpc>
                <a:spcPct val="100000"/>
              </a:lnSpc>
              <a:spcBef>
                <a:spcPct val="20000"/>
              </a:spcBef>
              <a:spcAft>
                <a:spcPct val="0"/>
              </a:spcAft>
              <a:buClrTx/>
              <a:buSzTx/>
              <a:buFontTx/>
              <a:buNone/>
              <a:tabLst/>
              <a:defRPr/>
            </a:lvl1pPr>
            <a:lvl2pPr marL="225005" marR="0" indent="0" algn="l" defTabSz="514297" rtl="0" eaLnBrk="0" fontAlgn="base" latinLnBrk="0" hangingPunct="0">
              <a:lnSpc>
                <a:spcPct val="100000"/>
              </a:lnSpc>
              <a:spcBef>
                <a:spcPct val="20000"/>
              </a:spcBef>
              <a:spcAft>
                <a:spcPct val="0"/>
              </a:spcAft>
              <a:buClrTx/>
              <a:buSzTx/>
              <a:buFontTx/>
              <a:buNone/>
              <a:tabLst/>
              <a:defRPr/>
            </a:lvl2pPr>
          </a:lstStyle>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0" marR="0" lvl="0"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a:p>
            <a:pPr marL="225005" marR="0" lvl="1" indent="0" algn="l" defTabSz="514297" rtl="0" eaLnBrk="0" fontAlgn="base" latinLnBrk="0" hangingPunct="0">
              <a:lnSpc>
                <a:spcPct val="100000"/>
              </a:lnSpc>
              <a:spcBef>
                <a:spcPct val="20000"/>
              </a:spcBef>
              <a:spcAft>
                <a:spcPct val="0"/>
              </a:spcAft>
              <a:buClrTx/>
              <a:buSzTx/>
              <a:buFontTx/>
              <a:buNone/>
              <a:tabLst/>
              <a:defRPr/>
            </a:pPr>
            <a:endParaRPr kumimoji="0" lang="en-US" sz="844"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21781964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1125"/>
            </a:lvl1pPr>
            <a:lvl2pPr marL="257149" indent="0">
              <a:buNone/>
              <a:defRPr sz="1013"/>
            </a:lvl2pPr>
            <a:lvl3pPr marL="514297" indent="0">
              <a:buNone/>
              <a:defRPr sz="900"/>
            </a:lvl3pPr>
            <a:lvl4pPr marL="771446" indent="0">
              <a:buNone/>
              <a:defRPr sz="788"/>
            </a:lvl4pPr>
            <a:lvl5pPr marL="1028594" indent="0">
              <a:buNone/>
              <a:defRPr sz="788"/>
            </a:lvl5pPr>
            <a:lvl6pPr marL="1285742" indent="0">
              <a:buNone/>
              <a:defRPr sz="788"/>
            </a:lvl6pPr>
            <a:lvl7pPr marL="1542890" indent="0">
              <a:buNone/>
              <a:defRPr sz="788"/>
            </a:lvl7pPr>
            <a:lvl8pPr marL="1800038" indent="0">
              <a:buNone/>
              <a:defRPr sz="788"/>
            </a:lvl8pPr>
            <a:lvl9pPr marL="2057186" indent="0">
              <a:buNone/>
              <a:defRPr sz="788"/>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7080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4595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350" b="1"/>
            </a:lvl1pPr>
            <a:lvl2pPr marL="257149" indent="0">
              <a:buNone/>
              <a:defRPr sz="1125" b="1"/>
            </a:lvl2pPr>
            <a:lvl3pPr marL="514297" indent="0">
              <a:buNone/>
              <a:defRPr sz="1013" b="1"/>
            </a:lvl3pPr>
            <a:lvl4pPr marL="771446" indent="0">
              <a:buNone/>
              <a:defRPr sz="900" b="1"/>
            </a:lvl4pPr>
            <a:lvl5pPr marL="1028594" indent="0">
              <a:buNone/>
              <a:defRPr sz="900" b="1"/>
            </a:lvl5pPr>
            <a:lvl6pPr marL="1285742" indent="0">
              <a:buNone/>
              <a:defRPr sz="900" b="1"/>
            </a:lvl6pPr>
            <a:lvl7pPr marL="1542890" indent="0">
              <a:buNone/>
              <a:defRPr sz="900" b="1"/>
            </a:lvl7pPr>
            <a:lvl8pPr marL="1800038" indent="0">
              <a:buNone/>
              <a:defRPr sz="900" b="1"/>
            </a:lvl8pPr>
            <a:lvl9pPr marL="2057186"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5" cy="639762"/>
          </a:xfrm>
        </p:spPr>
        <p:txBody>
          <a:bodyPr anchor="b"/>
          <a:lstStyle>
            <a:lvl1pPr marL="0" indent="0">
              <a:buNone/>
              <a:defRPr sz="1350" b="1"/>
            </a:lvl1pPr>
            <a:lvl2pPr marL="257149" indent="0">
              <a:buNone/>
              <a:defRPr sz="1125" b="1"/>
            </a:lvl2pPr>
            <a:lvl3pPr marL="514297" indent="0">
              <a:buNone/>
              <a:defRPr sz="1013" b="1"/>
            </a:lvl3pPr>
            <a:lvl4pPr marL="771446" indent="0">
              <a:buNone/>
              <a:defRPr sz="900" b="1"/>
            </a:lvl4pPr>
            <a:lvl5pPr marL="1028594" indent="0">
              <a:buNone/>
              <a:defRPr sz="900" b="1"/>
            </a:lvl5pPr>
            <a:lvl6pPr marL="1285742" indent="0">
              <a:buNone/>
              <a:defRPr sz="900" b="1"/>
            </a:lvl6pPr>
            <a:lvl7pPr marL="1542890" indent="0">
              <a:buNone/>
              <a:defRPr sz="900" b="1"/>
            </a:lvl7pPr>
            <a:lvl8pPr marL="1800038" indent="0">
              <a:buNone/>
              <a:defRPr sz="900" b="1"/>
            </a:lvl8pPr>
            <a:lvl9pPr marL="2057186"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607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88EC0-7367-4273-B6D4-869A6A857FB0}" type="slidenum">
              <a:rPr lang="en-US" smtClean="0"/>
              <a:t>‹#›</a:t>
            </a:fld>
            <a:endParaRPr lang="en-US"/>
          </a:p>
        </p:txBody>
      </p:sp>
    </p:spTree>
    <p:extLst>
      <p:ext uri="{BB962C8B-B14F-4D97-AF65-F5344CB8AC3E}">
        <p14:creationId xmlns:p14="http://schemas.microsoft.com/office/powerpoint/2010/main" val="19233626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363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9"/>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dirty="0">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4494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3" y="273059"/>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49" indent="0">
              <a:buNone/>
              <a:defRPr sz="675"/>
            </a:lvl2pPr>
            <a:lvl3pPr marL="514297" indent="0">
              <a:buNone/>
              <a:defRPr sz="563"/>
            </a:lvl3pPr>
            <a:lvl4pPr marL="771446" indent="0">
              <a:buNone/>
              <a:defRPr sz="506"/>
            </a:lvl4pPr>
            <a:lvl5pPr marL="1028594" indent="0">
              <a:buNone/>
              <a:defRPr sz="506"/>
            </a:lvl5pPr>
            <a:lvl6pPr marL="1285742" indent="0">
              <a:buNone/>
              <a:defRPr sz="506"/>
            </a:lvl6pPr>
            <a:lvl7pPr marL="1542890" indent="0">
              <a:buNone/>
              <a:defRPr sz="506"/>
            </a:lvl7pPr>
            <a:lvl8pPr marL="1800038" indent="0">
              <a:buNone/>
              <a:defRPr sz="506"/>
            </a:lvl8pPr>
            <a:lvl9pPr marL="2057186"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8093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49" indent="0">
              <a:buNone/>
              <a:defRPr sz="1575"/>
            </a:lvl2pPr>
            <a:lvl3pPr marL="514297" indent="0">
              <a:buNone/>
              <a:defRPr sz="1350"/>
            </a:lvl3pPr>
            <a:lvl4pPr marL="771446" indent="0">
              <a:buNone/>
              <a:defRPr sz="1125"/>
            </a:lvl4pPr>
            <a:lvl5pPr marL="1028594" indent="0">
              <a:buNone/>
              <a:defRPr sz="1125"/>
            </a:lvl5pPr>
            <a:lvl6pPr marL="1285742" indent="0">
              <a:buNone/>
              <a:defRPr sz="1125"/>
            </a:lvl6pPr>
            <a:lvl7pPr marL="1542890" indent="0">
              <a:buNone/>
              <a:defRPr sz="1125"/>
            </a:lvl7pPr>
            <a:lvl8pPr marL="1800038" indent="0">
              <a:buNone/>
              <a:defRPr sz="1125"/>
            </a:lvl8pPr>
            <a:lvl9pPr marL="2057186"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49" indent="0">
              <a:buNone/>
              <a:defRPr sz="675"/>
            </a:lvl2pPr>
            <a:lvl3pPr marL="514297" indent="0">
              <a:buNone/>
              <a:defRPr sz="563"/>
            </a:lvl3pPr>
            <a:lvl4pPr marL="771446" indent="0">
              <a:buNone/>
              <a:defRPr sz="506"/>
            </a:lvl4pPr>
            <a:lvl5pPr marL="1028594" indent="0">
              <a:buNone/>
              <a:defRPr sz="506"/>
            </a:lvl5pPr>
            <a:lvl6pPr marL="1285742" indent="0">
              <a:buNone/>
              <a:defRPr sz="506"/>
            </a:lvl6pPr>
            <a:lvl7pPr marL="1542890" indent="0">
              <a:buNone/>
              <a:defRPr sz="506"/>
            </a:lvl7pPr>
            <a:lvl8pPr marL="1800038" indent="0">
              <a:buNone/>
              <a:defRPr sz="506"/>
            </a:lvl8pPr>
            <a:lvl9pPr marL="2057186" indent="0">
              <a:buNone/>
              <a:defRPr sz="506"/>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5206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190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1680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8697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742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6187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auto">
              <a:spcBef>
                <a:spcPts val="0"/>
              </a:spcBef>
              <a:spcAft>
                <a:spcPts val="0"/>
              </a:spcAft>
              <a:defRPr/>
            </a:pPr>
            <a:endParaRPr lang="en-GB">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21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74640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611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1476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412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8008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72581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294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1274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222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47664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139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0789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0329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EE2D47-12CE-42AA-8AD0-2C6E306B39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7B4422-6CE5-4001-A5B4-9273AA4765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AAA169-EF79-480F-9C78-3AA37DBA3D35}"/>
              </a:ext>
            </a:extLst>
          </p:cNvPr>
          <p:cNvSpPr>
            <a:spLocks noGrp="1" noChangeArrowheads="1"/>
          </p:cNvSpPr>
          <p:nvPr>
            <p:ph type="sldNum" sz="quarter" idx="12"/>
          </p:nvPr>
        </p:nvSpPr>
        <p:spPr>
          <a:ln/>
        </p:spPr>
        <p:txBody>
          <a:bodyPr/>
          <a:lstStyle>
            <a:lvl1pPr>
              <a:defRPr/>
            </a:lvl1pPr>
          </a:lstStyle>
          <a:p>
            <a:fld id="{A1EFD74F-41F1-4F5F-BAA8-84C64B0A3BCC}" type="slidenum">
              <a:rPr lang="en-US" altLang="en-US"/>
              <a:pPr/>
              <a:t>‹#›</a:t>
            </a:fld>
            <a:endParaRPr lang="en-US" altLang="en-US"/>
          </a:p>
        </p:txBody>
      </p:sp>
    </p:spTree>
    <p:extLst>
      <p:ext uri="{BB962C8B-B14F-4D97-AF65-F5344CB8AC3E}">
        <p14:creationId xmlns:p14="http://schemas.microsoft.com/office/powerpoint/2010/main" val="24113057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6EB20E-9640-42D5-A296-85B588B0FE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A09CDD-5984-413B-B33E-997468BE2F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58ED05-4F10-4D4D-B995-1359A3261E26}"/>
              </a:ext>
            </a:extLst>
          </p:cNvPr>
          <p:cNvSpPr>
            <a:spLocks noGrp="1" noChangeArrowheads="1"/>
          </p:cNvSpPr>
          <p:nvPr>
            <p:ph type="sldNum" sz="quarter" idx="12"/>
          </p:nvPr>
        </p:nvSpPr>
        <p:spPr>
          <a:ln/>
        </p:spPr>
        <p:txBody>
          <a:bodyPr/>
          <a:lstStyle>
            <a:lvl1pPr>
              <a:defRPr/>
            </a:lvl1pPr>
          </a:lstStyle>
          <a:p>
            <a:fld id="{DAF12983-818C-4A69-B56F-4FE947C0E43B}" type="slidenum">
              <a:rPr lang="en-US" altLang="en-US"/>
              <a:pPr/>
              <a:t>‹#›</a:t>
            </a:fld>
            <a:endParaRPr lang="en-US" altLang="en-US"/>
          </a:p>
        </p:txBody>
      </p:sp>
    </p:spTree>
    <p:extLst>
      <p:ext uri="{BB962C8B-B14F-4D97-AF65-F5344CB8AC3E}">
        <p14:creationId xmlns:p14="http://schemas.microsoft.com/office/powerpoint/2010/main" val="18406429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CA0BCB-2116-408D-9CDA-2224051A01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1CAB33-739E-4DB9-AEF2-4F8A5900E5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9977C8-7526-4143-AE3F-C5894F0AC47B}"/>
              </a:ext>
            </a:extLst>
          </p:cNvPr>
          <p:cNvSpPr>
            <a:spLocks noGrp="1" noChangeArrowheads="1"/>
          </p:cNvSpPr>
          <p:nvPr>
            <p:ph type="sldNum" sz="quarter" idx="12"/>
          </p:nvPr>
        </p:nvSpPr>
        <p:spPr>
          <a:ln/>
        </p:spPr>
        <p:txBody>
          <a:bodyPr/>
          <a:lstStyle>
            <a:lvl1pPr>
              <a:defRPr/>
            </a:lvl1pPr>
          </a:lstStyle>
          <a:p>
            <a:fld id="{C055C4AF-49C4-4F77-888E-C2303BC1BA29}" type="slidenum">
              <a:rPr lang="en-US" altLang="en-US"/>
              <a:pPr/>
              <a:t>‹#›</a:t>
            </a:fld>
            <a:endParaRPr lang="en-US" altLang="en-US"/>
          </a:p>
        </p:txBody>
      </p:sp>
    </p:spTree>
    <p:extLst>
      <p:ext uri="{BB962C8B-B14F-4D97-AF65-F5344CB8AC3E}">
        <p14:creationId xmlns:p14="http://schemas.microsoft.com/office/powerpoint/2010/main" val="32169806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E4D261-1745-4B2F-8E94-D63DEC2652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7274A8-EC9B-4BA7-B696-A401DAE2C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451A5E-7197-4B54-998B-3131125446FB}"/>
              </a:ext>
            </a:extLst>
          </p:cNvPr>
          <p:cNvSpPr>
            <a:spLocks noGrp="1" noChangeArrowheads="1"/>
          </p:cNvSpPr>
          <p:nvPr>
            <p:ph type="sldNum" sz="quarter" idx="12"/>
          </p:nvPr>
        </p:nvSpPr>
        <p:spPr>
          <a:ln/>
        </p:spPr>
        <p:txBody>
          <a:bodyPr/>
          <a:lstStyle>
            <a:lvl1pPr>
              <a:defRPr/>
            </a:lvl1pPr>
          </a:lstStyle>
          <a:p>
            <a:fld id="{11FC8C58-8355-43DB-B3AE-CBCFD3F0D597}" type="slidenum">
              <a:rPr lang="en-US" altLang="en-US"/>
              <a:pPr/>
              <a:t>‹#›</a:t>
            </a:fld>
            <a:endParaRPr lang="en-US" altLang="en-US"/>
          </a:p>
        </p:txBody>
      </p:sp>
    </p:spTree>
    <p:extLst>
      <p:ext uri="{BB962C8B-B14F-4D97-AF65-F5344CB8AC3E}">
        <p14:creationId xmlns:p14="http://schemas.microsoft.com/office/powerpoint/2010/main" val="303211737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885798-CE45-4370-AE0C-54010C2C39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7893DE-74B0-4BD0-82EB-1C1B1D77D4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CB4778-4C13-40AE-8B56-F5D65FDB879E}"/>
              </a:ext>
            </a:extLst>
          </p:cNvPr>
          <p:cNvSpPr>
            <a:spLocks noGrp="1" noChangeArrowheads="1"/>
          </p:cNvSpPr>
          <p:nvPr>
            <p:ph type="sldNum" sz="quarter" idx="12"/>
          </p:nvPr>
        </p:nvSpPr>
        <p:spPr>
          <a:ln/>
        </p:spPr>
        <p:txBody>
          <a:bodyPr/>
          <a:lstStyle>
            <a:lvl1pPr>
              <a:defRPr/>
            </a:lvl1pPr>
          </a:lstStyle>
          <a:p>
            <a:fld id="{C9B9851E-D8C7-481D-8883-C51090CD3276}" type="slidenum">
              <a:rPr lang="en-US" altLang="en-US"/>
              <a:pPr/>
              <a:t>‹#›</a:t>
            </a:fld>
            <a:endParaRPr lang="en-US" altLang="en-US"/>
          </a:p>
        </p:txBody>
      </p:sp>
    </p:spTree>
    <p:extLst>
      <p:ext uri="{BB962C8B-B14F-4D97-AF65-F5344CB8AC3E}">
        <p14:creationId xmlns:p14="http://schemas.microsoft.com/office/powerpoint/2010/main" val="13702155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05392F-CF28-48D8-8AE3-168349583B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D93A6F-7E35-4CC1-8CDB-8103A187F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C64FF1-063C-4927-A651-0479CCC70E56}"/>
              </a:ext>
            </a:extLst>
          </p:cNvPr>
          <p:cNvSpPr>
            <a:spLocks noGrp="1" noChangeArrowheads="1"/>
          </p:cNvSpPr>
          <p:nvPr>
            <p:ph type="sldNum" sz="quarter" idx="12"/>
          </p:nvPr>
        </p:nvSpPr>
        <p:spPr>
          <a:ln/>
        </p:spPr>
        <p:txBody>
          <a:bodyPr/>
          <a:lstStyle>
            <a:lvl1pPr>
              <a:defRPr/>
            </a:lvl1pPr>
          </a:lstStyle>
          <a:p>
            <a:fld id="{3E577F39-B7BD-4712-82FA-65158847B650}" type="slidenum">
              <a:rPr lang="en-US" altLang="en-US"/>
              <a:pPr/>
              <a:t>‹#›</a:t>
            </a:fld>
            <a:endParaRPr lang="en-US" altLang="en-US"/>
          </a:p>
        </p:txBody>
      </p:sp>
    </p:spTree>
    <p:extLst>
      <p:ext uri="{BB962C8B-B14F-4D97-AF65-F5344CB8AC3E}">
        <p14:creationId xmlns:p14="http://schemas.microsoft.com/office/powerpoint/2010/main" val="8714260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1DB5DA-53D9-4777-8A32-A7039F3FBC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824DFAB-49C9-4466-B21B-D772565959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C37341-834D-4A89-804B-2E8D08BEEC55}"/>
              </a:ext>
            </a:extLst>
          </p:cNvPr>
          <p:cNvSpPr>
            <a:spLocks noGrp="1" noChangeArrowheads="1"/>
          </p:cNvSpPr>
          <p:nvPr>
            <p:ph type="sldNum" sz="quarter" idx="12"/>
          </p:nvPr>
        </p:nvSpPr>
        <p:spPr>
          <a:ln/>
        </p:spPr>
        <p:txBody>
          <a:bodyPr/>
          <a:lstStyle>
            <a:lvl1pPr>
              <a:defRPr/>
            </a:lvl1pPr>
          </a:lstStyle>
          <a:p>
            <a:fld id="{F9D5EF8A-8042-4252-A865-85BD10B4083D}" type="slidenum">
              <a:rPr lang="en-US" altLang="en-US"/>
              <a:pPr/>
              <a:t>‹#›</a:t>
            </a:fld>
            <a:endParaRPr lang="en-US" altLang="en-US"/>
          </a:p>
        </p:txBody>
      </p:sp>
    </p:spTree>
    <p:extLst>
      <p:ext uri="{BB962C8B-B14F-4D97-AF65-F5344CB8AC3E}">
        <p14:creationId xmlns:p14="http://schemas.microsoft.com/office/powerpoint/2010/main" val="12049122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EFD217-4A03-4C77-B016-CFD3244020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834555-67E2-4DF3-B05F-DDD426603B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C4150CD-DCD5-4A9E-9718-B19D9A9EB76E}"/>
              </a:ext>
            </a:extLst>
          </p:cNvPr>
          <p:cNvSpPr>
            <a:spLocks noGrp="1" noChangeArrowheads="1"/>
          </p:cNvSpPr>
          <p:nvPr>
            <p:ph type="sldNum" sz="quarter" idx="12"/>
          </p:nvPr>
        </p:nvSpPr>
        <p:spPr>
          <a:ln/>
        </p:spPr>
        <p:txBody>
          <a:bodyPr/>
          <a:lstStyle>
            <a:lvl1pPr>
              <a:defRPr/>
            </a:lvl1pPr>
          </a:lstStyle>
          <a:p>
            <a:fld id="{0A705EC8-003E-45E5-B15B-6E268D36D5EA}" type="slidenum">
              <a:rPr lang="en-US" altLang="en-US"/>
              <a:pPr/>
              <a:t>‹#›</a:t>
            </a:fld>
            <a:endParaRPr lang="en-US" altLang="en-US"/>
          </a:p>
        </p:txBody>
      </p:sp>
    </p:spTree>
    <p:extLst>
      <p:ext uri="{BB962C8B-B14F-4D97-AF65-F5344CB8AC3E}">
        <p14:creationId xmlns:p14="http://schemas.microsoft.com/office/powerpoint/2010/main" val="338067550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C5AC9D-F881-4A3E-8DFF-05759E3ACE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E10DBF-DA08-43F3-ADE4-3FA8B0BC08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532B59-029C-4243-94A4-AEC7F9BAF10C}"/>
              </a:ext>
            </a:extLst>
          </p:cNvPr>
          <p:cNvSpPr>
            <a:spLocks noGrp="1" noChangeArrowheads="1"/>
          </p:cNvSpPr>
          <p:nvPr>
            <p:ph type="sldNum" sz="quarter" idx="12"/>
          </p:nvPr>
        </p:nvSpPr>
        <p:spPr>
          <a:ln/>
        </p:spPr>
        <p:txBody>
          <a:bodyPr/>
          <a:lstStyle>
            <a:lvl1pPr>
              <a:defRPr/>
            </a:lvl1pPr>
          </a:lstStyle>
          <a:p>
            <a:fld id="{C6411A85-A6E9-469B-AEE5-751DB3BD936C}" type="slidenum">
              <a:rPr lang="en-US" altLang="en-US"/>
              <a:pPr/>
              <a:t>‹#›</a:t>
            </a:fld>
            <a:endParaRPr lang="en-US" altLang="en-US"/>
          </a:p>
        </p:txBody>
      </p:sp>
    </p:spTree>
    <p:extLst>
      <p:ext uri="{BB962C8B-B14F-4D97-AF65-F5344CB8AC3E}">
        <p14:creationId xmlns:p14="http://schemas.microsoft.com/office/powerpoint/2010/main" val="2894473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88264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F3FC58-53EF-4709-B6B6-0A9B05A416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8B9844-5828-46BE-979B-4194C3CB1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A07716-B097-430E-876F-4EDBA0711037}"/>
              </a:ext>
            </a:extLst>
          </p:cNvPr>
          <p:cNvSpPr>
            <a:spLocks noGrp="1" noChangeArrowheads="1"/>
          </p:cNvSpPr>
          <p:nvPr>
            <p:ph type="sldNum" sz="quarter" idx="12"/>
          </p:nvPr>
        </p:nvSpPr>
        <p:spPr>
          <a:ln/>
        </p:spPr>
        <p:txBody>
          <a:bodyPr/>
          <a:lstStyle>
            <a:lvl1pPr>
              <a:defRPr/>
            </a:lvl1pPr>
          </a:lstStyle>
          <a:p>
            <a:fld id="{3C581258-BEBD-443D-8111-D7275C2AC312}" type="slidenum">
              <a:rPr lang="en-US" altLang="en-US"/>
              <a:pPr/>
              <a:t>‹#›</a:t>
            </a:fld>
            <a:endParaRPr lang="en-US" altLang="en-US"/>
          </a:p>
        </p:txBody>
      </p:sp>
    </p:spTree>
    <p:extLst>
      <p:ext uri="{BB962C8B-B14F-4D97-AF65-F5344CB8AC3E}">
        <p14:creationId xmlns:p14="http://schemas.microsoft.com/office/powerpoint/2010/main" val="41857928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842D89-5BCA-409C-AF40-1C8CA3E4C3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B10EC7-DDDA-4282-94DD-B5DD385D6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BE9619-5B00-4CF9-A55E-43143E035DFD}"/>
              </a:ext>
            </a:extLst>
          </p:cNvPr>
          <p:cNvSpPr>
            <a:spLocks noGrp="1" noChangeArrowheads="1"/>
          </p:cNvSpPr>
          <p:nvPr>
            <p:ph type="sldNum" sz="quarter" idx="12"/>
          </p:nvPr>
        </p:nvSpPr>
        <p:spPr>
          <a:ln/>
        </p:spPr>
        <p:txBody>
          <a:bodyPr/>
          <a:lstStyle>
            <a:lvl1pPr>
              <a:defRPr/>
            </a:lvl1pPr>
          </a:lstStyle>
          <a:p>
            <a:fld id="{1DF53F39-EAC7-45C7-8B4B-CB7B583EEDBA}" type="slidenum">
              <a:rPr lang="en-US" altLang="en-US"/>
              <a:pPr/>
              <a:t>‹#›</a:t>
            </a:fld>
            <a:endParaRPr lang="en-US" altLang="en-US"/>
          </a:p>
        </p:txBody>
      </p:sp>
    </p:spTree>
    <p:extLst>
      <p:ext uri="{BB962C8B-B14F-4D97-AF65-F5344CB8AC3E}">
        <p14:creationId xmlns:p14="http://schemas.microsoft.com/office/powerpoint/2010/main" val="1750412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A2D4F2-01F0-490F-B154-77928AF35239}"/>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BB528B3-ECD0-47D3-AC30-C120E02FA2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1B84ACE-3B4E-4275-9562-F9C688408F50}"/>
              </a:ext>
            </a:extLst>
          </p:cNvPr>
          <p:cNvSpPr>
            <a:spLocks noGrp="1" noChangeArrowheads="1"/>
          </p:cNvSpPr>
          <p:nvPr>
            <p:ph type="sldNum" sz="quarter" idx="12"/>
          </p:nvPr>
        </p:nvSpPr>
        <p:spPr>
          <a:ln/>
        </p:spPr>
        <p:txBody>
          <a:bodyPr/>
          <a:lstStyle>
            <a:lvl1pPr>
              <a:defRPr/>
            </a:lvl1pPr>
          </a:lstStyle>
          <a:p>
            <a:fld id="{06C421A6-7EB4-40E6-89C3-17983FBA1630}" type="slidenum">
              <a:rPr lang="en-US" altLang="en-US"/>
              <a:pPr/>
              <a:t>‹#›</a:t>
            </a:fld>
            <a:endParaRPr lang="en-US" altLang="en-US"/>
          </a:p>
        </p:txBody>
      </p:sp>
    </p:spTree>
    <p:extLst>
      <p:ext uri="{BB962C8B-B14F-4D97-AF65-F5344CB8AC3E}">
        <p14:creationId xmlns:p14="http://schemas.microsoft.com/office/powerpoint/2010/main" val="29505357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814920-BAE4-4B92-BBE4-4782BC35B0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076C4B-4457-4E26-A00F-DF0C7E2E6A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877D8B-3BDA-45C4-BD65-C672CFB2025A}"/>
              </a:ext>
            </a:extLst>
          </p:cNvPr>
          <p:cNvSpPr>
            <a:spLocks noGrp="1" noChangeArrowheads="1"/>
          </p:cNvSpPr>
          <p:nvPr>
            <p:ph type="sldNum" sz="quarter" idx="12"/>
          </p:nvPr>
        </p:nvSpPr>
        <p:spPr>
          <a:ln/>
        </p:spPr>
        <p:txBody>
          <a:bodyPr/>
          <a:lstStyle>
            <a:lvl1pPr>
              <a:defRPr/>
            </a:lvl1pPr>
          </a:lstStyle>
          <a:p>
            <a:fld id="{C2A6994E-47CF-4ED6-A0AE-56C9272C8177}" type="slidenum">
              <a:rPr lang="en-US" altLang="en-US"/>
              <a:pPr/>
              <a:t>‹#›</a:t>
            </a:fld>
            <a:endParaRPr lang="en-US" altLang="en-US"/>
          </a:p>
        </p:txBody>
      </p:sp>
    </p:spTree>
    <p:extLst>
      <p:ext uri="{BB962C8B-B14F-4D97-AF65-F5344CB8AC3E}">
        <p14:creationId xmlns:p14="http://schemas.microsoft.com/office/powerpoint/2010/main" val="16792461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8603D8-22AC-4B94-A331-BE3B9382D9E0}"/>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B6D91B0-957F-4918-B0AC-5D9D8C43A2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C5949D3-3340-4CF5-B2E4-724DA989C932}"/>
              </a:ext>
            </a:extLst>
          </p:cNvPr>
          <p:cNvSpPr>
            <a:spLocks noGrp="1" noChangeArrowheads="1"/>
          </p:cNvSpPr>
          <p:nvPr>
            <p:ph type="sldNum" sz="quarter" idx="12"/>
          </p:nvPr>
        </p:nvSpPr>
        <p:spPr>
          <a:ln/>
        </p:spPr>
        <p:txBody>
          <a:bodyPr/>
          <a:lstStyle>
            <a:lvl1pPr>
              <a:defRPr/>
            </a:lvl1pPr>
          </a:lstStyle>
          <a:p>
            <a:fld id="{7C0DA42A-9A5F-4FD3-842D-674A0E32CE1A}" type="slidenum">
              <a:rPr lang="en-US" altLang="en-US"/>
              <a:pPr/>
              <a:t>‹#›</a:t>
            </a:fld>
            <a:endParaRPr lang="en-US" altLang="en-US"/>
          </a:p>
        </p:txBody>
      </p:sp>
    </p:spTree>
    <p:extLst>
      <p:ext uri="{BB962C8B-B14F-4D97-AF65-F5344CB8AC3E}">
        <p14:creationId xmlns:p14="http://schemas.microsoft.com/office/powerpoint/2010/main" val="174031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687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565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38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52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5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8420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62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342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681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210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7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753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313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452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283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740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366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339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965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5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201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5765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797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90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5"/>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893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588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695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87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50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22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solidFill>
                  <a:srgbClr val="FFFF00"/>
                </a:solidFill>
              </a:defRPr>
            </a:lvl1pPr>
          </a:lstStyle>
          <a:p>
            <a:pPr>
              <a:defRPr/>
            </a:pPr>
            <a:fld id="{F979821D-5FE4-4D3B-86F0-E2E626614511}" type="slidenum">
              <a:rPr lang="en-US" smtClean="0"/>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347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251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240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45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61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5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5906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29A384-D3D0-41E1-B0CA-9089E5A33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605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722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41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lvl1pPr>
              <a:defRPr>
                <a:solidFill>
                  <a:srgbClr val="FFFF00"/>
                </a:solidFill>
              </a:defRPr>
            </a:lvl1pPr>
          </a:lstStyle>
          <a:p>
            <a:pPr>
              <a:defRPr/>
            </a:pPr>
            <a:fld id="{2088A31A-02D4-4BA1-8536-FBD446B2D458}" type="slidenum">
              <a:rPr lang="en-US" smtClean="0"/>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6480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2819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336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7629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a:defRPr/>
            </a:pPr>
            <a:fld id="{2088A31A-02D4-4BA1-8536-FBD446B2D4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150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0421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370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292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66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20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921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7618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027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121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solidFill>
                  <a:srgbClr val="FFFF00"/>
                </a:solidFill>
              </a:defRPr>
            </a:lvl1pPr>
          </a:lstStyle>
          <a:p>
            <a:pPr>
              <a:defRPr/>
            </a:pPr>
            <a:fld id="{350884FC-A345-47D7-8DCD-28131DE4BA17}" type="slidenum">
              <a:rPr lang="en-US" smtClean="0"/>
              <a:pPr>
                <a:defRPr/>
              </a:pPr>
              <a:t>‹#›</a:t>
            </a:fld>
            <a:endParaRPr lang="en-US" dirty="0"/>
          </a:p>
        </p:txBody>
      </p:sp>
    </p:spTree>
    <p:extLst>
      <p:ext uri="{BB962C8B-B14F-4D97-AF65-F5344CB8AC3E}">
        <p14:creationId xmlns:p14="http://schemas.microsoft.com/office/powerpoint/2010/main" val="2712028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4D092-0421-47AB-A780-BE20DA6002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969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F3F15-4045-4529-A811-A4D42BD90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10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92B91-13AD-4E59-9ABD-C40D3A605D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689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79821D-5FE4-4D3B-86F0-E2E626614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4234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dirty="0">
              <a:solidFill>
                <a:srgbClr val="FFF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83B2B5-30A8-4AF3-8E9E-22E294530F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95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263FE-A7BB-4390-A1A6-93EF2FD68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624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E5863D-A06B-42FC-B145-75F0B1444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225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728A4-84B3-4C49-BB98-CF753F41F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7585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6CB20-FE90-4F07-9D74-C93DC9306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8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803F9A-FC7E-45DE-BDA0-39A1B2B78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122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3"/>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DBED1C4-D92A-4258-8207-A054EC829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156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98F6E-3789-4AA0-9741-8A4679864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992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FB1E3D-DFFE-41A0-A7AA-291834D63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5491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lIns="91430" tIns="45715" rIns="91430" bIns="45715"/>
          <a:lstStyle>
            <a:lvl1pPr>
              <a:defRPr/>
            </a:lvl1pPr>
          </a:lstStyle>
          <a:p>
            <a:pPr fontAlgn="base">
              <a:spcBef>
                <a:spcPct val="0"/>
              </a:spcBef>
              <a:spcAft>
                <a:spcPct val="0"/>
              </a:spcAft>
              <a:defRPr/>
            </a:pPr>
            <a:endParaRPr lang="en-GB">
              <a:solidFill>
                <a:srgbClr val="FFF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6F0D65-4873-439C-90FB-737938389C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4526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7239000" cy="4525963"/>
          </a:xfrm>
        </p:spPr>
        <p:txBody>
          <a:bodyPr/>
          <a:lstStyle>
            <a:lvl1pPr marL="0" marR="0" indent="0" algn="l" defTabSz="914305" rtl="0" eaLnBrk="0" fontAlgn="base" latinLnBrk="0" hangingPunct="0">
              <a:lnSpc>
                <a:spcPct val="100000"/>
              </a:lnSpc>
              <a:spcBef>
                <a:spcPct val="20000"/>
              </a:spcBef>
              <a:spcAft>
                <a:spcPct val="0"/>
              </a:spcAft>
              <a:buClrTx/>
              <a:buSzTx/>
              <a:buFontTx/>
              <a:buNone/>
              <a:tabLst/>
              <a:defRPr/>
            </a:lvl1pPr>
            <a:lvl2pPr marL="400008" marR="0" indent="0" algn="l" defTabSz="914305" rtl="0" eaLnBrk="0" fontAlgn="base" latinLnBrk="0" hangingPunct="0">
              <a:lnSpc>
                <a:spcPct val="100000"/>
              </a:lnSpc>
              <a:spcBef>
                <a:spcPct val="20000"/>
              </a:spcBef>
              <a:spcAft>
                <a:spcPct val="0"/>
              </a:spcAft>
              <a:buClrTx/>
              <a:buSzTx/>
              <a:buFontTx/>
              <a:buNone/>
              <a:tabLst/>
              <a:defRPr/>
            </a:lvl2pPr>
          </a:lstStyle>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0" marR="0" lvl="0"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a:p>
            <a:pPr marL="400008" marR="0" lvl="1" indent="0" algn="l" defTabSz="914305" rtl="0" eaLnBrk="0" fontAlgn="base" latinLnBrk="0" hangingPunct="0">
              <a:lnSpc>
                <a:spcPct val="100000"/>
              </a:lnSpc>
              <a:spcBef>
                <a:spcPct val="20000"/>
              </a:spcBef>
              <a:spcAft>
                <a:spcPct val="0"/>
              </a:spcAft>
              <a:buClrTx/>
              <a:buSzTx/>
              <a:buFontTx/>
              <a:buNone/>
              <a:tabLst/>
              <a:defRPr/>
            </a:pPr>
            <a:endParaRPr kumimoji="0" lang="en-US" sz="1500" b="0" i="0" u="none" strike="noStrike" kern="0" cap="none" spc="0" normalizeH="0" baseline="0" noProof="0" dirty="0">
              <a:ln>
                <a:noFill/>
              </a:ln>
              <a:solidFill>
                <a:srgbClr val="FFFF00"/>
              </a:solidFill>
              <a:effectLst/>
              <a:uLnTx/>
              <a:uFillTx/>
              <a:latin typeface="+mn-l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884FC-A345-47D7-8DCD-28131DE4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46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1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9.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slide" Target="../slides/slide57.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 Target="../slides/slide2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 Target="../slides/slide25.xml"/><Relationship Id="rId3" Type="http://schemas.openxmlformats.org/officeDocument/2006/relationships/slideLayout" Target="../slideLayouts/slideLayout141.xml"/><Relationship Id="rId21" Type="http://schemas.openxmlformats.org/officeDocument/2006/relationships/slide" Target="../slides/slide22.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 Target="../slides/slide8.xml"/><Relationship Id="rId2" Type="http://schemas.openxmlformats.org/officeDocument/2006/relationships/slideLayout" Target="../slideLayouts/slideLayout140.xml"/><Relationship Id="rId16" Type="http://schemas.openxmlformats.org/officeDocument/2006/relationships/theme" Target="../theme/theme11.xml"/><Relationship Id="rId20" Type="http://schemas.openxmlformats.org/officeDocument/2006/relationships/slide" Target="../slides/slide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 Target="../slides/slide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 Target="../slides/slide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 Target="../slides/slide11.xml"/><Relationship Id="rId2" Type="http://schemas.openxmlformats.org/officeDocument/2006/relationships/slideLayout" Target="../slideLayouts/slideLayout166.xml"/><Relationship Id="rId16" Type="http://schemas.openxmlformats.org/officeDocument/2006/relationships/theme" Target="../theme/theme1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 Target="../slides/slide27.xml"/><Relationship Id="rId3" Type="http://schemas.openxmlformats.org/officeDocument/2006/relationships/slideLayout" Target="../slideLayouts/slideLayout182.xml"/><Relationship Id="rId21" Type="http://schemas.openxmlformats.org/officeDocument/2006/relationships/slide" Target="../slides/slide85.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 Target="../slides/slide24.xml"/><Relationship Id="rId2" Type="http://schemas.openxmlformats.org/officeDocument/2006/relationships/slideLayout" Target="../slideLayouts/slideLayout181.xml"/><Relationship Id="rId16" Type="http://schemas.openxmlformats.org/officeDocument/2006/relationships/theme" Target="../theme/theme14.xml"/><Relationship Id="rId20" Type="http://schemas.openxmlformats.org/officeDocument/2006/relationships/slide" Target="../slides/slide73.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slide" Target="../slides/slide23.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 Target="../slides/slide9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 Target="../slides/slide27.xml"/><Relationship Id="rId3" Type="http://schemas.openxmlformats.org/officeDocument/2006/relationships/slideLayout" Target="../slideLayouts/slideLayout197.xml"/><Relationship Id="rId21" Type="http://schemas.openxmlformats.org/officeDocument/2006/relationships/slide" Target="../slides/slide8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 Target="../slides/slide24.xml"/><Relationship Id="rId2" Type="http://schemas.openxmlformats.org/officeDocument/2006/relationships/slideLayout" Target="../slideLayouts/slideLayout196.xml"/><Relationship Id="rId16" Type="http://schemas.openxmlformats.org/officeDocument/2006/relationships/theme" Target="../theme/theme15.xml"/><Relationship Id="rId20" Type="http://schemas.openxmlformats.org/officeDocument/2006/relationships/slide" Target="../slides/slide7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slide" Target="../slides/slide2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 Target="../slides/slide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 Target="../slides/slide4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 Target="../slides/slide121.xml"/><Relationship Id="rId2" Type="http://schemas.openxmlformats.org/officeDocument/2006/relationships/slideLayout" Target="../slideLayouts/slideLayout211.xml"/><Relationship Id="rId16" Type="http://schemas.openxmlformats.org/officeDocument/2006/relationships/theme" Target="../theme/theme16.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 Target="../slides/slide16.xml"/><Relationship Id="rId3" Type="http://schemas.openxmlformats.org/officeDocument/2006/relationships/slideLayout" Target="../slideLayouts/slideLayout227.xml"/><Relationship Id="rId21" Type="http://schemas.openxmlformats.org/officeDocument/2006/relationships/slide" Target="../slides/slide82.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 Target="../slides/slide8.xml"/><Relationship Id="rId2" Type="http://schemas.openxmlformats.org/officeDocument/2006/relationships/slideLayout" Target="../slideLayouts/slideLayout226.xml"/><Relationship Id="rId16" Type="http://schemas.openxmlformats.org/officeDocument/2006/relationships/theme" Target="../theme/theme17.xml"/><Relationship Id="rId20" Type="http://schemas.openxmlformats.org/officeDocument/2006/relationships/slide" Target="../slides/slide3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slide" Target="../slides/slide27.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 Target="../slides/slide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 Target="../slides/slide121.xml"/><Relationship Id="rId2" Type="http://schemas.openxmlformats.org/officeDocument/2006/relationships/slideLayout" Target="../slideLayouts/slideLayout241.xml"/><Relationship Id="rId16" Type="http://schemas.openxmlformats.org/officeDocument/2006/relationships/theme" Target="../theme/theme18.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 Target="../slides/slide4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 Target="../slides/slide121.xml"/><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0.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theme" Target="../theme/theme21.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 Target="../slides/slide1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 Target="../slides/slide9.xml"/><Relationship Id="rId2" Type="http://schemas.openxmlformats.org/officeDocument/2006/relationships/slideLayout" Target="../slideLayouts/slideLayout28.xml"/><Relationship Id="rId16" Type="http://schemas.openxmlformats.org/officeDocument/2006/relationships/theme" Target="../theme/theme3.xml"/><Relationship Id="rId20" Type="http://schemas.openxmlformats.org/officeDocument/2006/relationships/slide" Target="../slides/slide5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 Target="../slides/slide2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 Target="../slides/slide3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 Target="../slides/slide26.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 Target="../slides/slide14.xml"/><Relationship Id="rId3" Type="http://schemas.openxmlformats.org/officeDocument/2006/relationships/slideLayout" Target="../slideLayouts/slideLayout70.xml"/><Relationship Id="rId21" Type="http://schemas.openxmlformats.org/officeDocument/2006/relationships/slide" Target="../slides/slide6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 Target="../slides/slide7.xml"/><Relationship Id="rId2" Type="http://schemas.openxmlformats.org/officeDocument/2006/relationships/slideLayout" Target="../slideLayouts/slideLayout69.xml"/><Relationship Id="rId16" Type="http://schemas.openxmlformats.org/officeDocument/2006/relationships/theme" Target="../theme/theme6.xml"/><Relationship Id="rId20" Type="http://schemas.openxmlformats.org/officeDocument/2006/relationships/slide" Target="../slides/slide38.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 Target="../slides/slide23.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 Target="../slides/slide21.xml"/><Relationship Id="rId3" Type="http://schemas.openxmlformats.org/officeDocument/2006/relationships/slideLayout" Target="../slideLayouts/slideLayout85.xml"/><Relationship Id="rId21" Type="http://schemas.openxmlformats.org/officeDocument/2006/relationships/slide" Target="../slides/slide17.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 Target="../slides/slide7.xml"/><Relationship Id="rId2" Type="http://schemas.openxmlformats.org/officeDocument/2006/relationships/slideLayout" Target="../slideLayouts/slideLayout84.xml"/><Relationship Id="rId16" Type="http://schemas.openxmlformats.org/officeDocument/2006/relationships/theme" Target="../theme/theme7.xml"/><Relationship Id="rId20" Type="http://schemas.openxmlformats.org/officeDocument/2006/relationships/slide" Target="../slides/slide4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 Target="../slides/slide8.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 Target="../slides/slide14.xml"/><Relationship Id="rId3" Type="http://schemas.openxmlformats.org/officeDocument/2006/relationships/slideLayout" Target="../slideLayouts/slideLayout100.xml"/><Relationship Id="rId21" Type="http://schemas.openxmlformats.org/officeDocument/2006/relationships/slide" Target="../slides/slide12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 Target="../slides/slide7.xml"/><Relationship Id="rId2" Type="http://schemas.openxmlformats.org/officeDocument/2006/relationships/slideLayout" Target="../slideLayouts/slideLayout99.xml"/><Relationship Id="rId16" Type="http://schemas.openxmlformats.org/officeDocument/2006/relationships/theme" Target="../theme/theme8.xml"/><Relationship Id="rId20" Type="http://schemas.openxmlformats.org/officeDocument/2006/relationships/slide" Target="../slides/slide3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 Target="../slides/slide2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 Target="../slides/slide14.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 Target="../slides/slide7.xml"/><Relationship Id="rId2" Type="http://schemas.openxmlformats.org/officeDocument/2006/relationships/slideLayout" Target="../slideLayouts/slideLayout114.xml"/><Relationship Id="rId16" Type="http://schemas.openxmlformats.org/officeDocument/2006/relationships/theme" Target="../theme/theme9.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 Target="../slides/slide25.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pPr>
                <a:defRPr/>
              </a:pPr>
              <a:t>‹#›</a:t>
            </a:fld>
            <a:endParaRPr lang="en-US"/>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marL="0" marR="0" lvl="0"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00FF"/>
                </a:solidFill>
                <a:effectLst/>
                <a:uLnTx/>
                <a:uFillTx/>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marL="0" marR="0" lvl="0"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Conclusion</a:t>
            </a:r>
            <a:endParaRPr kumimoji="0" lang="en-US" sz="1500" b="0" i="0" u="none" strike="noStrike" kern="0" cap="none" spc="0" normalizeH="0" baseline="0" noProof="0" dirty="0">
              <a:ln>
                <a:noFill/>
              </a:ln>
              <a:solidFill>
                <a:srgbClr val="FFFF00"/>
              </a:solidFill>
              <a:effectLst/>
              <a:uLnTx/>
              <a:uFillTx/>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marL="0" marR="0" lvl="0"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00FF"/>
                </a:solidFill>
                <a:effectLst/>
                <a:uLnTx/>
                <a:uFillTx/>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indent="0">
              <a:buNone/>
            </a:pPr>
            <a:r>
              <a:rPr lang="en-US" sz="1500" dirty="0">
                <a:hlinkClick r:id="rId17" action="ppaction://hlinksldjump"/>
              </a:rPr>
              <a:t>Thresholds for inference and % bias to invalidate</a:t>
            </a:r>
            <a:endParaRPr lang="en-US" sz="1500" dirty="0"/>
          </a:p>
          <a:p>
            <a:pPr marL="400008" lvl="1" indent="0">
              <a:buNone/>
            </a:pPr>
            <a:r>
              <a:rPr lang="en-US" sz="1500" dirty="0">
                <a:hlinkClick r:id="rId18" action="ppaction://hlinksldjump"/>
              </a:rPr>
              <a:t>The counterfactual paradigm</a:t>
            </a:r>
            <a:endParaRPr lang="en-US" sz="1500" dirty="0"/>
          </a:p>
          <a:p>
            <a:pPr marL="400008" lvl="1" indent="0">
              <a:buNone/>
            </a:pPr>
            <a:r>
              <a:rPr lang="en-US" sz="1500" dirty="0">
                <a:hlinkClick r:id="rId19" action="ppaction://hlinksldjump"/>
              </a:rPr>
              <a:t>Internal validity example: kindergarten retention</a:t>
            </a:r>
            <a:r>
              <a:rPr lang="en-US" sz="1500" dirty="0"/>
              <a:t> </a:t>
            </a:r>
          </a:p>
          <a:p>
            <a:pPr marL="400008" lvl="1" indent="0">
              <a:buNone/>
            </a:pPr>
            <a:r>
              <a:rPr lang="en-US" sz="1500" dirty="0">
                <a:hlinkClick r:id="rId20" action="ppaction://hlinksldjump"/>
              </a:rPr>
              <a:t>External validity </a:t>
            </a:r>
            <a:r>
              <a:rPr lang="en-US" sz="1500" dirty="0" err="1">
                <a:hlinkClick r:id="rId20" action="ppaction://hlinksldjump"/>
              </a:rPr>
              <a:t>exampleOpen</a:t>
            </a:r>
            <a:r>
              <a:rPr lang="en-US" sz="1500" dirty="0">
                <a:hlinkClick r:id="rId20" action="ppaction://hlinksldjump"/>
              </a:rPr>
              <a:t> Court curriculum</a:t>
            </a:r>
            <a:endParaRPr lang="en-US" sz="1500" dirty="0"/>
          </a:p>
          <a:p>
            <a:pPr marL="400008" lvl="1" indent="0">
              <a:buNone/>
            </a:pPr>
            <a:r>
              <a:rPr lang="en-US" sz="1500" dirty="0">
                <a:hlinkClick r:id="" action="ppaction://noaction"/>
              </a:rPr>
              <a:t>Extensions of the framework</a:t>
            </a:r>
            <a:endParaRPr lang="en-US" sz="1500" dirty="0"/>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marL="0" marR="0" lvl="0"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Correlational Framework</a:t>
            </a:r>
            <a:r>
              <a:rPr kumimoji="0" lang="en-US" sz="1500" b="0" i="0" u="none" strike="noStrike" kern="0" cap="none" spc="0" normalizeH="0" baseline="0" noProof="0" dirty="0">
                <a:ln>
                  <a:noFill/>
                </a:ln>
                <a:solidFill>
                  <a:srgbClr val="FFFF00"/>
                </a:solidFill>
                <a:effectLst/>
                <a:uLnTx/>
                <a:uFillTx/>
                <a:latin typeface="Arial"/>
              </a:rPr>
              <a:t> </a:t>
            </a:r>
          </a:p>
          <a:p>
            <a:pPr marL="0" marR="0" lvl="0"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      Impact of a Confounding variable</a:t>
            </a:r>
            <a:endParaRPr kumimoji="0" lang="en-US" sz="1500" b="0" i="0" u="none" strike="noStrike" kern="0" cap="none" spc="0" normalizeH="0" baseline="0" noProof="0" dirty="0">
              <a:ln>
                <a:noFill/>
              </a:ln>
              <a:solidFill>
                <a:srgbClr val="FFFF00"/>
              </a:solidFill>
              <a:effectLst/>
              <a:uLnTx/>
              <a:uFillTx/>
              <a:latin typeface="Arial"/>
            </a:endParaRPr>
          </a:p>
          <a:p>
            <a:pPr marL="400008" marR="0" lvl="1"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Internal validity</a:t>
            </a:r>
            <a:endParaRPr kumimoji="0" lang="en-US" sz="1500" b="0" i="0" u="none" strike="noStrike" kern="0" cap="none" spc="0" normalizeH="0" baseline="0" noProof="0" dirty="0">
              <a:ln>
                <a:noFill/>
              </a:ln>
              <a:solidFill>
                <a:srgbClr val="FFFF00"/>
              </a:solidFill>
              <a:effectLst/>
              <a:uLnTx/>
              <a:uFillTx/>
              <a:latin typeface="Arial"/>
            </a:endParaRPr>
          </a:p>
          <a:p>
            <a:pPr marL="400008" marR="0" lvl="1"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Example: Effect of kindergarten retention </a:t>
            </a:r>
            <a:endParaRPr kumimoji="0" lang="en-US" sz="1500" b="0" i="0" u="none" strike="noStrike" kern="0" cap="none" spc="0" normalizeH="0" baseline="0" noProof="0" dirty="0">
              <a:ln>
                <a:noFill/>
              </a:ln>
              <a:solidFill>
                <a:srgbClr val="FFFF00"/>
              </a:solidFill>
              <a:effectLst/>
              <a:uLnTx/>
              <a:uFillTx/>
              <a:latin typeface="Arial"/>
            </a:endParaRPr>
          </a:p>
          <a:p>
            <a:pPr marL="400008" marR="0" lvl="1"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External validity </a:t>
            </a:r>
            <a:endParaRPr kumimoji="0" lang="en-US" sz="1500" b="0" i="0" u="none" strike="noStrike" kern="0" cap="none" spc="0" normalizeH="0" baseline="0" noProof="0" dirty="0">
              <a:ln>
                <a:noFill/>
              </a:ln>
              <a:solidFill>
                <a:srgbClr val="FFFF00"/>
              </a:solidFill>
              <a:effectLst/>
              <a:uLnTx/>
              <a:uFillTx/>
              <a:latin typeface="Arial"/>
            </a:endParaRPr>
          </a:p>
          <a:p>
            <a:pPr marL="400008" marR="0" lvl="1" indent="0" algn="l" defTabSz="914305" rtl="0" eaLnBrk="0" fontAlgn="base" latinLnBrk="0" hangingPunct="0">
              <a:lnSpc>
                <a:spcPct val="100000"/>
              </a:lnSpc>
              <a:spcBef>
                <a:spcPct val="20000"/>
              </a:spcBef>
              <a:spcAft>
                <a:spcPct val="0"/>
              </a:spcAft>
              <a:buClrTx/>
              <a:buSzTx/>
              <a:buFontTx/>
              <a:buNone/>
              <a:tabLst/>
              <a:defRPr/>
            </a:pPr>
            <a:r>
              <a:rPr kumimoji="0" lang="en-US" sz="1500" b="0" i="0" u="none" strike="noStrike" kern="0" cap="none" spc="0" normalizeH="0" baseline="0" noProof="0" dirty="0">
                <a:ln>
                  <a:noFill/>
                </a:ln>
                <a:solidFill>
                  <a:srgbClr val="FFFF00"/>
                </a:solidFill>
                <a:effectLst/>
                <a:uLnTx/>
                <a:uFillTx/>
                <a:latin typeface="Arial"/>
                <a:hlinkClick r:id="" action="ppaction://noaction"/>
              </a:rPr>
              <a:t>example: effect of Open Court curriculum </a:t>
            </a:r>
            <a:endParaRPr kumimoji="0" lang="en-US" sz="1500" b="0" i="0" u="none" strike="noStrike" kern="0" cap="none" spc="0" normalizeH="0" baseline="0" noProof="0" dirty="0">
              <a:ln>
                <a:noFill/>
              </a:ln>
              <a:solidFill>
                <a:srgbClr val="FFFF00"/>
              </a:solidFill>
              <a:effectLst/>
              <a:uLnTx/>
              <a:uFillTx/>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8E881-921D-41A7-A935-B95D11C27FE6}" type="datetimeFigureOut">
              <a:rPr lang="en-US" smtClean="0">
                <a:solidFill>
                  <a:prstClr val="black">
                    <a:tint val="75000"/>
                  </a:prstClr>
                </a:solidFill>
                <a:latin typeface="Calibri"/>
              </a:rPr>
              <a:pPr fontAlgn="auto">
                <a:spcBef>
                  <a:spcPts val="0"/>
                </a:spcBef>
                <a:spcAft>
                  <a:spcPts val="0"/>
                </a:spcAft>
              </a:pPr>
              <a:t>3/10/2020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24565F4-6AC2-4050-94FC-CDC8921CBEE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856662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latin typeface="Aria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latin typeface="Arial"/>
                <a:hlinkClick r:id="rId17" action="ppaction://hlinksldjump"/>
              </a:rPr>
              <a:t>Thresholds for inference and % bias to invalidate</a:t>
            </a:r>
            <a:endParaRPr lang="en-US" sz="1500" dirty="0">
              <a:latin typeface="Arial"/>
            </a:endParaRPr>
          </a:p>
          <a:p>
            <a:pPr marL="400008" lvl="1"/>
            <a:r>
              <a:rPr lang="en-US" sz="1500" dirty="0">
                <a:latin typeface="Arial"/>
                <a:hlinkClick r:id="rId18" action="ppaction://hlinksldjump"/>
              </a:rPr>
              <a:t>The counterfactual paradigm</a:t>
            </a:r>
            <a:endParaRPr lang="en-US" sz="1500" dirty="0">
              <a:latin typeface="Arial"/>
            </a:endParaRPr>
          </a:p>
          <a:p>
            <a:pPr marL="400008" lvl="1"/>
            <a:r>
              <a:rPr lang="en-US" sz="1500" dirty="0">
                <a:latin typeface="Arial"/>
                <a:hlinkClick r:id="rId19" action="ppaction://hlinksldjump"/>
              </a:rPr>
              <a:t>Internal validity example: kindergarten retention</a:t>
            </a:r>
            <a:r>
              <a:rPr lang="en-US" sz="1500" dirty="0">
                <a:latin typeface="Arial"/>
              </a:rPr>
              <a:t> </a:t>
            </a:r>
          </a:p>
          <a:p>
            <a:pPr marL="400008" lvl="1"/>
            <a:r>
              <a:rPr lang="en-US" sz="1500" dirty="0">
                <a:latin typeface="Arial"/>
                <a:hlinkClick r:id="rId20" action="ppaction://hlinksldjump"/>
              </a:rPr>
              <a:t>External validity </a:t>
            </a:r>
            <a:r>
              <a:rPr lang="en-US" sz="1500" dirty="0" err="1">
                <a:latin typeface="Arial"/>
                <a:hlinkClick r:id="rId20" action="ppaction://hlinksldjump"/>
              </a:rPr>
              <a:t>exampleOpen</a:t>
            </a:r>
            <a:r>
              <a:rPr lang="en-US" sz="1500" dirty="0">
                <a:latin typeface="Arial"/>
                <a:hlinkClick r:id="rId20" action="ppaction://hlinksldjump"/>
              </a:rPr>
              <a:t> Court curriculum</a:t>
            </a:r>
            <a:endParaRPr lang="en-US" sz="1500" dirty="0">
              <a:latin typeface="Arial"/>
            </a:endParaRPr>
          </a:p>
          <a:p>
            <a:pPr marL="400008" lvl="1"/>
            <a:r>
              <a:rPr lang="en-US" sz="1500" dirty="0">
                <a:latin typeface="Arial"/>
                <a:hlinkClick r:id="" action="ppaction://noaction"/>
              </a:rPr>
              <a:t>Extensions of the framework</a:t>
            </a:r>
            <a:endParaRPr lang="en-US" sz="1500" dirty="0">
              <a:latin typeface="Aria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rId21" action="ppaction://hlinksldjump"/>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rId21" action="ppaction://hlinksldjump"/>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rId22" action="ppaction://hlinksldjump"/>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rId22" action="ppaction://hlinksldjump"/>
              </a:rPr>
              <a:t>example: effect of Open Court curriculum </a:t>
            </a:r>
            <a:endParaRPr lang="en-US" sz="1500" kern="0" dirty="0">
              <a:latin typeface="Arial"/>
            </a:endParaRPr>
          </a:p>
        </p:txBody>
      </p:sp>
    </p:spTree>
    <p:extLst>
      <p:ext uri="{BB962C8B-B14F-4D97-AF65-F5344CB8AC3E}">
        <p14:creationId xmlns:p14="http://schemas.microsoft.com/office/powerpoint/2010/main" val="2739250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8E881-921D-41A7-A935-B95D11C27FE6}" type="datetimeFigureOut">
              <a:rPr lang="en-US" smtClean="0">
                <a:solidFill>
                  <a:prstClr val="black">
                    <a:tint val="75000"/>
                  </a:prstClr>
                </a:solidFill>
                <a:latin typeface="Calibri"/>
              </a:rPr>
              <a:pPr fontAlgn="auto">
                <a:spcBef>
                  <a:spcPts val="0"/>
                </a:spcBef>
                <a:spcAft>
                  <a:spcPts val="0"/>
                </a:spcAft>
              </a:pPr>
              <a:t>3/10/2020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24565F4-6AC2-4050-94FC-CDC8921CBEE3}"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62446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latin typeface="Aria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latin typeface="Arial"/>
                <a:hlinkClick r:id="rId17" action="ppaction://hlinksldjump"/>
              </a:rPr>
              <a:t>Thresholds for inference and % bias to invalidate</a:t>
            </a:r>
            <a:endParaRPr lang="en-US" sz="1500" dirty="0">
              <a:latin typeface="Arial"/>
            </a:endParaRPr>
          </a:p>
          <a:p>
            <a:pPr marL="400008" lvl="1"/>
            <a:r>
              <a:rPr lang="en-US" sz="1500" dirty="0">
                <a:latin typeface="Arial"/>
                <a:hlinkClick r:id="" action="ppaction://noaction"/>
              </a:rPr>
              <a:t>The counterfactual paradigm</a:t>
            </a:r>
            <a:endParaRPr lang="en-US" sz="1500" dirty="0">
              <a:latin typeface="Arial"/>
            </a:endParaRPr>
          </a:p>
          <a:p>
            <a:pPr marL="400008" lvl="1"/>
            <a:r>
              <a:rPr lang="en-US" sz="1500" dirty="0">
                <a:latin typeface="Arial"/>
                <a:hlinkClick r:id="" action="ppaction://noaction"/>
              </a:rPr>
              <a:t>Internal validity example: kindergarten retention</a:t>
            </a:r>
            <a:r>
              <a:rPr lang="en-US" sz="1500" dirty="0">
                <a:latin typeface="Arial"/>
              </a:rPr>
              <a:t> </a:t>
            </a:r>
          </a:p>
          <a:p>
            <a:pPr marL="400008" lvl="1"/>
            <a:r>
              <a:rPr lang="en-US" sz="1500" dirty="0">
                <a:latin typeface="Arial"/>
                <a:hlinkClick r:id="" action="ppaction://noaction"/>
              </a:rPr>
              <a:t>External validity </a:t>
            </a:r>
            <a:r>
              <a:rPr lang="en-US" sz="1500" dirty="0" err="1">
                <a:latin typeface="Arial"/>
                <a:hlinkClick r:id="" action="ppaction://noaction"/>
              </a:rPr>
              <a:t>exampleOpen</a:t>
            </a:r>
            <a:r>
              <a:rPr lang="en-US" sz="1500" dirty="0">
                <a:latin typeface="Arial"/>
                <a:hlinkClick r:id="" action="ppaction://noaction"/>
              </a:rPr>
              <a:t> Court curriculum</a:t>
            </a:r>
            <a:endParaRPr lang="en-US" sz="1500" dirty="0">
              <a:latin typeface="Arial"/>
            </a:endParaRPr>
          </a:p>
          <a:p>
            <a:pPr marL="400008" lvl="1"/>
            <a:r>
              <a:rPr lang="en-US" sz="1500" dirty="0">
                <a:latin typeface="Arial"/>
                <a:hlinkClick r:id="" action="ppaction://noaction"/>
              </a:rPr>
              <a:t>Extensions of the framework</a:t>
            </a:r>
            <a:endParaRPr lang="en-US" sz="1500" dirty="0">
              <a:latin typeface="Aria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Open Court curriculum </a:t>
            </a:r>
            <a:endParaRPr lang="en-US" sz="1500" kern="0" dirty="0">
              <a:latin typeface="Arial"/>
            </a:endParaRPr>
          </a:p>
        </p:txBody>
      </p:sp>
    </p:spTree>
    <p:extLst>
      <p:ext uri="{BB962C8B-B14F-4D97-AF65-F5344CB8AC3E}">
        <p14:creationId xmlns:p14="http://schemas.microsoft.com/office/powerpoint/2010/main" val="355157070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hlinkClick r:id="rId17" action="ppaction://hlinksldjump"/>
              </a:rPr>
              <a:t>Thresholds for inference and % bias to invalidate</a:t>
            </a:r>
            <a:endParaRPr lang="en-US" sz="1500" dirty="0"/>
          </a:p>
          <a:p>
            <a:pPr marL="400008" lvl="1"/>
            <a:r>
              <a:rPr lang="en-US" sz="1500" dirty="0">
                <a:hlinkClick r:id="rId18" action="ppaction://hlinksldjump"/>
              </a:rPr>
              <a:t>The counterfactual paradigm</a:t>
            </a:r>
            <a:endParaRPr lang="en-US" sz="1500" dirty="0"/>
          </a:p>
          <a:p>
            <a:pPr marL="400008" lvl="1"/>
            <a:r>
              <a:rPr lang="en-US" sz="1500" dirty="0">
                <a:hlinkClick r:id="rId19" action="ppaction://hlinksldjump"/>
              </a:rPr>
              <a:t>Internal validity example: kindergarten retention</a:t>
            </a:r>
            <a:r>
              <a:rPr lang="en-US" sz="1500" dirty="0"/>
              <a:t> </a:t>
            </a:r>
          </a:p>
          <a:p>
            <a:pPr marL="400008" lvl="1"/>
            <a:r>
              <a:rPr lang="en-US" sz="1500" dirty="0">
                <a:hlinkClick r:id="rId20" action="ppaction://hlinksldjump"/>
              </a:rPr>
              <a:t>External validity </a:t>
            </a:r>
            <a:r>
              <a:rPr lang="en-US" sz="1500" dirty="0" err="1">
                <a:hlinkClick r:id="rId20" action="ppaction://hlinksldjump"/>
              </a:rPr>
              <a:t>exampleOpen</a:t>
            </a:r>
            <a:r>
              <a:rPr lang="en-US" sz="1500" dirty="0">
                <a:hlinkClick r:id="rId20" action="ppaction://hlinksldjump"/>
              </a:rPr>
              <a:t> Court curriculum</a:t>
            </a:r>
            <a:endParaRPr lang="en-US" sz="1500" dirty="0"/>
          </a:p>
          <a:p>
            <a:pPr marL="400008" lvl="1"/>
            <a:r>
              <a:rPr lang="en-US" sz="1500" dirty="0">
                <a:hlinkClick r:id="" action="ppaction://noaction"/>
              </a:rPr>
              <a:t>Extensions of the framework</a:t>
            </a:r>
            <a:endParaRPr lang="en-US" sz="1500" dirty="0"/>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rId17" action="ppaction://hlinksldjump"/>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rId17" action="ppaction://hlinksldjump"/>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rId21" action="ppaction://hlinksldjump"/>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rId22" action="ppaction://hlinksldjump"/>
              </a:rPr>
              <a:t>example: effect of Open Court curriculum </a:t>
            </a:r>
            <a:endParaRPr lang="en-US" sz="1500" kern="0" dirty="0">
              <a:latin typeface="Arial"/>
            </a:endParaRPr>
          </a:p>
        </p:txBody>
      </p:sp>
    </p:spTree>
    <p:extLst>
      <p:ext uri="{BB962C8B-B14F-4D97-AF65-F5344CB8AC3E}">
        <p14:creationId xmlns:p14="http://schemas.microsoft.com/office/powerpoint/2010/main" val="86828889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hlinkClick r:id="rId17" action="ppaction://hlinksldjump"/>
              </a:rPr>
              <a:t>Thresholds for inference and % bias to invalidate</a:t>
            </a:r>
            <a:endParaRPr lang="en-US" sz="1500" dirty="0"/>
          </a:p>
          <a:p>
            <a:pPr marL="400008" lvl="1"/>
            <a:r>
              <a:rPr lang="en-US" sz="1500" dirty="0">
                <a:hlinkClick r:id="rId18" action="ppaction://hlinksldjump"/>
              </a:rPr>
              <a:t>The counterfactual paradigm</a:t>
            </a:r>
            <a:endParaRPr lang="en-US" sz="1500" dirty="0"/>
          </a:p>
          <a:p>
            <a:pPr marL="400008" lvl="1"/>
            <a:r>
              <a:rPr lang="en-US" sz="1500" dirty="0">
                <a:hlinkClick r:id="rId19" action="ppaction://hlinksldjump"/>
              </a:rPr>
              <a:t>Internal validity example: kindergarten retention</a:t>
            </a:r>
            <a:r>
              <a:rPr lang="en-US" sz="1500" dirty="0"/>
              <a:t> </a:t>
            </a:r>
          </a:p>
          <a:p>
            <a:pPr marL="400008" lvl="1"/>
            <a:r>
              <a:rPr lang="en-US" sz="1500" dirty="0">
                <a:hlinkClick r:id="rId20" action="ppaction://hlinksldjump"/>
              </a:rPr>
              <a:t>External validity </a:t>
            </a:r>
            <a:r>
              <a:rPr lang="en-US" sz="1500" dirty="0" err="1">
                <a:hlinkClick r:id="rId20" action="ppaction://hlinksldjump"/>
              </a:rPr>
              <a:t>exampleOpen</a:t>
            </a:r>
            <a:r>
              <a:rPr lang="en-US" sz="1500" dirty="0">
                <a:hlinkClick r:id="rId20" action="ppaction://hlinksldjump"/>
              </a:rPr>
              <a:t> Court curriculum</a:t>
            </a:r>
            <a:endParaRPr lang="en-US" sz="1500" dirty="0"/>
          </a:p>
          <a:p>
            <a:pPr marL="400008" lvl="1"/>
            <a:r>
              <a:rPr lang="en-US" sz="1500" dirty="0">
                <a:hlinkClick r:id="" action="ppaction://noaction"/>
              </a:rPr>
              <a:t>Extensions of the framework</a:t>
            </a:r>
            <a:endParaRPr lang="en-US" sz="1500" dirty="0"/>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rId17" action="ppaction://hlinksldjump"/>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rId17" action="ppaction://hlinksldjump"/>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rId21" action="ppaction://hlinksldjump"/>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rId22" action="ppaction://hlinksldjump"/>
              </a:rPr>
              <a:t>example: effect of Open Court curriculum </a:t>
            </a:r>
            <a:endParaRPr lang="en-US" sz="1500" kern="0" dirty="0">
              <a:latin typeface="Arial"/>
            </a:endParaRPr>
          </a:p>
        </p:txBody>
      </p:sp>
    </p:spTree>
    <p:extLst>
      <p:ext uri="{BB962C8B-B14F-4D97-AF65-F5344CB8AC3E}">
        <p14:creationId xmlns:p14="http://schemas.microsoft.com/office/powerpoint/2010/main" val="3627001501"/>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50" smtClean="0">
                <a:solidFill>
                  <a:schemeClr val="tx1"/>
                </a:solidFill>
                <a:latin typeface="Arial" pitchFamily="34" charset="0"/>
              </a:defRPr>
            </a:lvl1pPr>
          </a:lstStyle>
          <a:p>
            <a:pPr fontAlgn="auto">
              <a:spcBef>
                <a:spcPts val="0"/>
              </a:spcBef>
              <a:spcAft>
                <a:spcPts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50" smtClean="0">
                <a:solidFill>
                  <a:schemeClr val="tx1"/>
                </a:solidFill>
                <a:latin typeface="Arial" pitchFamily="34" charset="0"/>
              </a:defRPr>
            </a:lvl1pPr>
          </a:lstStyle>
          <a:p>
            <a:pPr fontAlgn="auto">
              <a:spcBef>
                <a:spcPts val="0"/>
              </a:spcBef>
              <a:spcAft>
                <a:spcPts val="0"/>
              </a:spcAft>
              <a:defRPr/>
            </a:pPr>
            <a:fld id="{2088A31A-02D4-4BA1-8536-FBD446B2D458}" type="slidenum">
              <a:rPr lang="en-US">
                <a:solidFill>
                  <a:srgbClr val="000000"/>
                </a:solidFill>
              </a:rPr>
              <a:pPr fontAlgn="auto">
                <a:spcBef>
                  <a:spcPts val="0"/>
                </a:spcBef>
                <a:spcAft>
                  <a:spcPts val="0"/>
                </a:spcAft>
                <a:defRPr/>
              </a:pPr>
              <a:t>‹#›</a:t>
            </a:fld>
            <a:endParaRPr lang="en-US">
              <a:solidFill>
                <a:srgbClr val="000000"/>
              </a:solidFill>
            </a:endParaRPr>
          </a:p>
        </p:txBody>
      </p:sp>
      <p:sp>
        <p:nvSpPr>
          <p:cNvPr id="14" name="Rectangle 13"/>
          <p:cNvSpPr/>
          <p:nvPr/>
        </p:nvSpPr>
        <p:spPr>
          <a:xfrm>
            <a:off x="1905001" y="5867402"/>
            <a:ext cx="2925170" cy="242366"/>
          </a:xfrm>
          <a:prstGeom prst="rect">
            <a:avLst/>
          </a:prstGeom>
        </p:spPr>
        <p:txBody>
          <a:bodyPr wrap="square" lIns="68573" tIns="34286" rIns="68573" bIns="34286">
            <a:spAutoFit/>
          </a:bodyPr>
          <a:lstStyle/>
          <a:p>
            <a:pPr defTabSz="685729" eaLnBrk="0" hangingPunct="0">
              <a:spcBef>
                <a:spcPct val="20000"/>
              </a:spcBef>
              <a:defRPr/>
            </a:pPr>
            <a:r>
              <a:rPr lang="en-US" sz="1125" kern="0" dirty="0">
                <a:solidFill>
                  <a:srgbClr val="FF00FF"/>
                </a:solidFill>
                <a:latin typeface="Arial"/>
              </a:rPr>
              <a:t>Replacement Cases Framework</a:t>
            </a:r>
          </a:p>
        </p:txBody>
      </p:sp>
      <p:sp>
        <p:nvSpPr>
          <p:cNvPr id="15" name="Rectangle 14"/>
          <p:cNvSpPr/>
          <p:nvPr/>
        </p:nvSpPr>
        <p:spPr>
          <a:xfrm>
            <a:off x="1905000" y="6458637"/>
            <a:ext cx="1219200" cy="242366"/>
          </a:xfrm>
          <a:prstGeom prst="rect">
            <a:avLst/>
          </a:prstGeom>
        </p:spPr>
        <p:txBody>
          <a:bodyPr wrap="square" lIns="68573" tIns="34286" rIns="68573" bIns="34286">
            <a:spAutoFit/>
          </a:bodyPr>
          <a:lstStyle/>
          <a:p>
            <a:pPr defTabSz="685729" eaLnBrk="0" hangingPunct="0">
              <a:spcBef>
                <a:spcPct val="20000"/>
              </a:spcBef>
              <a:defRPr/>
            </a:pPr>
            <a:r>
              <a:rPr lang="en-US" sz="1125" kern="0" dirty="0">
                <a:latin typeface="Arial"/>
                <a:hlinkClick r:id="" action="ppaction://noaction"/>
              </a:rPr>
              <a:t>Conclusion</a:t>
            </a:r>
            <a:endParaRPr lang="en-US" sz="1125" kern="0" dirty="0">
              <a:latin typeface="Arial"/>
            </a:endParaRPr>
          </a:p>
        </p:txBody>
      </p:sp>
      <p:sp>
        <p:nvSpPr>
          <p:cNvPr id="16" name="Rectangle 15"/>
          <p:cNvSpPr/>
          <p:nvPr/>
        </p:nvSpPr>
        <p:spPr>
          <a:xfrm>
            <a:off x="1905001" y="6172202"/>
            <a:ext cx="2391770" cy="242366"/>
          </a:xfrm>
          <a:prstGeom prst="rect">
            <a:avLst/>
          </a:prstGeom>
        </p:spPr>
        <p:txBody>
          <a:bodyPr wrap="square" lIns="68573" tIns="34286" rIns="68573" bIns="34286">
            <a:spAutoFit/>
          </a:bodyPr>
          <a:lstStyle/>
          <a:p>
            <a:pPr defTabSz="685729" eaLnBrk="0" hangingPunct="0">
              <a:spcBef>
                <a:spcPct val="20000"/>
              </a:spcBef>
              <a:defRPr/>
            </a:pPr>
            <a:r>
              <a:rPr lang="en-US" sz="1125" kern="0" dirty="0">
                <a:solidFill>
                  <a:srgbClr val="FF00FF"/>
                </a:solidFill>
                <a:latin typeface="Arial"/>
              </a:rPr>
              <a:t>Correlational Framework</a:t>
            </a:r>
          </a:p>
        </p:txBody>
      </p:sp>
      <p:sp>
        <p:nvSpPr>
          <p:cNvPr id="2" name="TextBox 1"/>
          <p:cNvSpPr txBox="1"/>
          <p:nvPr/>
        </p:nvSpPr>
        <p:spPr>
          <a:xfrm>
            <a:off x="685802" y="6328517"/>
            <a:ext cx="821365" cy="276991"/>
          </a:xfrm>
          <a:prstGeom prst="rect">
            <a:avLst/>
          </a:prstGeom>
          <a:noFill/>
        </p:spPr>
        <p:txBody>
          <a:bodyPr wrap="none" lIns="68573" tIns="34286" rIns="68573" bIns="34286" rtlCol="0">
            <a:spAutoFit/>
          </a:bodyPr>
          <a:lstStyle/>
          <a:p>
            <a:pPr fontAlgn="auto">
              <a:spcBef>
                <a:spcPts val="0"/>
              </a:spcBef>
              <a:spcAft>
                <a:spcPts val="0"/>
              </a:spcAft>
            </a:pPr>
            <a:r>
              <a:rPr lang="en-US" sz="1350" dirty="0">
                <a:solidFill>
                  <a:srgbClr val="FF00FF"/>
                </a:solidFill>
                <a:latin typeface="Arial"/>
              </a:rPr>
              <a:t>overview</a:t>
            </a:r>
          </a:p>
        </p:txBody>
      </p:sp>
      <p:sp>
        <p:nvSpPr>
          <p:cNvPr id="3" name="Rectangle 2"/>
          <p:cNvSpPr/>
          <p:nvPr/>
        </p:nvSpPr>
        <p:spPr>
          <a:xfrm>
            <a:off x="4275164" y="5567319"/>
            <a:ext cx="4868839" cy="957944"/>
          </a:xfrm>
          <a:prstGeom prst="rect">
            <a:avLst/>
          </a:prstGeom>
          <a:solidFill>
            <a:srgbClr val="000099"/>
          </a:solidFill>
        </p:spPr>
        <p:txBody>
          <a:bodyPr wrap="square" lIns="68573" tIns="34286" rIns="68573" bIns="34286">
            <a:spAutoFit/>
          </a:bodyPr>
          <a:lstStyle/>
          <a:p>
            <a:pPr marL="300006" lvl="1" fontAlgn="auto">
              <a:spcBef>
                <a:spcPts val="0"/>
              </a:spcBef>
              <a:spcAft>
                <a:spcPts val="0"/>
              </a:spcAft>
            </a:pPr>
            <a:r>
              <a:rPr lang="en-US" sz="1125" dirty="0">
                <a:solidFill>
                  <a:srgbClr val="000000"/>
                </a:solidFill>
                <a:latin typeface="Arial"/>
                <a:hlinkClick r:id="rId17" action="ppaction://hlinksldjump"/>
              </a:rPr>
              <a:t>Thresholds for inference and % bias to invalidate</a:t>
            </a:r>
            <a:endParaRPr lang="en-US" sz="1125" dirty="0">
              <a:solidFill>
                <a:srgbClr val="000000"/>
              </a:solidFill>
              <a:latin typeface="Arial"/>
            </a:endParaRPr>
          </a:p>
          <a:p>
            <a:pPr marL="300006" lvl="1" fontAlgn="auto">
              <a:spcBef>
                <a:spcPts val="0"/>
              </a:spcBef>
              <a:spcAft>
                <a:spcPts val="0"/>
              </a:spcAft>
            </a:pPr>
            <a:r>
              <a:rPr lang="en-US" sz="1125" dirty="0">
                <a:solidFill>
                  <a:srgbClr val="000000"/>
                </a:solidFill>
                <a:latin typeface="Arial"/>
                <a:hlinkClick r:id="" action="ppaction://noaction"/>
              </a:rPr>
              <a:t>The counterfactual paradigm</a:t>
            </a:r>
            <a:endParaRPr lang="en-US" sz="1125" dirty="0">
              <a:solidFill>
                <a:srgbClr val="000000"/>
              </a:solidFill>
              <a:latin typeface="Arial"/>
            </a:endParaRPr>
          </a:p>
          <a:p>
            <a:pPr marL="300006" lvl="1" fontAlgn="auto">
              <a:spcBef>
                <a:spcPts val="0"/>
              </a:spcBef>
              <a:spcAft>
                <a:spcPts val="0"/>
              </a:spcAft>
            </a:pPr>
            <a:r>
              <a:rPr lang="en-US" sz="1125" dirty="0">
                <a:solidFill>
                  <a:srgbClr val="000000"/>
                </a:solidFill>
                <a:latin typeface="Arial"/>
                <a:hlinkClick r:id="" action="ppaction://noaction"/>
              </a:rPr>
              <a:t>Internal validity example: kindergarten retention</a:t>
            </a:r>
            <a:r>
              <a:rPr lang="en-US" sz="1125" dirty="0">
                <a:solidFill>
                  <a:srgbClr val="000000"/>
                </a:solidFill>
                <a:latin typeface="Arial"/>
              </a:rPr>
              <a:t> </a:t>
            </a:r>
          </a:p>
          <a:p>
            <a:pPr marL="300006" lvl="1" fontAlgn="auto">
              <a:spcBef>
                <a:spcPts val="0"/>
              </a:spcBef>
              <a:spcAft>
                <a:spcPts val="0"/>
              </a:spcAft>
            </a:pPr>
            <a:r>
              <a:rPr lang="en-US" sz="1125" dirty="0">
                <a:solidFill>
                  <a:srgbClr val="000000"/>
                </a:solidFill>
                <a:latin typeface="Arial"/>
                <a:hlinkClick r:id="" action="ppaction://noaction"/>
              </a:rPr>
              <a:t>External validity </a:t>
            </a:r>
            <a:r>
              <a:rPr lang="en-US" sz="1125" dirty="0" err="1">
                <a:solidFill>
                  <a:srgbClr val="000000"/>
                </a:solidFill>
                <a:latin typeface="Arial"/>
                <a:hlinkClick r:id="" action="ppaction://noaction"/>
              </a:rPr>
              <a:t>exampleOpen</a:t>
            </a:r>
            <a:r>
              <a:rPr lang="en-US" sz="1125" dirty="0">
                <a:solidFill>
                  <a:srgbClr val="000000"/>
                </a:solidFill>
                <a:latin typeface="Arial"/>
                <a:hlinkClick r:id="" action="ppaction://noaction"/>
              </a:rPr>
              <a:t> Court curriculum</a:t>
            </a:r>
            <a:endParaRPr lang="en-US" sz="1125" dirty="0">
              <a:solidFill>
                <a:srgbClr val="000000"/>
              </a:solidFill>
              <a:latin typeface="Arial"/>
            </a:endParaRPr>
          </a:p>
          <a:p>
            <a:pPr marL="300006" lvl="1" fontAlgn="auto">
              <a:spcBef>
                <a:spcPts val="0"/>
              </a:spcBef>
              <a:spcAft>
                <a:spcPts val="0"/>
              </a:spcAft>
            </a:pPr>
            <a:r>
              <a:rPr lang="en-US" sz="1125" dirty="0">
                <a:solidFill>
                  <a:srgbClr val="000000"/>
                </a:solidFill>
                <a:latin typeface="Arial"/>
                <a:hlinkClick r:id="" action="ppaction://noaction"/>
              </a:rPr>
              <a:t>Extensions of the framework</a:t>
            </a:r>
            <a:endParaRPr lang="en-US" sz="1125" dirty="0">
              <a:solidFill>
                <a:srgbClr val="000000"/>
              </a:solidFill>
              <a:latin typeface="Arial"/>
            </a:endParaRPr>
          </a:p>
        </p:txBody>
      </p:sp>
      <p:sp>
        <p:nvSpPr>
          <p:cNvPr id="4" name="Rectangle 3"/>
          <p:cNvSpPr/>
          <p:nvPr/>
        </p:nvSpPr>
        <p:spPr>
          <a:xfrm>
            <a:off x="4495800" y="5099969"/>
            <a:ext cx="4191000" cy="1304193"/>
          </a:xfrm>
          <a:prstGeom prst="rect">
            <a:avLst/>
          </a:prstGeom>
          <a:solidFill>
            <a:srgbClr val="000099"/>
          </a:solidFill>
        </p:spPr>
        <p:txBody>
          <a:bodyPr wrap="square" lIns="68573" tIns="34286" rIns="68573" bIns="34286">
            <a:spAutoFit/>
          </a:bodyPr>
          <a:lstStyle/>
          <a:p>
            <a:pPr defTabSz="685729" eaLnBrk="0" hangingPunct="0">
              <a:spcBef>
                <a:spcPct val="20000"/>
              </a:spcBef>
              <a:defRPr/>
            </a:pPr>
            <a:r>
              <a:rPr lang="en-US" sz="1125" kern="0" dirty="0">
                <a:latin typeface="Arial"/>
                <a:hlinkClick r:id="rId18" action="ppaction://hlinksldjump"/>
              </a:rPr>
              <a:t>Correlational Framework</a:t>
            </a:r>
            <a:r>
              <a:rPr lang="en-US" sz="1125" kern="0" dirty="0">
                <a:latin typeface="Arial"/>
              </a:rPr>
              <a:t> </a:t>
            </a:r>
          </a:p>
          <a:p>
            <a:pPr defTabSz="685729" eaLnBrk="0" hangingPunct="0">
              <a:spcBef>
                <a:spcPct val="20000"/>
              </a:spcBef>
              <a:defRPr/>
            </a:pPr>
            <a:r>
              <a:rPr lang="en-US" sz="1125" kern="0" dirty="0">
                <a:latin typeface="Arial"/>
                <a:hlinkClick r:id="" action="ppaction://noaction"/>
              </a:rPr>
              <a:t>      Impact of a Confounding variable</a:t>
            </a:r>
            <a:endParaRPr lang="en-US" sz="1125" kern="0" dirty="0">
              <a:latin typeface="Arial"/>
            </a:endParaRPr>
          </a:p>
          <a:p>
            <a:pPr marL="300006" lvl="1" defTabSz="685729" eaLnBrk="0" hangingPunct="0">
              <a:spcBef>
                <a:spcPct val="20000"/>
              </a:spcBef>
              <a:defRPr/>
            </a:pPr>
            <a:r>
              <a:rPr lang="en-US" sz="1125" kern="0" dirty="0">
                <a:latin typeface="Arial"/>
                <a:hlinkClick r:id="" action="ppaction://noaction"/>
              </a:rPr>
              <a:t>Internal validity</a:t>
            </a:r>
            <a:endParaRPr lang="en-US" sz="1125" kern="0" dirty="0">
              <a:latin typeface="Arial"/>
            </a:endParaRPr>
          </a:p>
          <a:p>
            <a:pPr marL="300006" lvl="1" defTabSz="685729" eaLnBrk="0" hangingPunct="0">
              <a:spcBef>
                <a:spcPct val="20000"/>
              </a:spcBef>
              <a:defRPr/>
            </a:pPr>
            <a:r>
              <a:rPr lang="en-US" sz="1125" kern="0" dirty="0">
                <a:latin typeface="Arial"/>
                <a:hlinkClick r:id="" action="ppaction://noaction"/>
              </a:rPr>
              <a:t>Example: Effect of kindergarten retention </a:t>
            </a:r>
            <a:endParaRPr lang="en-US" sz="1125" kern="0" dirty="0">
              <a:latin typeface="Arial"/>
            </a:endParaRPr>
          </a:p>
          <a:p>
            <a:pPr marL="300006" lvl="1" defTabSz="685729" eaLnBrk="0" hangingPunct="0">
              <a:spcBef>
                <a:spcPct val="20000"/>
              </a:spcBef>
              <a:defRPr/>
            </a:pPr>
            <a:r>
              <a:rPr lang="en-US" sz="1125" kern="0" dirty="0">
                <a:latin typeface="Arial"/>
                <a:hlinkClick r:id="" action="ppaction://noaction"/>
              </a:rPr>
              <a:t>External validity </a:t>
            </a:r>
            <a:endParaRPr lang="en-US" sz="1125" kern="0" dirty="0">
              <a:latin typeface="Arial"/>
            </a:endParaRPr>
          </a:p>
          <a:p>
            <a:pPr marL="300006" lvl="1" defTabSz="685729" eaLnBrk="0" hangingPunct="0">
              <a:spcBef>
                <a:spcPct val="20000"/>
              </a:spcBef>
              <a:defRPr/>
            </a:pPr>
            <a:r>
              <a:rPr lang="en-US" sz="1125" kern="0" dirty="0">
                <a:latin typeface="Arial"/>
                <a:hlinkClick r:id="" action="ppaction://noaction"/>
              </a:rPr>
              <a:t>example: effect of Open Court curriculum </a:t>
            </a:r>
            <a:endParaRPr lang="en-US" sz="1125" kern="0" dirty="0">
              <a:latin typeface="Arial"/>
            </a:endParaRPr>
          </a:p>
        </p:txBody>
      </p:sp>
    </p:spTree>
    <p:extLst>
      <p:ext uri="{BB962C8B-B14F-4D97-AF65-F5344CB8AC3E}">
        <p14:creationId xmlns:p14="http://schemas.microsoft.com/office/powerpoint/2010/main" val="29062870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3300">
          <a:solidFill>
            <a:srgbClr val="FFFF00"/>
          </a:solidFill>
          <a:latin typeface="+mj-lt"/>
          <a:ea typeface="+mj-ea"/>
          <a:cs typeface="+mj-cs"/>
        </a:defRPr>
      </a:lvl1pPr>
      <a:lvl2pPr algn="ctr" rtl="0" eaLnBrk="0" fontAlgn="base" hangingPunct="0">
        <a:spcBef>
          <a:spcPct val="0"/>
        </a:spcBef>
        <a:spcAft>
          <a:spcPct val="0"/>
        </a:spcAft>
        <a:defRPr sz="3300">
          <a:solidFill>
            <a:srgbClr val="FFFF00"/>
          </a:solidFill>
          <a:latin typeface="Arial" charset="0"/>
        </a:defRPr>
      </a:lvl2pPr>
      <a:lvl3pPr algn="ctr" rtl="0" eaLnBrk="0" fontAlgn="base" hangingPunct="0">
        <a:spcBef>
          <a:spcPct val="0"/>
        </a:spcBef>
        <a:spcAft>
          <a:spcPct val="0"/>
        </a:spcAft>
        <a:defRPr sz="3300">
          <a:solidFill>
            <a:srgbClr val="FFFF00"/>
          </a:solidFill>
          <a:latin typeface="Arial" charset="0"/>
        </a:defRPr>
      </a:lvl3pPr>
      <a:lvl4pPr algn="ctr" rtl="0" eaLnBrk="0" fontAlgn="base" hangingPunct="0">
        <a:spcBef>
          <a:spcPct val="0"/>
        </a:spcBef>
        <a:spcAft>
          <a:spcPct val="0"/>
        </a:spcAft>
        <a:defRPr sz="3300">
          <a:solidFill>
            <a:srgbClr val="FFFF00"/>
          </a:solidFill>
          <a:latin typeface="Arial" charset="0"/>
        </a:defRPr>
      </a:lvl4pPr>
      <a:lvl5pPr algn="ctr" rtl="0" eaLnBrk="0" fontAlgn="base" hangingPunct="0">
        <a:spcBef>
          <a:spcPct val="0"/>
        </a:spcBef>
        <a:spcAft>
          <a:spcPct val="0"/>
        </a:spcAft>
        <a:defRPr sz="3300">
          <a:solidFill>
            <a:srgbClr val="FFFF00"/>
          </a:solidFill>
          <a:latin typeface="Arial" charset="0"/>
        </a:defRPr>
      </a:lvl5pPr>
      <a:lvl6pPr marL="342865" algn="ctr" rtl="0" fontAlgn="base">
        <a:spcBef>
          <a:spcPct val="0"/>
        </a:spcBef>
        <a:spcAft>
          <a:spcPct val="0"/>
        </a:spcAft>
        <a:defRPr sz="3300">
          <a:solidFill>
            <a:schemeClr val="tx2"/>
          </a:solidFill>
          <a:latin typeface="Arial" charset="0"/>
        </a:defRPr>
      </a:lvl6pPr>
      <a:lvl7pPr marL="685729" algn="ctr" rtl="0" fontAlgn="base">
        <a:spcBef>
          <a:spcPct val="0"/>
        </a:spcBef>
        <a:spcAft>
          <a:spcPct val="0"/>
        </a:spcAft>
        <a:defRPr sz="3300">
          <a:solidFill>
            <a:schemeClr val="tx2"/>
          </a:solidFill>
          <a:latin typeface="Arial" charset="0"/>
        </a:defRPr>
      </a:lvl7pPr>
      <a:lvl8pPr marL="1028594" algn="ctr" rtl="0" fontAlgn="base">
        <a:spcBef>
          <a:spcPct val="0"/>
        </a:spcBef>
        <a:spcAft>
          <a:spcPct val="0"/>
        </a:spcAft>
        <a:defRPr sz="3300">
          <a:solidFill>
            <a:schemeClr val="tx2"/>
          </a:solidFill>
          <a:latin typeface="Arial" charset="0"/>
        </a:defRPr>
      </a:lvl8pPr>
      <a:lvl9pPr marL="1371458" algn="ctr" rtl="0" fontAlgn="base">
        <a:spcBef>
          <a:spcPct val="0"/>
        </a:spcBef>
        <a:spcAft>
          <a:spcPct val="0"/>
        </a:spcAft>
        <a:defRPr sz="3300">
          <a:solidFill>
            <a:schemeClr val="tx2"/>
          </a:solidFill>
          <a:latin typeface="Arial" charset="0"/>
        </a:defRPr>
      </a:lvl9pPr>
    </p:titleStyle>
    <p:bodyStyle>
      <a:lvl1pPr marL="257149" indent="-257149" algn="l" rtl="0" eaLnBrk="0" fontAlgn="base" hangingPunct="0">
        <a:spcBef>
          <a:spcPct val="20000"/>
        </a:spcBef>
        <a:spcAft>
          <a:spcPct val="0"/>
        </a:spcAft>
        <a:buChar char="•"/>
        <a:defRPr sz="2400">
          <a:solidFill>
            <a:srgbClr val="FFFF00"/>
          </a:solidFill>
          <a:latin typeface="+mn-lt"/>
          <a:ea typeface="+mn-ea"/>
          <a:cs typeface="+mn-cs"/>
        </a:defRPr>
      </a:lvl1pPr>
      <a:lvl2pPr marL="557155" indent="-214290" algn="l" rtl="0" eaLnBrk="0" fontAlgn="base" hangingPunct="0">
        <a:spcBef>
          <a:spcPct val="20000"/>
        </a:spcBef>
        <a:spcAft>
          <a:spcPct val="0"/>
        </a:spcAft>
        <a:buChar char="–"/>
        <a:defRPr sz="2100">
          <a:solidFill>
            <a:srgbClr val="FFFF00"/>
          </a:solidFill>
          <a:latin typeface="+mn-lt"/>
        </a:defRPr>
      </a:lvl2pPr>
      <a:lvl3pPr marL="857162" indent="-171433" algn="l" rtl="0" eaLnBrk="0" fontAlgn="base" hangingPunct="0">
        <a:spcBef>
          <a:spcPct val="20000"/>
        </a:spcBef>
        <a:spcAft>
          <a:spcPct val="0"/>
        </a:spcAft>
        <a:buChar char="•"/>
        <a:defRPr sz="1800">
          <a:solidFill>
            <a:srgbClr val="FFFF00"/>
          </a:solidFill>
          <a:latin typeface="+mn-lt"/>
        </a:defRPr>
      </a:lvl3pPr>
      <a:lvl4pPr marL="1200026" indent="-171433" algn="l" rtl="0" eaLnBrk="0" fontAlgn="base" hangingPunct="0">
        <a:spcBef>
          <a:spcPct val="20000"/>
        </a:spcBef>
        <a:spcAft>
          <a:spcPct val="0"/>
        </a:spcAft>
        <a:buChar char="–"/>
        <a:defRPr sz="1500">
          <a:solidFill>
            <a:srgbClr val="FFFF00"/>
          </a:solidFill>
          <a:latin typeface="+mn-lt"/>
        </a:defRPr>
      </a:lvl4pPr>
      <a:lvl5pPr marL="1542890" indent="-171433" algn="l" rtl="0" eaLnBrk="0" fontAlgn="base" hangingPunct="0">
        <a:spcBef>
          <a:spcPct val="20000"/>
        </a:spcBef>
        <a:spcAft>
          <a:spcPct val="0"/>
        </a:spcAft>
        <a:buChar char="»"/>
        <a:defRPr sz="1500">
          <a:solidFill>
            <a:srgbClr val="FFFF00"/>
          </a:solidFill>
          <a:latin typeface="+mn-lt"/>
        </a:defRPr>
      </a:lvl5pPr>
      <a:lvl6pPr marL="1885755" indent="-171433" algn="l" rtl="0" fontAlgn="base">
        <a:spcBef>
          <a:spcPct val="20000"/>
        </a:spcBef>
        <a:spcAft>
          <a:spcPct val="0"/>
        </a:spcAft>
        <a:buChar char="»"/>
        <a:defRPr sz="1500">
          <a:solidFill>
            <a:schemeClr val="tx1"/>
          </a:solidFill>
          <a:latin typeface="+mn-lt"/>
        </a:defRPr>
      </a:lvl6pPr>
      <a:lvl7pPr marL="2228619" indent="-171433" algn="l" rtl="0" fontAlgn="base">
        <a:spcBef>
          <a:spcPct val="20000"/>
        </a:spcBef>
        <a:spcAft>
          <a:spcPct val="0"/>
        </a:spcAft>
        <a:buChar char="»"/>
        <a:defRPr sz="1500">
          <a:solidFill>
            <a:schemeClr val="tx1"/>
          </a:solidFill>
          <a:latin typeface="+mn-lt"/>
        </a:defRPr>
      </a:lvl7pPr>
      <a:lvl8pPr marL="2571484" indent="-171433" algn="l" rtl="0" fontAlgn="base">
        <a:spcBef>
          <a:spcPct val="20000"/>
        </a:spcBef>
        <a:spcAft>
          <a:spcPct val="0"/>
        </a:spcAft>
        <a:buChar char="»"/>
        <a:defRPr sz="1500">
          <a:solidFill>
            <a:schemeClr val="tx1"/>
          </a:solidFill>
          <a:latin typeface="+mn-lt"/>
        </a:defRPr>
      </a:lvl8pPr>
      <a:lvl9pPr marL="2914348" indent="-171433"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5"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8" algn="l" defTabSz="685729" rtl="0" eaLnBrk="1" latinLnBrk="0" hangingPunct="1">
        <a:defRPr sz="1350" kern="1200">
          <a:solidFill>
            <a:schemeClr val="tx1"/>
          </a:solidFill>
          <a:latin typeface="+mn-lt"/>
          <a:ea typeface="+mn-ea"/>
          <a:cs typeface="+mn-cs"/>
        </a:defRPr>
      </a:lvl5pPr>
      <a:lvl6pPr marL="1714322" algn="l" defTabSz="685729" rtl="0" eaLnBrk="1" latinLnBrk="0" hangingPunct="1">
        <a:defRPr sz="1350" kern="1200">
          <a:solidFill>
            <a:schemeClr val="tx1"/>
          </a:solidFill>
          <a:latin typeface="+mn-lt"/>
          <a:ea typeface="+mn-ea"/>
          <a:cs typeface="+mn-cs"/>
        </a:defRPr>
      </a:lvl6pPr>
      <a:lvl7pPr marL="2057186" algn="l" defTabSz="685729" rtl="0" eaLnBrk="1" latinLnBrk="0" hangingPunct="1">
        <a:defRPr sz="1350" kern="1200">
          <a:solidFill>
            <a:schemeClr val="tx1"/>
          </a:solidFill>
          <a:latin typeface="+mn-lt"/>
          <a:ea typeface="+mn-ea"/>
          <a:cs typeface="+mn-cs"/>
        </a:defRPr>
      </a:lvl7pPr>
      <a:lvl8pPr marL="2400051" algn="l" defTabSz="685729" rtl="0" eaLnBrk="1" latinLnBrk="0" hangingPunct="1">
        <a:defRPr sz="1350" kern="1200">
          <a:solidFill>
            <a:schemeClr val="tx1"/>
          </a:solidFill>
          <a:latin typeface="+mn-lt"/>
          <a:ea typeface="+mn-ea"/>
          <a:cs typeface="+mn-cs"/>
        </a:defRPr>
      </a:lvl8pPr>
      <a:lvl9pPr marL="2742915" algn="l" defTabSz="685729"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latin typeface="Aria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latin typeface="Arial"/>
                <a:hlinkClick r:id="rId17" action="ppaction://hlinksldjump"/>
              </a:rPr>
              <a:t>Thresholds for inference and % bias to invalidate</a:t>
            </a:r>
            <a:endParaRPr lang="en-US" sz="1500" dirty="0">
              <a:latin typeface="Arial"/>
            </a:endParaRPr>
          </a:p>
          <a:p>
            <a:pPr marL="400008" lvl="1"/>
            <a:r>
              <a:rPr lang="en-US" sz="1500" dirty="0">
                <a:latin typeface="Arial"/>
                <a:hlinkClick r:id="rId18" action="ppaction://hlinksldjump"/>
              </a:rPr>
              <a:t>The counterfactual paradigm</a:t>
            </a:r>
            <a:endParaRPr lang="en-US" sz="1500" dirty="0">
              <a:latin typeface="Arial"/>
            </a:endParaRPr>
          </a:p>
          <a:p>
            <a:pPr marL="400008" lvl="1"/>
            <a:r>
              <a:rPr lang="en-US" sz="1500" dirty="0">
                <a:latin typeface="Arial"/>
                <a:hlinkClick r:id="rId19" action="ppaction://hlinksldjump"/>
              </a:rPr>
              <a:t>Internal validity example: kindergarten retention</a:t>
            </a:r>
            <a:r>
              <a:rPr lang="en-US" sz="1500" dirty="0">
                <a:latin typeface="Arial"/>
              </a:rPr>
              <a:t> </a:t>
            </a:r>
          </a:p>
          <a:p>
            <a:pPr marL="400008" lvl="1"/>
            <a:r>
              <a:rPr lang="en-US" sz="1500" dirty="0">
                <a:latin typeface="Arial"/>
                <a:hlinkClick r:id="rId20" action="ppaction://hlinksldjump"/>
              </a:rPr>
              <a:t>External validity </a:t>
            </a:r>
            <a:r>
              <a:rPr lang="en-US" sz="1500" dirty="0" err="1">
                <a:latin typeface="Arial"/>
                <a:hlinkClick r:id="rId20" action="ppaction://hlinksldjump"/>
              </a:rPr>
              <a:t>exampleOpen</a:t>
            </a:r>
            <a:r>
              <a:rPr lang="en-US" sz="1500" dirty="0">
                <a:latin typeface="Arial"/>
                <a:hlinkClick r:id="rId20" action="ppaction://hlinksldjump"/>
              </a:rPr>
              <a:t> Court curriculum</a:t>
            </a:r>
            <a:endParaRPr lang="en-US" sz="1500" dirty="0">
              <a:latin typeface="Arial"/>
            </a:endParaRPr>
          </a:p>
          <a:p>
            <a:pPr marL="400008" lvl="1"/>
            <a:r>
              <a:rPr lang="en-US" sz="1500" dirty="0">
                <a:latin typeface="Arial"/>
                <a:hlinkClick r:id="rId21" action="ppaction://hlinksldjump"/>
              </a:rPr>
              <a:t>Extensions of the framework</a:t>
            </a:r>
            <a:endParaRPr lang="en-US" sz="1500" dirty="0">
              <a:latin typeface="Aria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Open Court curriculum </a:t>
            </a:r>
            <a:endParaRPr lang="en-US" sz="1500" kern="0" dirty="0">
              <a:latin typeface="Arial"/>
            </a:endParaRPr>
          </a:p>
        </p:txBody>
      </p:sp>
    </p:spTree>
    <p:extLst>
      <p:ext uri="{BB962C8B-B14F-4D97-AF65-F5344CB8AC3E}">
        <p14:creationId xmlns:p14="http://schemas.microsoft.com/office/powerpoint/2010/main" val="303283195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788" smtClean="0">
                <a:solidFill>
                  <a:schemeClr val="tx1"/>
                </a:solidFill>
                <a:latin typeface="Arial" pitchFamily="34"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788" smtClean="0">
                <a:solidFill>
                  <a:schemeClr val="tx1"/>
                </a:solidFill>
                <a:latin typeface="Arial" pitchFamily="34" charset="0"/>
              </a:defRPr>
            </a:lvl1pPr>
          </a:lstStyle>
          <a:p>
            <a:pPr>
              <a:defRPr/>
            </a:pPr>
            <a:fld id="{2088A31A-02D4-4BA1-8536-FBD446B2D458}" type="slidenum">
              <a:rPr lang="en-US"/>
              <a:pPr>
                <a:defRPr/>
              </a:pPr>
              <a:t>‹#›</a:t>
            </a:fld>
            <a:endParaRPr lang="en-US"/>
          </a:p>
        </p:txBody>
      </p:sp>
      <p:sp>
        <p:nvSpPr>
          <p:cNvPr id="14" name="Rectangle 13"/>
          <p:cNvSpPr/>
          <p:nvPr/>
        </p:nvSpPr>
        <p:spPr>
          <a:xfrm>
            <a:off x="1905001" y="5867403"/>
            <a:ext cx="2925170" cy="181840"/>
          </a:xfrm>
          <a:prstGeom prst="rect">
            <a:avLst/>
          </a:prstGeom>
        </p:spPr>
        <p:txBody>
          <a:bodyPr wrap="square" lIns="51430" tIns="25715" rIns="51430" bIns="25715">
            <a:spAutoFit/>
          </a:bodyPr>
          <a:lstStyle/>
          <a:p>
            <a:pPr marL="0" marR="0" lvl="0"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00FF"/>
                </a:solidFill>
                <a:effectLst/>
                <a:uLnTx/>
                <a:uFillTx/>
                <a:latin typeface="Arial"/>
              </a:rPr>
              <a:t>Replacement Cases Framework</a:t>
            </a:r>
          </a:p>
        </p:txBody>
      </p:sp>
      <p:sp>
        <p:nvSpPr>
          <p:cNvPr id="15" name="Rectangle 14"/>
          <p:cNvSpPr/>
          <p:nvPr/>
        </p:nvSpPr>
        <p:spPr>
          <a:xfrm>
            <a:off x="1905000" y="6458638"/>
            <a:ext cx="1219200" cy="181840"/>
          </a:xfrm>
          <a:prstGeom prst="rect">
            <a:avLst/>
          </a:prstGeom>
        </p:spPr>
        <p:txBody>
          <a:bodyPr wrap="square" lIns="51430" tIns="25715" rIns="51430" bIns="25715">
            <a:spAutoFit/>
          </a:bodyPr>
          <a:lstStyle/>
          <a:p>
            <a:pPr marL="0" marR="0" lvl="0"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Conclusion</a:t>
            </a:r>
            <a:endParaRPr kumimoji="0" lang="en-US" sz="844" b="0" i="0" u="none" strike="noStrike" kern="0" cap="none" spc="0" normalizeH="0" baseline="0" noProof="0" dirty="0">
              <a:ln>
                <a:noFill/>
              </a:ln>
              <a:solidFill>
                <a:srgbClr val="FFFF00"/>
              </a:solidFill>
              <a:effectLst/>
              <a:uLnTx/>
              <a:uFillTx/>
              <a:latin typeface="Arial"/>
            </a:endParaRPr>
          </a:p>
        </p:txBody>
      </p:sp>
      <p:sp>
        <p:nvSpPr>
          <p:cNvPr id="16" name="Rectangle 15"/>
          <p:cNvSpPr/>
          <p:nvPr/>
        </p:nvSpPr>
        <p:spPr>
          <a:xfrm>
            <a:off x="1905001" y="6172203"/>
            <a:ext cx="2391770" cy="181840"/>
          </a:xfrm>
          <a:prstGeom prst="rect">
            <a:avLst/>
          </a:prstGeom>
        </p:spPr>
        <p:txBody>
          <a:bodyPr wrap="square" lIns="51430" tIns="25715" rIns="51430" bIns="25715">
            <a:spAutoFit/>
          </a:bodyPr>
          <a:lstStyle/>
          <a:p>
            <a:pPr marL="0" marR="0" lvl="0"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00FF"/>
                </a:solidFill>
                <a:effectLst/>
                <a:uLnTx/>
                <a:uFillTx/>
                <a:latin typeface="Arial"/>
              </a:rPr>
              <a:t>Correlational Framework</a:t>
            </a:r>
          </a:p>
        </p:txBody>
      </p:sp>
      <p:sp>
        <p:nvSpPr>
          <p:cNvPr id="2" name="TextBox 1"/>
          <p:cNvSpPr txBox="1"/>
          <p:nvPr/>
        </p:nvSpPr>
        <p:spPr>
          <a:xfrm>
            <a:off x="685802" y="6328518"/>
            <a:ext cx="618429" cy="207809"/>
          </a:xfrm>
          <a:prstGeom prst="rect">
            <a:avLst/>
          </a:prstGeom>
          <a:noFill/>
        </p:spPr>
        <p:txBody>
          <a:bodyPr wrap="none" lIns="51430" tIns="25715" rIns="51430" bIns="25715" rtlCol="0">
            <a:spAutoFit/>
          </a:bodyPr>
          <a:lstStyle/>
          <a:p>
            <a:r>
              <a:rPr lang="en-US" sz="1013" dirty="0">
                <a:solidFill>
                  <a:srgbClr val="FF00FF"/>
                </a:solidFill>
              </a:rPr>
              <a:t>overview</a:t>
            </a:r>
          </a:p>
        </p:txBody>
      </p:sp>
      <p:sp>
        <p:nvSpPr>
          <p:cNvPr id="3" name="Rectangle 2"/>
          <p:cNvSpPr/>
          <p:nvPr/>
        </p:nvSpPr>
        <p:spPr>
          <a:xfrm>
            <a:off x="4275165" y="5567319"/>
            <a:ext cx="4868839" cy="718778"/>
          </a:xfrm>
          <a:prstGeom prst="rect">
            <a:avLst/>
          </a:prstGeom>
          <a:solidFill>
            <a:srgbClr val="000099"/>
          </a:solidFill>
        </p:spPr>
        <p:txBody>
          <a:bodyPr wrap="square" lIns="51430" tIns="25715" rIns="51430" bIns="25715">
            <a:spAutoFit/>
          </a:bodyPr>
          <a:lstStyle/>
          <a:p>
            <a:pPr marL="225005" lvl="1" indent="0">
              <a:buNone/>
            </a:pPr>
            <a:r>
              <a:rPr lang="en-US" sz="844" dirty="0">
                <a:hlinkClick r:id="rId17" action="ppaction://hlinksldjump"/>
              </a:rPr>
              <a:t>Thresholds for inference and % bias to invalidate</a:t>
            </a:r>
            <a:endParaRPr lang="en-US" sz="844" dirty="0"/>
          </a:p>
          <a:p>
            <a:pPr marL="225005" lvl="1" indent="0">
              <a:buNone/>
            </a:pPr>
            <a:r>
              <a:rPr lang="en-US" sz="844" dirty="0">
                <a:hlinkClick r:id="" action="ppaction://noaction"/>
              </a:rPr>
              <a:t>The counterfactual paradigm</a:t>
            </a:r>
            <a:endParaRPr lang="en-US" sz="844" dirty="0"/>
          </a:p>
          <a:p>
            <a:pPr marL="225005" lvl="1" indent="0">
              <a:buNone/>
            </a:pPr>
            <a:r>
              <a:rPr lang="en-US" sz="844" dirty="0">
                <a:hlinkClick r:id="" action="ppaction://noaction"/>
              </a:rPr>
              <a:t>Internal validity example: kindergarten retention</a:t>
            </a:r>
            <a:r>
              <a:rPr lang="en-US" sz="844" dirty="0"/>
              <a:t> </a:t>
            </a:r>
          </a:p>
          <a:p>
            <a:pPr marL="225005" lvl="1" indent="0">
              <a:buNone/>
            </a:pPr>
            <a:r>
              <a:rPr lang="en-US" sz="844" dirty="0">
                <a:hlinkClick r:id="" action="ppaction://noaction"/>
              </a:rPr>
              <a:t>External validity </a:t>
            </a:r>
            <a:r>
              <a:rPr lang="en-US" sz="844" dirty="0" err="1">
                <a:hlinkClick r:id="" action="ppaction://noaction"/>
              </a:rPr>
              <a:t>exampleOpen</a:t>
            </a:r>
            <a:r>
              <a:rPr lang="en-US" sz="844" dirty="0">
                <a:hlinkClick r:id="" action="ppaction://noaction"/>
              </a:rPr>
              <a:t> Court curriculum</a:t>
            </a:r>
            <a:endParaRPr lang="en-US" sz="844" dirty="0"/>
          </a:p>
          <a:p>
            <a:pPr marL="225005" lvl="1" indent="0">
              <a:buNone/>
            </a:pPr>
            <a:r>
              <a:rPr lang="en-US" sz="844" dirty="0">
                <a:hlinkClick r:id="" action="ppaction://noaction"/>
              </a:rPr>
              <a:t>Extensions of the framework</a:t>
            </a:r>
            <a:endParaRPr lang="en-US" sz="844" dirty="0"/>
          </a:p>
        </p:txBody>
      </p:sp>
      <p:sp>
        <p:nvSpPr>
          <p:cNvPr id="4" name="Rectangle 3"/>
          <p:cNvSpPr/>
          <p:nvPr/>
        </p:nvSpPr>
        <p:spPr>
          <a:xfrm>
            <a:off x="4495800" y="5099968"/>
            <a:ext cx="4191000" cy="978530"/>
          </a:xfrm>
          <a:prstGeom prst="rect">
            <a:avLst/>
          </a:prstGeom>
          <a:solidFill>
            <a:srgbClr val="000099"/>
          </a:solidFill>
        </p:spPr>
        <p:txBody>
          <a:bodyPr wrap="square" lIns="51430" tIns="25715" rIns="51430" bIns="25715">
            <a:spAutoFit/>
          </a:bodyPr>
          <a:lstStyle/>
          <a:p>
            <a:pPr marL="0" marR="0" lvl="0"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rId18" action="ppaction://hlinksldjump"/>
              </a:rPr>
              <a:t>Correlational Framework</a:t>
            </a:r>
            <a:r>
              <a:rPr kumimoji="0" lang="en-US" sz="844" b="0" i="0" u="none" strike="noStrike" kern="0" cap="none" spc="0" normalizeH="0" baseline="0" noProof="0" dirty="0">
                <a:ln>
                  <a:noFill/>
                </a:ln>
                <a:solidFill>
                  <a:srgbClr val="FFFF00"/>
                </a:solidFill>
                <a:effectLst/>
                <a:uLnTx/>
                <a:uFillTx/>
                <a:latin typeface="Arial"/>
              </a:rPr>
              <a:t> </a:t>
            </a:r>
          </a:p>
          <a:p>
            <a:pPr marL="0" marR="0" lvl="0"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      Impact of a Confounding variable</a:t>
            </a:r>
            <a:endParaRPr kumimoji="0" lang="en-US" sz="844" b="0" i="0" u="none" strike="noStrike" kern="0" cap="none" spc="0" normalizeH="0" baseline="0" noProof="0" dirty="0">
              <a:ln>
                <a:noFill/>
              </a:ln>
              <a:solidFill>
                <a:srgbClr val="FFFF00"/>
              </a:solidFill>
              <a:effectLst/>
              <a:uLnTx/>
              <a:uFillTx/>
              <a:latin typeface="Arial"/>
            </a:endParaRPr>
          </a:p>
          <a:p>
            <a:pPr marL="225005" marR="0" lvl="1"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Internal validity</a:t>
            </a:r>
            <a:endParaRPr kumimoji="0" lang="en-US" sz="844" b="0" i="0" u="none" strike="noStrike" kern="0" cap="none" spc="0" normalizeH="0" baseline="0" noProof="0" dirty="0">
              <a:ln>
                <a:noFill/>
              </a:ln>
              <a:solidFill>
                <a:srgbClr val="FFFF00"/>
              </a:solidFill>
              <a:effectLst/>
              <a:uLnTx/>
              <a:uFillTx/>
              <a:latin typeface="Arial"/>
            </a:endParaRPr>
          </a:p>
          <a:p>
            <a:pPr marL="225005" marR="0" lvl="1"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Example: Effect of kindergarten retention </a:t>
            </a:r>
            <a:endParaRPr kumimoji="0" lang="en-US" sz="844" b="0" i="0" u="none" strike="noStrike" kern="0" cap="none" spc="0" normalizeH="0" baseline="0" noProof="0" dirty="0">
              <a:ln>
                <a:noFill/>
              </a:ln>
              <a:solidFill>
                <a:srgbClr val="FFFF00"/>
              </a:solidFill>
              <a:effectLst/>
              <a:uLnTx/>
              <a:uFillTx/>
              <a:latin typeface="Arial"/>
            </a:endParaRPr>
          </a:p>
          <a:p>
            <a:pPr marL="225005" marR="0" lvl="1"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External validity </a:t>
            </a:r>
            <a:endParaRPr kumimoji="0" lang="en-US" sz="844" b="0" i="0" u="none" strike="noStrike" kern="0" cap="none" spc="0" normalizeH="0" baseline="0" noProof="0" dirty="0">
              <a:ln>
                <a:noFill/>
              </a:ln>
              <a:solidFill>
                <a:srgbClr val="FFFF00"/>
              </a:solidFill>
              <a:effectLst/>
              <a:uLnTx/>
              <a:uFillTx/>
              <a:latin typeface="Arial"/>
            </a:endParaRPr>
          </a:p>
          <a:p>
            <a:pPr marL="225005" marR="0" lvl="1" indent="0" algn="l" defTabSz="514297" rtl="0" eaLnBrk="0" fontAlgn="base" latinLnBrk="0" hangingPunct="0">
              <a:lnSpc>
                <a:spcPct val="100000"/>
              </a:lnSpc>
              <a:spcBef>
                <a:spcPct val="20000"/>
              </a:spcBef>
              <a:spcAft>
                <a:spcPct val="0"/>
              </a:spcAft>
              <a:buClrTx/>
              <a:buSzTx/>
              <a:buFontTx/>
              <a:buNone/>
              <a:tabLst/>
              <a:defRPr/>
            </a:pPr>
            <a:r>
              <a:rPr kumimoji="0" lang="en-US" sz="844" b="0" i="0" u="none" strike="noStrike" kern="0" cap="none" spc="0" normalizeH="0" baseline="0" noProof="0" dirty="0">
                <a:ln>
                  <a:noFill/>
                </a:ln>
                <a:solidFill>
                  <a:srgbClr val="FFFF00"/>
                </a:solidFill>
                <a:effectLst/>
                <a:uLnTx/>
                <a:uFillTx/>
                <a:latin typeface="Arial"/>
                <a:hlinkClick r:id="" action="ppaction://noaction"/>
              </a:rPr>
              <a:t>example: effect of Open Court curriculum </a:t>
            </a:r>
            <a:endParaRPr kumimoji="0" lang="en-US" sz="844" b="0" i="0" u="none" strike="noStrike" kern="0" cap="none" spc="0" normalizeH="0" baseline="0" noProof="0" dirty="0">
              <a:ln>
                <a:noFill/>
              </a:ln>
              <a:solidFill>
                <a:srgbClr val="FFFF00"/>
              </a:solidFill>
              <a:effectLst/>
              <a:uLnTx/>
              <a:uFillTx/>
              <a:latin typeface="Arial"/>
            </a:endParaRPr>
          </a:p>
        </p:txBody>
      </p:sp>
    </p:spTree>
    <p:extLst>
      <p:ext uri="{BB962C8B-B14F-4D97-AF65-F5344CB8AC3E}">
        <p14:creationId xmlns:p14="http://schemas.microsoft.com/office/powerpoint/2010/main" val="343842819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2475">
          <a:solidFill>
            <a:srgbClr val="FFFF00"/>
          </a:solidFill>
          <a:latin typeface="+mj-lt"/>
          <a:ea typeface="+mj-ea"/>
          <a:cs typeface="+mj-cs"/>
        </a:defRPr>
      </a:lvl1pPr>
      <a:lvl2pPr algn="ctr" rtl="0" eaLnBrk="0" fontAlgn="base" hangingPunct="0">
        <a:spcBef>
          <a:spcPct val="0"/>
        </a:spcBef>
        <a:spcAft>
          <a:spcPct val="0"/>
        </a:spcAft>
        <a:defRPr sz="2475">
          <a:solidFill>
            <a:srgbClr val="FFFF00"/>
          </a:solidFill>
          <a:latin typeface="Arial" charset="0"/>
        </a:defRPr>
      </a:lvl2pPr>
      <a:lvl3pPr algn="ctr" rtl="0" eaLnBrk="0" fontAlgn="base" hangingPunct="0">
        <a:spcBef>
          <a:spcPct val="0"/>
        </a:spcBef>
        <a:spcAft>
          <a:spcPct val="0"/>
        </a:spcAft>
        <a:defRPr sz="2475">
          <a:solidFill>
            <a:srgbClr val="FFFF00"/>
          </a:solidFill>
          <a:latin typeface="Arial" charset="0"/>
        </a:defRPr>
      </a:lvl3pPr>
      <a:lvl4pPr algn="ctr" rtl="0" eaLnBrk="0" fontAlgn="base" hangingPunct="0">
        <a:spcBef>
          <a:spcPct val="0"/>
        </a:spcBef>
        <a:spcAft>
          <a:spcPct val="0"/>
        </a:spcAft>
        <a:defRPr sz="2475">
          <a:solidFill>
            <a:srgbClr val="FFFF00"/>
          </a:solidFill>
          <a:latin typeface="Arial" charset="0"/>
        </a:defRPr>
      </a:lvl4pPr>
      <a:lvl5pPr algn="ctr" rtl="0" eaLnBrk="0" fontAlgn="base" hangingPunct="0">
        <a:spcBef>
          <a:spcPct val="0"/>
        </a:spcBef>
        <a:spcAft>
          <a:spcPct val="0"/>
        </a:spcAft>
        <a:defRPr sz="2475">
          <a:solidFill>
            <a:srgbClr val="FFFF00"/>
          </a:solidFill>
          <a:latin typeface="Arial" charset="0"/>
        </a:defRPr>
      </a:lvl5pPr>
      <a:lvl6pPr marL="257149" algn="ctr" rtl="0" fontAlgn="base">
        <a:spcBef>
          <a:spcPct val="0"/>
        </a:spcBef>
        <a:spcAft>
          <a:spcPct val="0"/>
        </a:spcAft>
        <a:defRPr sz="2475">
          <a:solidFill>
            <a:schemeClr val="tx2"/>
          </a:solidFill>
          <a:latin typeface="Arial" charset="0"/>
        </a:defRPr>
      </a:lvl6pPr>
      <a:lvl7pPr marL="514297" algn="ctr" rtl="0" fontAlgn="base">
        <a:spcBef>
          <a:spcPct val="0"/>
        </a:spcBef>
        <a:spcAft>
          <a:spcPct val="0"/>
        </a:spcAft>
        <a:defRPr sz="2475">
          <a:solidFill>
            <a:schemeClr val="tx2"/>
          </a:solidFill>
          <a:latin typeface="Arial" charset="0"/>
        </a:defRPr>
      </a:lvl7pPr>
      <a:lvl8pPr marL="771446" algn="ctr" rtl="0" fontAlgn="base">
        <a:spcBef>
          <a:spcPct val="0"/>
        </a:spcBef>
        <a:spcAft>
          <a:spcPct val="0"/>
        </a:spcAft>
        <a:defRPr sz="2475">
          <a:solidFill>
            <a:schemeClr val="tx2"/>
          </a:solidFill>
          <a:latin typeface="Arial" charset="0"/>
        </a:defRPr>
      </a:lvl8pPr>
      <a:lvl9pPr marL="1028594" algn="ctr" rtl="0" fontAlgn="base">
        <a:spcBef>
          <a:spcPct val="0"/>
        </a:spcBef>
        <a:spcAft>
          <a:spcPct val="0"/>
        </a:spcAft>
        <a:defRPr sz="2475">
          <a:solidFill>
            <a:schemeClr val="tx2"/>
          </a:solidFill>
          <a:latin typeface="Arial" charset="0"/>
        </a:defRPr>
      </a:lvl9pPr>
    </p:titleStyle>
    <p:bodyStyle>
      <a:lvl1pPr marL="192862" indent="-192862" algn="l" rtl="0" eaLnBrk="0" fontAlgn="base" hangingPunct="0">
        <a:spcBef>
          <a:spcPct val="20000"/>
        </a:spcBef>
        <a:spcAft>
          <a:spcPct val="0"/>
        </a:spcAft>
        <a:buChar char="•"/>
        <a:defRPr sz="1800">
          <a:solidFill>
            <a:srgbClr val="FFFF00"/>
          </a:solidFill>
          <a:latin typeface="+mn-lt"/>
          <a:ea typeface="+mn-ea"/>
          <a:cs typeface="+mn-cs"/>
        </a:defRPr>
      </a:lvl1pPr>
      <a:lvl2pPr marL="417866" indent="-160718" algn="l" rtl="0" eaLnBrk="0" fontAlgn="base" hangingPunct="0">
        <a:spcBef>
          <a:spcPct val="20000"/>
        </a:spcBef>
        <a:spcAft>
          <a:spcPct val="0"/>
        </a:spcAft>
        <a:buChar char="–"/>
        <a:defRPr sz="1575">
          <a:solidFill>
            <a:srgbClr val="FFFF00"/>
          </a:solidFill>
          <a:latin typeface="+mn-lt"/>
        </a:defRPr>
      </a:lvl2pPr>
      <a:lvl3pPr marL="642872" indent="-128575" algn="l" rtl="0" eaLnBrk="0" fontAlgn="base" hangingPunct="0">
        <a:spcBef>
          <a:spcPct val="20000"/>
        </a:spcBef>
        <a:spcAft>
          <a:spcPct val="0"/>
        </a:spcAft>
        <a:buChar char="•"/>
        <a:defRPr sz="1350">
          <a:solidFill>
            <a:srgbClr val="FFFF00"/>
          </a:solidFill>
          <a:latin typeface="+mn-lt"/>
        </a:defRPr>
      </a:lvl3pPr>
      <a:lvl4pPr marL="900020" indent="-128575" algn="l" rtl="0" eaLnBrk="0" fontAlgn="base" hangingPunct="0">
        <a:spcBef>
          <a:spcPct val="20000"/>
        </a:spcBef>
        <a:spcAft>
          <a:spcPct val="0"/>
        </a:spcAft>
        <a:buChar char="–"/>
        <a:defRPr sz="1125">
          <a:solidFill>
            <a:srgbClr val="FFFF00"/>
          </a:solidFill>
          <a:latin typeface="+mn-lt"/>
        </a:defRPr>
      </a:lvl4pPr>
      <a:lvl5pPr marL="1157168" indent="-128575" algn="l" rtl="0" eaLnBrk="0" fontAlgn="base" hangingPunct="0">
        <a:spcBef>
          <a:spcPct val="20000"/>
        </a:spcBef>
        <a:spcAft>
          <a:spcPct val="0"/>
        </a:spcAft>
        <a:buChar char="»"/>
        <a:defRPr sz="1125">
          <a:solidFill>
            <a:srgbClr val="FFFF00"/>
          </a:solidFill>
          <a:latin typeface="+mn-lt"/>
        </a:defRPr>
      </a:lvl5pPr>
      <a:lvl6pPr marL="1414316" indent="-128575" algn="l" rtl="0" fontAlgn="base">
        <a:spcBef>
          <a:spcPct val="20000"/>
        </a:spcBef>
        <a:spcAft>
          <a:spcPct val="0"/>
        </a:spcAft>
        <a:buChar char="»"/>
        <a:defRPr sz="1125">
          <a:solidFill>
            <a:schemeClr val="tx1"/>
          </a:solidFill>
          <a:latin typeface="+mn-lt"/>
        </a:defRPr>
      </a:lvl6pPr>
      <a:lvl7pPr marL="1671464" indent="-128575" algn="l" rtl="0" fontAlgn="base">
        <a:spcBef>
          <a:spcPct val="20000"/>
        </a:spcBef>
        <a:spcAft>
          <a:spcPct val="0"/>
        </a:spcAft>
        <a:buChar char="»"/>
        <a:defRPr sz="1125">
          <a:solidFill>
            <a:schemeClr val="tx1"/>
          </a:solidFill>
          <a:latin typeface="+mn-lt"/>
        </a:defRPr>
      </a:lvl7pPr>
      <a:lvl8pPr marL="1928613" indent="-128575" algn="l" rtl="0" fontAlgn="base">
        <a:spcBef>
          <a:spcPct val="20000"/>
        </a:spcBef>
        <a:spcAft>
          <a:spcPct val="0"/>
        </a:spcAft>
        <a:buChar char="»"/>
        <a:defRPr sz="1125">
          <a:solidFill>
            <a:schemeClr val="tx1"/>
          </a:solidFill>
          <a:latin typeface="+mn-lt"/>
        </a:defRPr>
      </a:lvl8pPr>
      <a:lvl9pPr marL="2185761" indent="-128575"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297" rtl="0" eaLnBrk="1" latinLnBrk="0" hangingPunct="1">
        <a:defRPr sz="1013" kern="1200">
          <a:solidFill>
            <a:schemeClr val="tx1"/>
          </a:solidFill>
          <a:latin typeface="+mn-lt"/>
          <a:ea typeface="+mn-ea"/>
          <a:cs typeface="+mn-cs"/>
        </a:defRPr>
      </a:lvl1pPr>
      <a:lvl2pPr marL="257149" algn="l" defTabSz="514297" rtl="0" eaLnBrk="1" latinLnBrk="0" hangingPunct="1">
        <a:defRPr sz="1013" kern="1200">
          <a:solidFill>
            <a:schemeClr val="tx1"/>
          </a:solidFill>
          <a:latin typeface="+mn-lt"/>
          <a:ea typeface="+mn-ea"/>
          <a:cs typeface="+mn-cs"/>
        </a:defRPr>
      </a:lvl2pPr>
      <a:lvl3pPr marL="514297" algn="l" defTabSz="514297" rtl="0" eaLnBrk="1" latinLnBrk="0" hangingPunct="1">
        <a:defRPr sz="1013" kern="1200">
          <a:solidFill>
            <a:schemeClr val="tx1"/>
          </a:solidFill>
          <a:latin typeface="+mn-lt"/>
          <a:ea typeface="+mn-ea"/>
          <a:cs typeface="+mn-cs"/>
        </a:defRPr>
      </a:lvl3pPr>
      <a:lvl4pPr marL="771446" algn="l" defTabSz="514297" rtl="0" eaLnBrk="1" latinLnBrk="0" hangingPunct="1">
        <a:defRPr sz="1013" kern="1200">
          <a:solidFill>
            <a:schemeClr val="tx1"/>
          </a:solidFill>
          <a:latin typeface="+mn-lt"/>
          <a:ea typeface="+mn-ea"/>
          <a:cs typeface="+mn-cs"/>
        </a:defRPr>
      </a:lvl4pPr>
      <a:lvl5pPr marL="1028594" algn="l" defTabSz="514297" rtl="0" eaLnBrk="1" latinLnBrk="0" hangingPunct="1">
        <a:defRPr sz="1013" kern="1200">
          <a:solidFill>
            <a:schemeClr val="tx1"/>
          </a:solidFill>
          <a:latin typeface="+mn-lt"/>
          <a:ea typeface="+mn-ea"/>
          <a:cs typeface="+mn-cs"/>
        </a:defRPr>
      </a:lvl5pPr>
      <a:lvl6pPr marL="1285742" algn="l" defTabSz="514297" rtl="0" eaLnBrk="1" latinLnBrk="0" hangingPunct="1">
        <a:defRPr sz="1013" kern="1200">
          <a:solidFill>
            <a:schemeClr val="tx1"/>
          </a:solidFill>
          <a:latin typeface="+mn-lt"/>
          <a:ea typeface="+mn-ea"/>
          <a:cs typeface="+mn-cs"/>
        </a:defRPr>
      </a:lvl6pPr>
      <a:lvl7pPr marL="1542890" algn="l" defTabSz="514297" rtl="0" eaLnBrk="1" latinLnBrk="0" hangingPunct="1">
        <a:defRPr sz="1013" kern="1200">
          <a:solidFill>
            <a:schemeClr val="tx1"/>
          </a:solidFill>
          <a:latin typeface="+mn-lt"/>
          <a:ea typeface="+mn-ea"/>
          <a:cs typeface="+mn-cs"/>
        </a:defRPr>
      </a:lvl7pPr>
      <a:lvl8pPr marL="1800038" algn="l" defTabSz="514297" rtl="0" eaLnBrk="1" latinLnBrk="0" hangingPunct="1">
        <a:defRPr sz="1013" kern="1200">
          <a:solidFill>
            <a:schemeClr val="tx1"/>
          </a:solidFill>
          <a:latin typeface="+mn-lt"/>
          <a:ea typeface="+mn-ea"/>
          <a:cs typeface="+mn-cs"/>
        </a:defRPr>
      </a:lvl8pPr>
      <a:lvl9pPr marL="2057186" algn="l" defTabSz="514297"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788" smtClean="0">
                <a:solidFill>
                  <a:schemeClr val="tx1"/>
                </a:solidFill>
                <a:latin typeface="Arial" pitchFamily="34" charset="0"/>
              </a:defRPr>
            </a:lvl1pPr>
          </a:lstStyle>
          <a:p>
            <a:pPr fontAlgn="auto">
              <a:spcBef>
                <a:spcPts val="0"/>
              </a:spcBef>
              <a:spcAft>
                <a:spcPts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788" smtClean="0">
                <a:solidFill>
                  <a:schemeClr val="tx1"/>
                </a:solidFill>
                <a:latin typeface="Arial" pitchFamily="34" charset="0"/>
              </a:defRPr>
            </a:lvl1pPr>
          </a:lstStyle>
          <a:p>
            <a:pPr fontAlgn="auto">
              <a:spcBef>
                <a:spcPts val="0"/>
              </a:spcBef>
              <a:spcAft>
                <a:spcPts val="0"/>
              </a:spcAft>
              <a:defRPr/>
            </a:pPr>
            <a:fld id="{2088A31A-02D4-4BA1-8536-FBD446B2D458}" type="slidenum">
              <a:rPr lang="en-US" smtClean="0">
                <a:solidFill>
                  <a:srgbClr val="000000"/>
                </a:solidFill>
              </a:rPr>
              <a:pPr fontAlgn="auto">
                <a:spcBef>
                  <a:spcPts val="0"/>
                </a:spcBef>
                <a:spcAft>
                  <a:spcPts val="0"/>
                </a:spcAft>
                <a:defRPr/>
              </a:pPr>
              <a:t>‹#›</a:t>
            </a:fld>
            <a:endParaRPr lang="en-US">
              <a:solidFill>
                <a:srgbClr val="000000"/>
              </a:solidFill>
            </a:endParaRPr>
          </a:p>
        </p:txBody>
      </p:sp>
      <p:sp>
        <p:nvSpPr>
          <p:cNvPr id="14" name="Rectangle 13"/>
          <p:cNvSpPr/>
          <p:nvPr/>
        </p:nvSpPr>
        <p:spPr>
          <a:xfrm>
            <a:off x="1905001" y="5867403"/>
            <a:ext cx="2925170" cy="181840"/>
          </a:xfrm>
          <a:prstGeom prst="rect">
            <a:avLst/>
          </a:prstGeom>
        </p:spPr>
        <p:txBody>
          <a:bodyPr wrap="square" lIns="51430" tIns="25715" rIns="51430" bIns="25715">
            <a:spAutoFit/>
          </a:bodyPr>
          <a:lstStyle/>
          <a:p>
            <a:pPr defTabSz="514297" eaLnBrk="0" hangingPunct="0">
              <a:spcBef>
                <a:spcPct val="20000"/>
              </a:spcBef>
              <a:defRPr/>
            </a:pPr>
            <a:r>
              <a:rPr lang="en-US" sz="844" kern="0" dirty="0">
                <a:solidFill>
                  <a:srgbClr val="FF00FF"/>
                </a:solidFill>
                <a:latin typeface="Arial"/>
              </a:rPr>
              <a:t>Replacement Cases Framework</a:t>
            </a:r>
          </a:p>
        </p:txBody>
      </p:sp>
      <p:sp>
        <p:nvSpPr>
          <p:cNvPr id="15" name="Rectangle 14"/>
          <p:cNvSpPr/>
          <p:nvPr/>
        </p:nvSpPr>
        <p:spPr>
          <a:xfrm>
            <a:off x="1905000" y="6458638"/>
            <a:ext cx="1219200" cy="181840"/>
          </a:xfrm>
          <a:prstGeom prst="rect">
            <a:avLst/>
          </a:prstGeom>
        </p:spPr>
        <p:txBody>
          <a:bodyPr wrap="square" lIns="51430" tIns="25715" rIns="51430" bIns="25715">
            <a:spAutoFit/>
          </a:bodyPr>
          <a:lstStyle/>
          <a:p>
            <a:pPr defTabSz="514297" eaLnBrk="0" hangingPunct="0">
              <a:spcBef>
                <a:spcPct val="20000"/>
              </a:spcBef>
              <a:defRPr/>
            </a:pPr>
            <a:r>
              <a:rPr lang="en-US" sz="844" kern="0" dirty="0">
                <a:latin typeface="Arial"/>
                <a:hlinkClick r:id="" action="ppaction://noaction"/>
              </a:rPr>
              <a:t>Conclusion</a:t>
            </a:r>
            <a:endParaRPr lang="en-US" sz="844" kern="0" dirty="0">
              <a:latin typeface="Arial"/>
            </a:endParaRPr>
          </a:p>
        </p:txBody>
      </p:sp>
      <p:sp>
        <p:nvSpPr>
          <p:cNvPr id="16" name="Rectangle 15"/>
          <p:cNvSpPr/>
          <p:nvPr/>
        </p:nvSpPr>
        <p:spPr>
          <a:xfrm>
            <a:off x="1905001" y="6172203"/>
            <a:ext cx="2391770" cy="181840"/>
          </a:xfrm>
          <a:prstGeom prst="rect">
            <a:avLst/>
          </a:prstGeom>
        </p:spPr>
        <p:txBody>
          <a:bodyPr wrap="square" lIns="51430" tIns="25715" rIns="51430" bIns="25715">
            <a:spAutoFit/>
          </a:bodyPr>
          <a:lstStyle/>
          <a:p>
            <a:pPr defTabSz="514297" eaLnBrk="0" hangingPunct="0">
              <a:spcBef>
                <a:spcPct val="20000"/>
              </a:spcBef>
              <a:defRPr/>
            </a:pPr>
            <a:r>
              <a:rPr lang="en-US" sz="844" kern="0" dirty="0">
                <a:solidFill>
                  <a:srgbClr val="FF00FF"/>
                </a:solidFill>
                <a:latin typeface="Arial"/>
              </a:rPr>
              <a:t>Correlational Framework</a:t>
            </a:r>
          </a:p>
        </p:txBody>
      </p:sp>
      <p:sp>
        <p:nvSpPr>
          <p:cNvPr id="2" name="TextBox 1"/>
          <p:cNvSpPr txBox="1"/>
          <p:nvPr/>
        </p:nvSpPr>
        <p:spPr>
          <a:xfrm>
            <a:off x="685804" y="6328520"/>
            <a:ext cx="618429" cy="207809"/>
          </a:xfrm>
          <a:prstGeom prst="rect">
            <a:avLst/>
          </a:prstGeom>
          <a:noFill/>
        </p:spPr>
        <p:txBody>
          <a:bodyPr wrap="none" lIns="51430" tIns="25715" rIns="51430" bIns="25715" rtlCol="0">
            <a:spAutoFit/>
          </a:bodyPr>
          <a:lstStyle/>
          <a:p>
            <a:pPr fontAlgn="auto">
              <a:spcBef>
                <a:spcPts val="0"/>
              </a:spcBef>
              <a:spcAft>
                <a:spcPts val="0"/>
              </a:spcAft>
            </a:pPr>
            <a:r>
              <a:rPr lang="en-US" sz="1013" dirty="0">
                <a:solidFill>
                  <a:srgbClr val="FF00FF"/>
                </a:solidFill>
                <a:latin typeface="Arial"/>
              </a:rPr>
              <a:t>overview</a:t>
            </a:r>
          </a:p>
        </p:txBody>
      </p:sp>
      <p:sp>
        <p:nvSpPr>
          <p:cNvPr id="3" name="Rectangle 2"/>
          <p:cNvSpPr/>
          <p:nvPr/>
        </p:nvSpPr>
        <p:spPr>
          <a:xfrm>
            <a:off x="4275166" y="5567319"/>
            <a:ext cx="4868839" cy="718778"/>
          </a:xfrm>
          <a:prstGeom prst="rect">
            <a:avLst/>
          </a:prstGeom>
          <a:solidFill>
            <a:srgbClr val="000099"/>
          </a:solidFill>
        </p:spPr>
        <p:txBody>
          <a:bodyPr wrap="square" lIns="51430" tIns="25715" rIns="51430" bIns="25715">
            <a:spAutoFit/>
          </a:bodyPr>
          <a:lstStyle/>
          <a:p>
            <a:pPr marL="225005" lvl="1" fontAlgn="auto">
              <a:spcBef>
                <a:spcPts val="0"/>
              </a:spcBef>
              <a:spcAft>
                <a:spcPts val="0"/>
              </a:spcAft>
            </a:pPr>
            <a:r>
              <a:rPr lang="en-US" sz="844" dirty="0">
                <a:solidFill>
                  <a:srgbClr val="000000"/>
                </a:solidFill>
                <a:latin typeface="Arial"/>
                <a:hlinkClick r:id="rId17" action="ppaction://hlinksldjump"/>
              </a:rPr>
              <a:t>Thresholds for inference and % bias to invalidate</a:t>
            </a:r>
            <a:endParaRPr lang="en-US" sz="844" dirty="0">
              <a:solidFill>
                <a:srgbClr val="000000"/>
              </a:solidFill>
              <a:latin typeface="Arial"/>
            </a:endParaRPr>
          </a:p>
          <a:p>
            <a:pPr marL="225005" lvl="1" fontAlgn="auto">
              <a:spcBef>
                <a:spcPts val="0"/>
              </a:spcBef>
              <a:spcAft>
                <a:spcPts val="0"/>
              </a:spcAft>
            </a:pPr>
            <a:r>
              <a:rPr lang="en-US" sz="844" dirty="0">
                <a:solidFill>
                  <a:srgbClr val="000000"/>
                </a:solidFill>
                <a:latin typeface="Arial"/>
                <a:hlinkClick r:id="" action="ppaction://noaction"/>
              </a:rPr>
              <a:t>The counterfactual paradigm</a:t>
            </a:r>
            <a:endParaRPr lang="en-US" sz="844" dirty="0">
              <a:solidFill>
                <a:srgbClr val="000000"/>
              </a:solidFill>
              <a:latin typeface="Arial"/>
            </a:endParaRPr>
          </a:p>
          <a:p>
            <a:pPr marL="225005" lvl="1" fontAlgn="auto">
              <a:spcBef>
                <a:spcPts val="0"/>
              </a:spcBef>
              <a:spcAft>
                <a:spcPts val="0"/>
              </a:spcAft>
            </a:pPr>
            <a:r>
              <a:rPr lang="en-US" sz="844" dirty="0">
                <a:solidFill>
                  <a:srgbClr val="000000"/>
                </a:solidFill>
                <a:latin typeface="Arial"/>
                <a:hlinkClick r:id="" action="ppaction://noaction"/>
              </a:rPr>
              <a:t>Internal validity example: kindergarten retention</a:t>
            </a:r>
            <a:r>
              <a:rPr lang="en-US" sz="844" dirty="0">
                <a:solidFill>
                  <a:srgbClr val="000000"/>
                </a:solidFill>
                <a:latin typeface="Arial"/>
              </a:rPr>
              <a:t> </a:t>
            </a:r>
          </a:p>
          <a:p>
            <a:pPr marL="225005" lvl="1" fontAlgn="auto">
              <a:spcBef>
                <a:spcPts val="0"/>
              </a:spcBef>
              <a:spcAft>
                <a:spcPts val="0"/>
              </a:spcAft>
            </a:pPr>
            <a:r>
              <a:rPr lang="en-US" sz="844" dirty="0">
                <a:solidFill>
                  <a:srgbClr val="000000"/>
                </a:solidFill>
                <a:latin typeface="Arial"/>
                <a:hlinkClick r:id="" action="ppaction://noaction"/>
              </a:rPr>
              <a:t>External validity </a:t>
            </a:r>
            <a:r>
              <a:rPr lang="en-US" sz="844" dirty="0" err="1">
                <a:solidFill>
                  <a:srgbClr val="000000"/>
                </a:solidFill>
                <a:latin typeface="Arial"/>
                <a:hlinkClick r:id="" action="ppaction://noaction"/>
              </a:rPr>
              <a:t>exampleOpen</a:t>
            </a:r>
            <a:r>
              <a:rPr lang="en-US" sz="844" dirty="0">
                <a:solidFill>
                  <a:srgbClr val="000000"/>
                </a:solidFill>
                <a:latin typeface="Arial"/>
                <a:hlinkClick r:id="" action="ppaction://noaction"/>
              </a:rPr>
              <a:t> Court curriculum</a:t>
            </a:r>
            <a:endParaRPr lang="en-US" sz="844" dirty="0">
              <a:solidFill>
                <a:srgbClr val="000000"/>
              </a:solidFill>
              <a:latin typeface="Arial"/>
            </a:endParaRPr>
          </a:p>
          <a:p>
            <a:pPr marL="225005" lvl="1" fontAlgn="auto">
              <a:spcBef>
                <a:spcPts val="0"/>
              </a:spcBef>
              <a:spcAft>
                <a:spcPts val="0"/>
              </a:spcAft>
            </a:pPr>
            <a:r>
              <a:rPr lang="en-US" sz="844" dirty="0">
                <a:solidFill>
                  <a:srgbClr val="000000"/>
                </a:solidFill>
                <a:latin typeface="Arial"/>
                <a:hlinkClick r:id="" action="ppaction://noaction"/>
              </a:rPr>
              <a:t>Extensions of the framework</a:t>
            </a:r>
            <a:endParaRPr lang="en-US" sz="844" dirty="0">
              <a:solidFill>
                <a:srgbClr val="000000"/>
              </a:solidFill>
              <a:latin typeface="Arial"/>
            </a:endParaRPr>
          </a:p>
        </p:txBody>
      </p:sp>
      <p:sp>
        <p:nvSpPr>
          <p:cNvPr id="4" name="Rectangle 3"/>
          <p:cNvSpPr/>
          <p:nvPr/>
        </p:nvSpPr>
        <p:spPr>
          <a:xfrm>
            <a:off x="4495800" y="5099970"/>
            <a:ext cx="4191000" cy="978530"/>
          </a:xfrm>
          <a:prstGeom prst="rect">
            <a:avLst/>
          </a:prstGeom>
          <a:solidFill>
            <a:srgbClr val="000099"/>
          </a:solidFill>
        </p:spPr>
        <p:txBody>
          <a:bodyPr wrap="square" lIns="51430" tIns="25715" rIns="51430" bIns="25715">
            <a:spAutoFit/>
          </a:bodyPr>
          <a:lstStyle/>
          <a:p>
            <a:pPr defTabSz="514297" eaLnBrk="0" hangingPunct="0">
              <a:spcBef>
                <a:spcPct val="20000"/>
              </a:spcBef>
              <a:defRPr/>
            </a:pPr>
            <a:r>
              <a:rPr lang="en-US" sz="844" kern="0" dirty="0">
                <a:latin typeface="Arial"/>
                <a:hlinkClick r:id="rId18" action="ppaction://hlinksldjump"/>
              </a:rPr>
              <a:t>Correlational Framework</a:t>
            </a:r>
            <a:r>
              <a:rPr lang="en-US" sz="844" kern="0" dirty="0">
                <a:latin typeface="Arial"/>
              </a:rPr>
              <a:t> </a:t>
            </a:r>
          </a:p>
          <a:p>
            <a:pPr defTabSz="514297" eaLnBrk="0" hangingPunct="0">
              <a:spcBef>
                <a:spcPct val="20000"/>
              </a:spcBef>
              <a:defRPr/>
            </a:pPr>
            <a:r>
              <a:rPr lang="en-US" sz="844" kern="0" dirty="0">
                <a:latin typeface="Arial"/>
                <a:hlinkClick r:id="" action="ppaction://noaction"/>
              </a:rPr>
              <a:t>      Impact of a Confounding variable</a:t>
            </a:r>
            <a:endParaRPr lang="en-US" sz="844" kern="0" dirty="0">
              <a:latin typeface="Arial"/>
            </a:endParaRPr>
          </a:p>
          <a:p>
            <a:pPr marL="225005" lvl="1" defTabSz="514297" eaLnBrk="0" hangingPunct="0">
              <a:spcBef>
                <a:spcPct val="20000"/>
              </a:spcBef>
              <a:defRPr/>
            </a:pPr>
            <a:r>
              <a:rPr lang="en-US" sz="844" kern="0" dirty="0">
                <a:latin typeface="Arial"/>
                <a:hlinkClick r:id="" action="ppaction://noaction"/>
              </a:rPr>
              <a:t>Internal validity</a:t>
            </a:r>
            <a:endParaRPr lang="en-US" sz="844" kern="0" dirty="0">
              <a:latin typeface="Arial"/>
            </a:endParaRPr>
          </a:p>
          <a:p>
            <a:pPr marL="225005" lvl="1" defTabSz="514297" eaLnBrk="0" hangingPunct="0">
              <a:spcBef>
                <a:spcPct val="20000"/>
              </a:spcBef>
              <a:defRPr/>
            </a:pPr>
            <a:r>
              <a:rPr lang="en-US" sz="844" kern="0" dirty="0">
                <a:latin typeface="Arial"/>
                <a:hlinkClick r:id="" action="ppaction://noaction"/>
              </a:rPr>
              <a:t>Example: Effect of kindergarten retention </a:t>
            </a:r>
            <a:endParaRPr lang="en-US" sz="844" kern="0" dirty="0">
              <a:latin typeface="Arial"/>
            </a:endParaRPr>
          </a:p>
          <a:p>
            <a:pPr marL="225005" lvl="1" defTabSz="514297" eaLnBrk="0" hangingPunct="0">
              <a:spcBef>
                <a:spcPct val="20000"/>
              </a:spcBef>
              <a:defRPr/>
            </a:pPr>
            <a:r>
              <a:rPr lang="en-US" sz="844" kern="0" dirty="0">
                <a:latin typeface="Arial"/>
                <a:hlinkClick r:id="" action="ppaction://noaction"/>
              </a:rPr>
              <a:t>External validity </a:t>
            </a:r>
            <a:endParaRPr lang="en-US" sz="844" kern="0" dirty="0">
              <a:latin typeface="Arial"/>
            </a:endParaRPr>
          </a:p>
          <a:p>
            <a:pPr marL="225005" lvl="1" defTabSz="514297" eaLnBrk="0" hangingPunct="0">
              <a:spcBef>
                <a:spcPct val="20000"/>
              </a:spcBef>
              <a:defRPr/>
            </a:pPr>
            <a:r>
              <a:rPr lang="en-US" sz="844" kern="0" dirty="0">
                <a:latin typeface="Arial"/>
                <a:hlinkClick r:id="" action="ppaction://noaction"/>
              </a:rPr>
              <a:t>example: effect of Open Court curriculum </a:t>
            </a:r>
            <a:endParaRPr lang="en-US" sz="844" kern="0" dirty="0">
              <a:latin typeface="Arial"/>
            </a:endParaRPr>
          </a:p>
        </p:txBody>
      </p:sp>
    </p:spTree>
    <p:extLst>
      <p:ext uri="{BB962C8B-B14F-4D97-AF65-F5344CB8AC3E}">
        <p14:creationId xmlns:p14="http://schemas.microsoft.com/office/powerpoint/2010/main" val="302720089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2475">
          <a:solidFill>
            <a:srgbClr val="FFFF00"/>
          </a:solidFill>
          <a:latin typeface="+mj-lt"/>
          <a:ea typeface="+mj-ea"/>
          <a:cs typeface="+mj-cs"/>
        </a:defRPr>
      </a:lvl1pPr>
      <a:lvl2pPr algn="ctr" rtl="0" eaLnBrk="0" fontAlgn="base" hangingPunct="0">
        <a:spcBef>
          <a:spcPct val="0"/>
        </a:spcBef>
        <a:spcAft>
          <a:spcPct val="0"/>
        </a:spcAft>
        <a:defRPr sz="2475">
          <a:solidFill>
            <a:srgbClr val="FFFF00"/>
          </a:solidFill>
          <a:latin typeface="Arial" charset="0"/>
        </a:defRPr>
      </a:lvl2pPr>
      <a:lvl3pPr algn="ctr" rtl="0" eaLnBrk="0" fontAlgn="base" hangingPunct="0">
        <a:spcBef>
          <a:spcPct val="0"/>
        </a:spcBef>
        <a:spcAft>
          <a:spcPct val="0"/>
        </a:spcAft>
        <a:defRPr sz="2475">
          <a:solidFill>
            <a:srgbClr val="FFFF00"/>
          </a:solidFill>
          <a:latin typeface="Arial" charset="0"/>
        </a:defRPr>
      </a:lvl3pPr>
      <a:lvl4pPr algn="ctr" rtl="0" eaLnBrk="0" fontAlgn="base" hangingPunct="0">
        <a:spcBef>
          <a:spcPct val="0"/>
        </a:spcBef>
        <a:spcAft>
          <a:spcPct val="0"/>
        </a:spcAft>
        <a:defRPr sz="2475">
          <a:solidFill>
            <a:srgbClr val="FFFF00"/>
          </a:solidFill>
          <a:latin typeface="Arial" charset="0"/>
        </a:defRPr>
      </a:lvl4pPr>
      <a:lvl5pPr algn="ctr" rtl="0" eaLnBrk="0" fontAlgn="base" hangingPunct="0">
        <a:spcBef>
          <a:spcPct val="0"/>
        </a:spcBef>
        <a:spcAft>
          <a:spcPct val="0"/>
        </a:spcAft>
        <a:defRPr sz="2475">
          <a:solidFill>
            <a:srgbClr val="FFFF00"/>
          </a:solidFill>
          <a:latin typeface="Arial" charset="0"/>
        </a:defRPr>
      </a:lvl5pPr>
      <a:lvl6pPr marL="257149" algn="ctr" rtl="0" fontAlgn="base">
        <a:spcBef>
          <a:spcPct val="0"/>
        </a:spcBef>
        <a:spcAft>
          <a:spcPct val="0"/>
        </a:spcAft>
        <a:defRPr sz="2475">
          <a:solidFill>
            <a:schemeClr val="tx2"/>
          </a:solidFill>
          <a:latin typeface="Arial" charset="0"/>
        </a:defRPr>
      </a:lvl6pPr>
      <a:lvl7pPr marL="514297" algn="ctr" rtl="0" fontAlgn="base">
        <a:spcBef>
          <a:spcPct val="0"/>
        </a:spcBef>
        <a:spcAft>
          <a:spcPct val="0"/>
        </a:spcAft>
        <a:defRPr sz="2475">
          <a:solidFill>
            <a:schemeClr val="tx2"/>
          </a:solidFill>
          <a:latin typeface="Arial" charset="0"/>
        </a:defRPr>
      </a:lvl7pPr>
      <a:lvl8pPr marL="771446" algn="ctr" rtl="0" fontAlgn="base">
        <a:spcBef>
          <a:spcPct val="0"/>
        </a:spcBef>
        <a:spcAft>
          <a:spcPct val="0"/>
        </a:spcAft>
        <a:defRPr sz="2475">
          <a:solidFill>
            <a:schemeClr val="tx2"/>
          </a:solidFill>
          <a:latin typeface="Arial" charset="0"/>
        </a:defRPr>
      </a:lvl8pPr>
      <a:lvl9pPr marL="1028594" algn="ctr" rtl="0" fontAlgn="base">
        <a:spcBef>
          <a:spcPct val="0"/>
        </a:spcBef>
        <a:spcAft>
          <a:spcPct val="0"/>
        </a:spcAft>
        <a:defRPr sz="2475">
          <a:solidFill>
            <a:schemeClr val="tx2"/>
          </a:solidFill>
          <a:latin typeface="Arial" charset="0"/>
        </a:defRPr>
      </a:lvl9pPr>
    </p:titleStyle>
    <p:bodyStyle>
      <a:lvl1pPr marL="192862" indent="-192862" algn="l" rtl="0" eaLnBrk="0" fontAlgn="base" hangingPunct="0">
        <a:spcBef>
          <a:spcPct val="20000"/>
        </a:spcBef>
        <a:spcAft>
          <a:spcPct val="0"/>
        </a:spcAft>
        <a:buChar char="•"/>
        <a:defRPr sz="1800">
          <a:solidFill>
            <a:srgbClr val="FFFF00"/>
          </a:solidFill>
          <a:latin typeface="+mn-lt"/>
          <a:ea typeface="+mn-ea"/>
          <a:cs typeface="+mn-cs"/>
        </a:defRPr>
      </a:lvl1pPr>
      <a:lvl2pPr marL="417866" indent="-160718" algn="l" rtl="0" eaLnBrk="0" fontAlgn="base" hangingPunct="0">
        <a:spcBef>
          <a:spcPct val="20000"/>
        </a:spcBef>
        <a:spcAft>
          <a:spcPct val="0"/>
        </a:spcAft>
        <a:buChar char="–"/>
        <a:defRPr sz="1575">
          <a:solidFill>
            <a:srgbClr val="FFFF00"/>
          </a:solidFill>
          <a:latin typeface="+mn-lt"/>
        </a:defRPr>
      </a:lvl2pPr>
      <a:lvl3pPr marL="642872" indent="-128575" algn="l" rtl="0" eaLnBrk="0" fontAlgn="base" hangingPunct="0">
        <a:spcBef>
          <a:spcPct val="20000"/>
        </a:spcBef>
        <a:spcAft>
          <a:spcPct val="0"/>
        </a:spcAft>
        <a:buChar char="•"/>
        <a:defRPr sz="1350">
          <a:solidFill>
            <a:srgbClr val="FFFF00"/>
          </a:solidFill>
          <a:latin typeface="+mn-lt"/>
        </a:defRPr>
      </a:lvl3pPr>
      <a:lvl4pPr marL="900020" indent="-128575" algn="l" rtl="0" eaLnBrk="0" fontAlgn="base" hangingPunct="0">
        <a:spcBef>
          <a:spcPct val="20000"/>
        </a:spcBef>
        <a:spcAft>
          <a:spcPct val="0"/>
        </a:spcAft>
        <a:buChar char="–"/>
        <a:defRPr sz="1125">
          <a:solidFill>
            <a:srgbClr val="FFFF00"/>
          </a:solidFill>
          <a:latin typeface="+mn-lt"/>
        </a:defRPr>
      </a:lvl4pPr>
      <a:lvl5pPr marL="1157168" indent="-128575" algn="l" rtl="0" eaLnBrk="0" fontAlgn="base" hangingPunct="0">
        <a:spcBef>
          <a:spcPct val="20000"/>
        </a:spcBef>
        <a:spcAft>
          <a:spcPct val="0"/>
        </a:spcAft>
        <a:buChar char="»"/>
        <a:defRPr sz="1125">
          <a:solidFill>
            <a:srgbClr val="FFFF00"/>
          </a:solidFill>
          <a:latin typeface="+mn-lt"/>
        </a:defRPr>
      </a:lvl5pPr>
      <a:lvl6pPr marL="1414316" indent="-128575" algn="l" rtl="0" fontAlgn="base">
        <a:spcBef>
          <a:spcPct val="20000"/>
        </a:spcBef>
        <a:spcAft>
          <a:spcPct val="0"/>
        </a:spcAft>
        <a:buChar char="»"/>
        <a:defRPr sz="1125">
          <a:solidFill>
            <a:schemeClr val="tx1"/>
          </a:solidFill>
          <a:latin typeface="+mn-lt"/>
        </a:defRPr>
      </a:lvl6pPr>
      <a:lvl7pPr marL="1671464" indent="-128575" algn="l" rtl="0" fontAlgn="base">
        <a:spcBef>
          <a:spcPct val="20000"/>
        </a:spcBef>
        <a:spcAft>
          <a:spcPct val="0"/>
        </a:spcAft>
        <a:buChar char="»"/>
        <a:defRPr sz="1125">
          <a:solidFill>
            <a:schemeClr val="tx1"/>
          </a:solidFill>
          <a:latin typeface="+mn-lt"/>
        </a:defRPr>
      </a:lvl7pPr>
      <a:lvl8pPr marL="1928613" indent="-128575" algn="l" rtl="0" fontAlgn="base">
        <a:spcBef>
          <a:spcPct val="20000"/>
        </a:spcBef>
        <a:spcAft>
          <a:spcPct val="0"/>
        </a:spcAft>
        <a:buChar char="»"/>
        <a:defRPr sz="1125">
          <a:solidFill>
            <a:schemeClr val="tx1"/>
          </a:solidFill>
          <a:latin typeface="+mn-lt"/>
        </a:defRPr>
      </a:lvl8pPr>
      <a:lvl9pPr marL="2185761" indent="-128575"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297" rtl="0" eaLnBrk="1" latinLnBrk="0" hangingPunct="1">
        <a:defRPr sz="1013" kern="1200">
          <a:solidFill>
            <a:schemeClr val="tx1"/>
          </a:solidFill>
          <a:latin typeface="+mn-lt"/>
          <a:ea typeface="+mn-ea"/>
          <a:cs typeface="+mn-cs"/>
        </a:defRPr>
      </a:lvl1pPr>
      <a:lvl2pPr marL="257149" algn="l" defTabSz="514297" rtl="0" eaLnBrk="1" latinLnBrk="0" hangingPunct="1">
        <a:defRPr sz="1013" kern="1200">
          <a:solidFill>
            <a:schemeClr val="tx1"/>
          </a:solidFill>
          <a:latin typeface="+mn-lt"/>
          <a:ea typeface="+mn-ea"/>
          <a:cs typeface="+mn-cs"/>
        </a:defRPr>
      </a:lvl2pPr>
      <a:lvl3pPr marL="514297" algn="l" defTabSz="514297" rtl="0" eaLnBrk="1" latinLnBrk="0" hangingPunct="1">
        <a:defRPr sz="1013" kern="1200">
          <a:solidFill>
            <a:schemeClr val="tx1"/>
          </a:solidFill>
          <a:latin typeface="+mn-lt"/>
          <a:ea typeface="+mn-ea"/>
          <a:cs typeface="+mn-cs"/>
        </a:defRPr>
      </a:lvl3pPr>
      <a:lvl4pPr marL="771446" algn="l" defTabSz="514297" rtl="0" eaLnBrk="1" latinLnBrk="0" hangingPunct="1">
        <a:defRPr sz="1013" kern="1200">
          <a:solidFill>
            <a:schemeClr val="tx1"/>
          </a:solidFill>
          <a:latin typeface="+mn-lt"/>
          <a:ea typeface="+mn-ea"/>
          <a:cs typeface="+mn-cs"/>
        </a:defRPr>
      </a:lvl4pPr>
      <a:lvl5pPr marL="1028594" algn="l" defTabSz="514297" rtl="0" eaLnBrk="1" latinLnBrk="0" hangingPunct="1">
        <a:defRPr sz="1013" kern="1200">
          <a:solidFill>
            <a:schemeClr val="tx1"/>
          </a:solidFill>
          <a:latin typeface="+mn-lt"/>
          <a:ea typeface="+mn-ea"/>
          <a:cs typeface="+mn-cs"/>
        </a:defRPr>
      </a:lvl5pPr>
      <a:lvl6pPr marL="1285742" algn="l" defTabSz="514297" rtl="0" eaLnBrk="1" latinLnBrk="0" hangingPunct="1">
        <a:defRPr sz="1013" kern="1200">
          <a:solidFill>
            <a:schemeClr val="tx1"/>
          </a:solidFill>
          <a:latin typeface="+mn-lt"/>
          <a:ea typeface="+mn-ea"/>
          <a:cs typeface="+mn-cs"/>
        </a:defRPr>
      </a:lvl6pPr>
      <a:lvl7pPr marL="1542890" algn="l" defTabSz="514297" rtl="0" eaLnBrk="1" latinLnBrk="0" hangingPunct="1">
        <a:defRPr sz="1013" kern="1200">
          <a:solidFill>
            <a:schemeClr val="tx1"/>
          </a:solidFill>
          <a:latin typeface="+mn-lt"/>
          <a:ea typeface="+mn-ea"/>
          <a:cs typeface="+mn-cs"/>
        </a:defRPr>
      </a:lvl7pPr>
      <a:lvl8pPr marL="1800038" algn="l" defTabSz="514297" rtl="0" eaLnBrk="1" latinLnBrk="0" hangingPunct="1">
        <a:defRPr sz="1013" kern="1200">
          <a:solidFill>
            <a:schemeClr val="tx1"/>
          </a:solidFill>
          <a:latin typeface="+mn-lt"/>
          <a:ea typeface="+mn-ea"/>
          <a:cs typeface="+mn-cs"/>
        </a:defRPr>
      </a:lvl8pPr>
      <a:lvl9pPr marL="2057186" algn="l" defTabSz="51429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88EC0-7367-4273-B6D4-869A6A857FB0}" type="slidenum">
              <a:rPr lang="en-US" smtClean="0"/>
              <a:t>‹#›</a:t>
            </a:fld>
            <a:endParaRPr lang="en-US"/>
          </a:p>
        </p:txBody>
      </p:sp>
    </p:spTree>
    <p:extLst>
      <p:ext uri="{BB962C8B-B14F-4D97-AF65-F5344CB8AC3E}">
        <p14:creationId xmlns:p14="http://schemas.microsoft.com/office/powerpoint/2010/main" val="309127466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565F4-6AC2-4050-94FC-CDC8921CBE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84826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61DDC9-8ECF-4745-8612-7F0524C8D96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B8F5EFF-F0B4-43A9-AF29-9F1918BCC9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44EB16B-88F0-4738-9EF5-A608074D95F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5854F754-35A3-4142-BD96-A273CD392F0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395CB47F-D4E6-4630-93E7-4E3FFB80F89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1F6CDDD-7B13-4268-AAF0-C43E49F2DE04}" type="slidenum">
              <a:rPr lang="en-US" altLang="en-US"/>
              <a:pPr/>
              <a:t>‹#›</a:t>
            </a:fld>
            <a:endParaRPr lang="en-US" altLang="en-US"/>
          </a:p>
        </p:txBody>
      </p:sp>
    </p:spTree>
    <p:extLst>
      <p:ext uri="{BB962C8B-B14F-4D97-AF65-F5344CB8AC3E}">
        <p14:creationId xmlns:p14="http://schemas.microsoft.com/office/powerpoint/2010/main" val="2130216745"/>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hlinkClick r:id="rId17" action="ppaction://hlinksldjump"/>
              </a:rPr>
              <a:t>Thresholds for inference and % bias to invalidate</a:t>
            </a:r>
            <a:endParaRPr lang="en-US" sz="1500" dirty="0"/>
          </a:p>
          <a:p>
            <a:pPr marL="400008" lvl="1"/>
            <a:r>
              <a:rPr lang="en-US" sz="1500" dirty="0">
                <a:hlinkClick r:id="rId18" action="ppaction://hlinksldjump"/>
              </a:rPr>
              <a:t>The counterfactual paradigm</a:t>
            </a:r>
            <a:endParaRPr lang="en-US" sz="1500" dirty="0"/>
          </a:p>
          <a:p>
            <a:pPr marL="400008" lvl="1"/>
            <a:r>
              <a:rPr lang="en-US" sz="1500" dirty="0">
                <a:hlinkClick r:id="rId19" action="ppaction://hlinksldjump"/>
              </a:rPr>
              <a:t>Internal validity example: kindergarten retention</a:t>
            </a:r>
            <a:r>
              <a:rPr lang="en-US" sz="1500" dirty="0"/>
              <a:t> </a:t>
            </a:r>
          </a:p>
          <a:p>
            <a:pPr marL="400008" lvl="1"/>
            <a:r>
              <a:rPr lang="en-US" sz="1500" dirty="0">
                <a:hlinkClick r:id="rId20" action="ppaction://hlinksldjump"/>
              </a:rPr>
              <a:t>External validity </a:t>
            </a:r>
            <a:r>
              <a:rPr lang="en-US" sz="1500" dirty="0" err="1">
                <a:hlinkClick r:id="rId20" action="ppaction://hlinksldjump"/>
              </a:rPr>
              <a:t>exampleOpen</a:t>
            </a:r>
            <a:r>
              <a:rPr lang="en-US" sz="1500" dirty="0">
                <a:hlinkClick r:id="rId20" action="ppaction://hlinksldjump"/>
              </a:rPr>
              <a:t> Court curriculum</a:t>
            </a:r>
            <a:endParaRPr lang="en-US" sz="1500" dirty="0"/>
          </a:p>
          <a:p>
            <a:pPr marL="400008" lvl="1"/>
            <a:r>
              <a:rPr lang="en-US" sz="1500" dirty="0">
                <a:hlinkClick r:id="" action="ppaction://noaction"/>
              </a:rPr>
              <a:t>Extensions of the framework</a:t>
            </a:r>
            <a:endParaRPr lang="en-US" sz="1500" dirty="0"/>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eaLnBrk="0" hangingPunct="0">
              <a:spcBef>
                <a:spcPct val="20000"/>
              </a:spcBef>
              <a:defRPr/>
            </a:pPr>
            <a:r>
              <a:rPr lang="en-US" sz="1500" kern="0" dirty="0">
                <a:latin typeface="Arial"/>
                <a:hlinkClick r:id="" action="ppaction://noaction"/>
              </a:rPr>
              <a:t>Internal validity</a:t>
            </a:r>
            <a:endParaRPr lang="en-US" sz="1500" kern="0" dirty="0">
              <a:latin typeface="Arial"/>
            </a:endParaRPr>
          </a:p>
          <a:p>
            <a:pPr marL="400008" lvl="1" eaLnBrk="0" hangingPunct="0">
              <a:spcBef>
                <a:spcPct val="20000"/>
              </a:spcBef>
              <a:defRPr/>
            </a:pPr>
            <a:r>
              <a:rPr lang="en-US" sz="1500" kern="0" dirty="0">
                <a:latin typeface="Arial"/>
                <a:hlinkClick r:id="" action="ppaction://noaction"/>
              </a:rPr>
              <a:t>Example: Effect of kindergarten retention </a:t>
            </a:r>
            <a:endParaRPr lang="en-US" sz="1500" kern="0" dirty="0">
              <a:latin typeface="Arial"/>
            </a:endParaRPr>
          </a:p>
          <a:p>
            <a:pPr marL="400008" lvl="1" eaLnBrk="0" hangingPunct="0">
              <a:spcBef>
                <a:spcPct val="20000"/>
              </a:spcBef>
              <a:defRPr/>
            </a:pPr>
            <a:r>
              <a:rPr lang="en-US" sz="1500" kern="0" dirty="0">
                <a:latin typeface="Arial"/>
                <a:hlinkClick r:id="" action="ppaction://noaction"/>
              </a:rPr>
              <a:t>External validity </a:t>
            </a:r>
            <a:endParaRPr lang="en-US" sz="1500" kern="0" dirty="0">
              <a:latin typeface="Arial"/>
            </a:endParaRPr>
          </a:p>
          <a:p>
            <a:pPr marL="400008" lvl="1" eaLnBrk="0" hangingPunct="0">
              <a:spcBef>
                <a:spcPct val="20000"/>
              </a:spcBef>
              <a:defRPr/>
            </a:pPr>
            <a:r>
              <a:rPr lang="en-US" sz="1500" kern="0" dirty="0">
                <a:latin typeface="Arial"/>
                <a:hlinkClick r:id="" action="ppaction://noaction"/>
              </a:rPr>
              <a:t>example: effect of Open Court curriculum </a:t>
            </a:r>
            <a:endParaRPr lang="en-US" sz="1500" kern="0" dirty="0">
              <a:latin typeface="Arial"/>
            </a:endParaRPr>
          </a:p>
        </p:txBody>
      </p:sp>
    </p:spTree>
    <p:extLst>
      <p:ext uri="{BB962C8B-B14F-4D97-AF65-F5344CB8AC3E}">
        <p14:creationId xmlns:p14="http://schemas.microsoft.com/office/powerpoint/2010/main" val="1246205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6"/>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61"/>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6"/>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8" y="6328515"/>
            <a:ext cx="1095151" cy="369322"/>
          </a:xfrm>
          <a:prstGeom prst="rect">
            <a:avLst/>
          </a:prstGeom>
          <a:noFill/>
        </p:spPr>
        <p:txBody>
          <a:bodyPr wrap="none" lIns="91430" tIns="45715" rIns="91430" bIns="45715" rtlCol="0">
            <a:spAutoFit/>
          </a:bodyPr>
          <a:lstStyle/>
          <a:p>
            <a:r>
              <a:rPr lang="en-US" dirty="0">
                <a:solidFill>
                  <a:srgbClr val="FF00FF"/>
                </a:solidFill>
                <a:latin typeface="Arial"/>
              </a:rPr>
              <a:t>overview</a:t>
            </a:r>
          </a:p>
        </p:txBody>
      </p:sp>
      <p:sp>
        <p:nvSpPr>
          <p:cNvPr id="3" name="Rectangle 2"/>
          <p:cNvSpPr/>
          <p:nvPr/>
        </p:nvSpPr>
        <p:spPr>
          <a:xfrm>
            <a:off x="4275175" y="5567344"/>
            <a:ext cx="4868839" cy="1278971"/>
          </a:xfrm>
          <a:prstGeom prst="rect">
            <a:avLst/>
          </a:prstGeom>
          <a:solidFill>
            <a:srgbClr val="000099"/>
          </a:solidFill>
        </p:spPr>
        <p:txBody>
          <a:bodyPr wrap="square" lIns="91430" tIns="45715" rIns="91430" bIns="45715">
            <a:spAutoFit/>
          </a:bodyPr>
          <a:lstStyle/>
          <a:p>
            <a:pPr marL="400008" lvl="1"/>
            <a:r>
              <a:rPr lang="en-US" sz="1500" dirty="0">
                <a:latin typeface="Arial"/>
                <a:hlinkClick r:id="rId17" action="ppaction://hlinksldjump"/>
              </a:rPr>
              <a:t>Thresholds for inference and % bias to invalidate</a:t>
            </a:r>
            <a:endParaRPr lang="en-US" sz="1500" dirty="0">
              <a:latin typeface="Arial"/>
            </a:endParaRPr>
          </a:p>
          <a:p>
            <a:pPr marL="400008" lvl="1"/>
            <a:r>
              <a:rPr lang="en-US" sz="1500" dirty="0">
                <a:latin typeface="Arial"/>
                <a:hlinkClick r:id="rId18" action="ppaction://hlinksldjump"/>
              </a:rPr>
              <a:t>The counterfactual paradigm</a:t>
            </a:r>
            <a:endParaRPr lang="en-US" sz="1500" dirty="0">
              <a:latin typeface="Arial"/>
            </a:endParaRPr>
          </a:p>
          <a:p>
            <a:pPr marL="400008" lvl="1"/>
            <a:r>
              <a:rPr lang="en-US" sz="1500" dirty="0">
                <a:latin typeface="Arial"/>
                <a:hlinkClick r:id="" action="ppaction://noaction"/>
              </a:rPr>
              <a:t>Internal validity example: kindergarten retention</a:t>
            </a:r>
            <a:r>
              <a:rPr lang="en-US" sz="1500" dirty="0">
                <a:latin typeface="Arial"/>
              </a:rPr>
              <a:t> </a:t>
            </a:r>
          </a:p>
          <a:p>
            <a:pPr marL="400008" lvl="1"/>
            <a:r>
              <a:rPr lang="en-US" sz="1500" dirty="0">
                <a:latin typeface="Arial"/>
                <a:hlinkClick r:id="" action="ppaction://noaction"/>
              </a:rPr>
              <a:t>External validity </a:t>
            </a:r>
            <a:r>
              <a:rPr lang="en-US" sz="1500" dirty="0" err="1">
                <a:latin typeface="Arial"/>
                <a:hlinkClick r:id="" action="ppaction://noaction"/>
              </a:rPr>
              <a:t>exampleOpen</a:t>
            </a:r>
            <a:r>
              <a:rPr lang="en-US" sz="1500" dirty="0">
                <a:latin typeface="Arial"/>
                <a:hlinkClick r:id="" action="ppaction://noaction"/>
              </a:rPr>
              <a:t> Court curriculum</a:t>
            </a:r>
            <a:endParaRPr lang="en-US" sz="1500" dirty="0">
              <a:latin typeface="Arial"/>
            </a:endParaRPr>
          </a:p>
          <a:p>
            <a:pPr marL="400008" lvl="1"/>
            <a:r>
              <a:rPr lang="en-US" sz="1500" dirty="0">
                <a:latin typeface="Arial"/>
                <a:hlinkClick r:id="" action="ppaction://noaction"/>
              </a:rPr>
              <a:t>Extensions of the framework</a:t>
            </a:r>
            <a:endParaRPr lang="en-US" sz="1500" dirty="0">
              <a:latin typeface="Arial"/>
            </a:endParaRPr>
          </a:p>
        </p:txBody>
      </p:sp>
      <p:sp>
        <p:nvSpPr>
          <p:cNvPr id="4" name="Rectangle 3"/>
          <p:cNvSpPr/>
          <p:nvPr/>
        </p:nvSpPr>
        <p:spPr>
          <a:xfrm>
            <a:off x="4495800" y="5099991"/>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Open Court curriculum </a:t>
            </a:r>
            <a:endParaRPr lang="en-US" sz="1500" kern="0" dirty="0">
              <a:latin typeface="Arial"/>
            </a:endParaRPr>
          </a:p>
        </p:txBody>
      </p:sp>
    </p:spTree>
    <p:extLst>
      <p:ext uri="{BB962C8B-B14F-4D97-AF65-F5344CB8AC3E}">
        <p14:creationId xmlns:p14="http://schemas.microsoft.com/office/powerpoint/2010/main" val="416009116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E29A384-D3D0-41E1-B0CA-9089E5A3347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058837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a:defRPr/>
            </a:pPr>
            <a:fld id="{2088A31A-02D4-4BA1-8536-FBD446B2D458}" type="slidenum">
              <a:rPr lang="en-US">
                <a:solidFill>
                  <a:srgbClr val="000000"/>
                </a:solidFill>
              </a:rPr>
              <a:pPr>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Conclusion</a:t>
            </a:r>
            <a:endParaRPr lang="en-US" sz="1500" kern="0" dirty="0">
              <a:latin typeface="Aria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hangingPunct="0">
              <a:spcBef>
                <a:spcPct val="20000"/>
              </a:spcBef>
              <a:defRPr/>
            </a:pPr>
            <a:r>
              <a:rPr lang="en-US" sz="1500" kern="0" dirty="0">
                <a:solidFill>
                  <a:srgbClr val="FF00FF"/>
                </a:solidFill>
                <a:latin typeface="Aria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r>
              <a:rPr lang="en-US" dirty="0">
                <a:solidFill>
                  <a:srgbClr val="FF00FF"/>
                </a:solidFill>
                <a:latin typeface="Aria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a:r>
              <a:rPr lang="en-US" sz="1500" dirty="0">
                <a:latin typeface="Arial"/>
                <a:hlinkClick r:id="rId17" action="ppaction://hlinksldjump"/>
              </a:rPr>
              <a:t>Thresholds for inference and % bias to invalidate</a:t>
            </a:r>
            <a:endParaRPr lang="en-US" sz="1500" dirty="0">
              <a:latin typeface="Arial"/>
            </a:endParaRPr>
          </a:p>
          <a:p>
            <a:pPr marL="400008" lvl="1"/>
            <a:r>
              <a:rPr lang="en-US" sz="1500" dirty="0">
                <a:latin typeface="Arial"/>
                <a:hlinkClick r:id="rId18" action="ppaction://hlinksldjump"/>
              </a:rPr>
              <a:t>The counterfactual paradigm</a:t>
            </a:r>
            <a:endParaRPr lang="en-US" sz="1500" dirty="0">
              <a:latin typeface="Arial"/>
            </a:endParaRPr>
          </a:p>
          <a:p>
            <a:pPr marL="400008" lvl="1"/>
            <a:r>
              <a:rPr lang="en-US" sz="1500" dirty="0">
                <a:latin typeface="Arial"/>
                <a:hlinkClick r:id="rId19" action="ppaction://hlinksldjump"/>
              </a:rPr>
              <a:t>Internal validity example: kindergarten retention</a:t>
            </a:r>
            <a:r>
              <a:rPr lang="en-US" sz="1500" dirty="0">
                <a:latin typeface="Arial"/>
              </a:rPr>
              <a:t> </a:t>
            </a:r>
          </a:p>
          <a:p>
            <a:pPr marL="400008" lvl="1"/>
            <a:r>
              <a:rPr lang="en-US" sz="1500" dirty="0">
                <a:latin typeface="Arial"/>
                <a:hlinkClick r:id="rId20" action="ppaction://hlinksldjump"/>
              </a:rPr>
              <a:t>External validity </a:t>
            </a:r>
            <a:r>
              <a:rPr lang="en-US" sz="1500" dirty="0" err="1">
                <a:latin typeface="Arial"/>
                <a:hlinkClick r:id="rId20" action="ppaction://hlinksldjump"/>
              </a:rPr>
              <a:t>exampleOpen</a:t>
            </a:r>
            <a:r>
              <a:rPr lang="en-US" sz="1500" dirty="0">
                <a:latin typeface="Arial"/>
                <a:hlinkClick r:id="rId20" action="ppaction://hlinksldjump"/>
              </a:rPr>
              <a:t> Court curriculum</a:t>
            </a:r>
            <a:endParaRPr lang="en-US" sz="1500" dirty="0">
              <a:latin typeface="Arial"/>
            </a:endParaRPr>
          </a:p>
          <a:p>
            <a:pPr marL="400008" lvl="1"/>
            <a:r>
              <a:rPr lang="en-US" sz="1500" dirty="0">
                <a:latin typeface="Arial"/>
                <a:hlinkClick r:id="rId21" action="ppaction://hlinksldjump"/>
              </a:rPr>
              <a:t>Extensions of the framework</a:t>
            </a:r>
            <a:endParaRPr lang="en-US" sz="1500" dirty="0">
              <a:latin typeface="Aria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hangingPunct="0">
              <a:spcBef>
                <a:spcPct val="20000"/>
              </a:spcBef>
              <a:defRPr/>
            </a:pPr>
            <a:r>
              <a:rPr lang="en-US" sz="1500" kern="0" dirty="0">
                <a:latin typeface="Arial"/>
                <a:hlinkClick r:id="" action="ppaction://noaction"/>
              </a:rPr>
              <a:t>Correlational Framework</a:t>
            </a:r>
            <a:r>
              <a:rPr lang="en-US" sz="1500" kern="0" dirty="0">
                <a:latin typeface="Arial"/>
              </a:rPr>
              <a:t> </a:t>
            </a:r>
          </a:p>
          <a:p>
            <a:pPr defTabSz="914305" eaLnBrk="0" hangingPunct="0">
              <a:spcBef>
                <a:spcPct val="20000"/>
              </a:spcBef>
              <a:defRPr/>
            </a:pPr>
            <a:r>
              <a:rPr lang="en-US" sz="1500" kern="0" dirty="0">
                <a:latin typeface="Arial"/>
                <a:hlinkClick r:id="" action="ppaction://noaction"/>
              </a:rPr>
              <a:t>      Impact of a Confounding variable</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Internal validity</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kindergarten retention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External validity </a:t>
            </a:r>
            <a:endParaRPr lang="en-US" sz="1500" kern="0" dirty="0">
              <a:latin typeface="Arial"/>
            </a:endParaRPr>
          </a:p>
          <a:p>
            <a:pPr marL="400008" lvl="1" defTabSz="914305" eaLnBrk="0" hangingPunct="0">
              <a:spcBef>
                <a:spcPct val="20000"/>
              </a:spcBef>
              <a:defRPr/>
            </a:pPr>
            <a:r>
              <a:rPr lang="en-US" sz="1500" kern="0" dirty="0">
                <a:latin typeface="Arial"/>
                <a:hlinkClick r:id="" action="ppaction://noaction"/>
              </a:rPr>
              <a:t>example: effect of Open Court curriculum </a:t>
            </a:r>
            <a:endParaRPr lang="en-US" sz="1500" kern="0" dirty="0">
              <a:latin typeface="Arial"/>
            </a:endParaRPr>
          </a:p>
        </p:txBody>
      </p:sp>
    </p:spTree>
    <p:extLst>
      <p:ext uri="{BB962C8B-B14F-4D97-AF65-F5344CB8AC3E}">
        <p14:creationId xmlns:p14="http://schemas.microsoft.com/office/powerpoint/2010/main" val="55052223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fontAlgn="base">
              <a:spcBef>
                <a:spcPct val="0"/>
              </a:spcBef>
              <a:spcAft>
                <a:spcPct val="0"/>
              </a:spcAft>
              <a:defRPr/>
            </a:pPr>
            <a:fld id="{2088A31A-02D4-4BA1-8536-FBD446B2D45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Conclusion</a:t>
            </a:r>
            <a:endParaRPr lang="en-US" sz="1500" kern="0" dirty="0">
              <a:solidFill>
                <a:srgbClr val="FFFF00"/>
              </a:solidFil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pPr fontAlgn="base">
              <a:spcBef>
                <a:spcPct val="0"/>
              </a:spcBef>
              <a:spcAft>
                <a:spcPct val="0"/>
              </a:spcAft>
            </a:pPr>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fontAlgn="base">
              <a:spcBef>
                <a:spcPct val="0"/>
              </a:spcBef>
              <a:spcAft>
                <a:spcPct val="0"/>
              </a:spcAft>
            </a:pPr>
            <a:r>
              <a:rPr lang="en-US" sz="1500" dirty="0">
                <a:solidFill>
                  <a:srgbClr val="FFFF00"/>
                </a:solidFill>
                <a:hlinkClick r:id="rId17" action="ppaction://hlinksldjump"/>
              </a:rPr>
              <a:t>Thresholds for inference and % bias to invalidate</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8" action="ppaction://hlinksldjump"/>
              </a:rPr>
              <a:t>The counterfactual paradigm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9" action="ppaction://hlinksldjump"/>
              </a:rPr>
              <a:t>Internal validity example: kindergarten retention</a:t>
            </a:r>
            <a:r>
              <a:rPr lang="en-US" sz="1500" dirty="0">
                <a:solidFill>
                  <a:srgbClr val="FFFF00"/>
                </a:solidFill>
              </a:rPr>
              <a:t> </a:t>
            </a:r>
          </a:p>
          <a:p>
            <a:pPr marL="400008" lvl="1" fontAlgn="base">
              <a:spcBef>
                <a:spcPct val="0"/>
              </a:spcBef>
              <a:spcAft>
                <a:spcPct val="0"/>
              </a:spcAft>
            </a:pPr>
            <a:r>
              <a:rPr lang="en-US" sz="1500" dirty="0">
                <a:solidFill>
                  <a:srgbClr val="FFFF00"/>
                </a:solidFill>
                <a:hlinkClick r:id="rId20" action="ppaction://hlinksldjump"/>
              </a:rPr>
              <a:t>External validity </a:t>
            </a:r>
            <a:r>
              <a:rPr lang="en-US" sz="1500" dirty="0" err="1">
                <a:solidFill>
                  <a:srgbClr val="FFFF00"/>
                </a:solidFill>
                <a:hlinkClick r:id="rId20" action="ppaction://hlinksldjump"/>
              </a:rPr>
              <a:t>exampleOpen</a:t>
            </a:r>
            <a:r>
              <a:rPr lang="en-US" sz="1500" dirty="0">
                <a:solidFill>
                  <a:srgbClr val="FFFF00"/>
                </a:solidFill>
                <a:hlinkClick r:id="rId20" action="ppaction://hlinksldjump"/>
              </a:rPr>
              <a:t> Court curriculum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 action="ppaction://noaction"/>
              </a:rPr>
              <a:t>Extensions of the framework</a:t>
            </a:r>
            <a:endParaRPr lang="en-US" sz="1500" dirty="0">
              <a:solidFill>
                <a:srgbClr val="FFFF00"/>
              </a:solidFil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Correlational Framework</a:t>
            </a:r>
            <a:r>
              <a:rPr lang="en-US" sz="1500" kern="0" dirty="0">
                <a:solidFill>
                  <a:srgbClr val="FFFF00"/>
                </a:solidFill>
              </a:rPr>
              <a:t> </a:t>
            </a:r>
          </a:p>
          <a:p>
            <a:pPr defTabSz="914305" eaLnBrk="0" fontAlgn="base" hangingPunct="0">
              <a:spcBef>
                <a:spcPct val="20000"/>
              </a:spcBef>
              <a:spcAft>
                <a:spcPct val="0"/>
              </a:spcAft>
              <a:defRPr/>
            </a:pPr>
            <a:r>
              <a:rPr lang="en-US" sz="1500" kern="0" dirty="0">
                <a:solidFill>
                  <a:srgbClr val="FFFF00"/>
                </a:solidFill>
                <a:hlinkClick r:id="" action="ppaction://noaction"/>
              </a:rPr>
              <a:t>      Impact of a Confounding variable</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rId21" action="ppaction://hlinksldjump"/>
              </a:rPr>
              <a:t>Internal validity</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rId21" action="ppaction://hlinksldjump"/>
              </a:rPr>
              <a:t>Example: Effect of kindergarten retention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External validity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example: effect of Open Court curriculum </a:t>
            </a:r>
            <a:endParaRPr lang="en-US" sz="1500" kern="0" dirty="0">
              <a:solidFill>
                <a:srgbClr val="FFFF00"/>
              </a:solidFill>
            </a:endParaRPr>
          </a:p>
        </p:txBody>
      </p:sp>
    </p:spTree>
    <p:extLst>
      <p:ext uri="{BB962C8B-B14F-4D97-AF65-F5344CB8AC3E}">
        <p14:creationId xmlns:p14="http://schemas.microsoft.com/office/powerpoint/2010/main" val="157529187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fontAlgn="base">
              <a:spcBef>
                <a:spcPct val="0"/>
              </a:spcBef>
              <a:spcAft>
                <a:spcPct val="0"/>
              </a:spcAft>
              <a:defRPr/>
            </a:pPr>
            <a:fld id="{2088A31A-02D4-4BA1-8536-FBD446B2D45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Conclusion</a:t>
            </a:r>
            <a:endParaRPr lang="en-US" sz="1500" kern="0" dirty="0">
              <a:solidFill>
                <a:srgbClr val="FFFF00"/>
              </a:solidFil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pPr fontAlgn="base">
              <a:spcBef>
                <a:spcPct val="0"/>
              </a:spcBef>
              <a:spcAft>
                <a:spcPct val="0"/>
              </a:spcAft>
            </a:pPr>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fontAlgn="base">
              <a:spcBef>
                <a:spcPct val="0"/>
              </a:spcBef>
              <a:spcAft>
                <a:spcPct val="0"/>
              </a:spcAft>
            </a:pPr>
            <a:r>
              <a:rPr lang="en-US" sz="1500" dirty="0">
                <a:solidFill>
                  <a:srgbClr val="FFFF00"/>
                </a:solidFill>
                <a:hlinkClick r:id="rId17" action="ppaction://hlinksldjump"/>
              </a:rPr>
              <a:t>Thresholds for inference and % bias to invalidate</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8" action="ppaction://hlinksldjump"/>
              </a:rPr>
              <a:t>The counterfactual paradigm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9" action="ppaction://hlinksldjump"/>
              </a:rPr>
              <a:t>Internal validity example: kindergarten retention</a:t>
            </a:r>
            <a:r>
              <a:rPr lang="en-US" sz="1500" dirty="0">
                <a:solidFill>
                  <a:srgbClr val="FFFF00"/>
                </a:solidFill>
              </a:rPr>
              <a:t> </a:t>
            </a:r>
          </a:p>
          <a:p>
            <a:pPr marL="400008" lvl="1" fontAlgn="base">
              <a:spcBef>
                <a:spcPct val="0"/>
              </a:spcBef>
              <a:spcAft>
                <a:spcPct val="0"/>
              </a:spcAft>
            </a:pPr>
            <a:r>
              <a:rPr lang="en-US" sz="1500" dirty="0">
                <a:solidFill>
                  <a:srgbClr val="FFFF00"/>
                </a:solidFill>
                <a:hlinkClick r:id="rId20" action="ppaction://hlinksldjump"/>
              </a:rPr>
              <a:t>External validity </a:t>
            </a:r>
            <a:r>
              <a:rPr lang="en-US" sz="1500" dirty="0" err="1">
                <a:solidFill>
                  <a:srgbClr val="FFFF00"/>
                </a:solidFill>
                <a:hlinkClick r:id="rId20" action="ppaction://hlinksldjump"/>
              </a:rPr>
              <a:t>exampleOpen</a:t>
            </a:r>
            <a:r>
              <a:rPr lang="en-US" sz="1500" dirty="0">
                <a:solidFill>
                  <a:srgbClr val="FFFF00"/>
                </a:solidFill>
                <a:hlinkClick r:id="rId20" action="ppaction://hlinksldjump"/>
              </a:rPr>
              <a:t> Court curriculum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21" action="ppaction://hlinksldjump"/>
              </a:rPr>
              <a:t>Extensions of the framework</a:t>
            </a:r>
            <a:endParaRPr lang="en-US" sz="1500" dirty="0">
              <a:solidFill>
                <a:srgbClr val="FFFF00"/>
              </a:solidFil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Correlational Framework</a:t>
            </a:r>
            <a:r>
              <a:rPr lang="en-US" sz="1500" kern="0" dirty="0">
                <a:solidFill>
                  <a:srgbClr val="FFFF00"/>
                </a:solidFill>
              </a:rPr>
              <a:t> </a:t>
            </a:r>
          </a:p>
          <a:p>
            <a:pPr defTabSz="914305" eaLnBrk="0" fontAlgn="base" hangingPunct="0">
              <a:spcBef>
                <a:spcPct val="20000"/>
              </a:spcBef>
              <a:spcAft>
                <a:spcPct val="0"/>
              </a:spcAft>
              <a:defRPr/>
            </a:pPr>
            <a:r>
              <a:rPr lang="en-US" sz="1500" kern="0" dirty="0">
                <a:solidFill>
                  <a:srgbClr val="FFFF00"/>
                </a:solidFill>
                <a:hlinkClick r:id="" action="ppaction://noaction"/>
              </a:rPr>
              <a:t>      Impact of a Confounding variable</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Internal validity</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Example: Effect of kindergarten retention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External validity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example: effect of Open Court curriculum </a:t>
            </a:r>
            <a:endParaRPr lang="en-US" sz="1500" kern="0" dirty="0">
              <a:solidFill>
                <a:srgbClr val="FFFF00"/>
              </a:solidFill>
            </a:endParaRPr>
          </a:p>
        </p:txBody>
      </p:sp>
    </p:spTree>
    <p:extLst>
      <p:ext uri="{BB962C8B-B14F-4D97-AF65-F5344CB8AC3E}">
        <p14:creationId xmlns:p14="http://schemas.microsoft.com/office/powerpoint/2010/main" val="200096248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38915" name="Rectangle 3"/>
          <p:cNvSpPr>
            <a:spLocks noGrp="1" noChangeArrowheads="1"/>
          </p:cNvSpPr>
          <p:nvPr>
            <p:ph type="body" idx="1"/>
          </p:nvPr>
        </p:nvSpPr>
        <p:spPr bwMode="auto">
          <a:xfrm>
            <a:off x="575480" y="1664605"/>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smtClean="0">
                <a:solidFill>
                  <a:schemeClr val="tx1"/>
                </a:solidFill>
                <a:latin typeface="Arial" pitchFamily="34"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smtClean="0">
                <a:solidFill>
                  <a:schemeClr val="tx1"/>
                </a:solidFill>
                <a:latin typeface="Arial" pitchFamily="34" charset="0"/>
              </a:defRPr>
            </a:lvl1pPr>
          </a:lstStyle>
          <a:p>
            <a:pPr fontAlgn="base">
              <a:spcBef>
                <a:spcPct val="0"/>
              </a:spcBef>
              <a:spcAft>
                <a:spcPct val="0"/>
              </a:spcAft>
              <a:defRPr/>
            </a:pPr>
            <a:fld id="{2088A31A-02D4-4BA1-8536-FBD446B2D458}"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4" name="Rectangle 13"/>
          <p:cNvSpPr/>
          <p:nvPr/>
        </p:nvSpPr>
        <p:spPr>
          <a:xfrm>
            <a:off x="1905001" y="5867424"/>
            <a:ext cx="2925170" cy="323155"/>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Replacement Cases Framework</a:t>
            </a:r>
          </a:p>
        </p:txBody>
      </p:sp>
      <p:sp>
        <p:nvSpPr>
          <p:cNvPr id="15" name="Rectangle 14"/>
          <p:cNvSpPr/>
          <p:nvPr/>
        </p:nvSpPr>
        <p:spPr>
          <a:xfrm>
            <a:off x="1905000" y="6458659"/>
            <a:ext cx="121920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Conclusion</a:t>
            </a:r>
            <a:endParaRPr lang="en-US" sz="1500" kern="0" dirty="0">
              <a:solidFill>
                <a:srgbClr val="FFFF00"/>
              </a:solidFill>
            </a:endParaRPr>
          </a:p>
        </p:txBody>
      </p:sp>
      <p:sp>
        <p:nvSpPr>
          <p:cNvPr id="16" name="Rectangle 15"/>
          <p:cNvSpPr/>
          <p:nvPr/>
        </p:nvSpPr>
        <p:spPr>
          <a:xfrm>
            <a:off x="1905001" y="6172224"/>
            <a:ext cx="2391770" cy="329659"/>
          </a:xfrm>
          <a:prstGeom prst="rect">
            <a:avLst/>
          </a:prstGeom>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00FF"/>
                </a:solidFill>
              </a:rPr>
              <a:t>Correlational Framework</a:t>
            </a:r>
          </a:p>
        </p:txBody>
      </p:sp>
      <p:sp>
        <p:nvSpPr>
          <p:cNvPr id="2" name="TextBox 1"/>
          <p:cNvSpPr txBox="1"/>
          <p:nvPr/>
        </p:nvSpPr>
        <p:spPr>
          <a:xfrm>
            <a:off x="685817" y="6328515"/>
            <a:ext cx="1095151" cy="369322"/>
          </a:xfrm>
          <a:prstGeom prst="rect">
            <a:avLst/>
          </a:prstGeom>
          <a:noFill/>
        </p:spPr>
        <p:txBody>
          <a:bodyPr wrap="none" lIns="91430" tIns="45715" rIns="91430" bIns="45715" rtlCol="0">
            <a:spAutoFit/>
          </a:bodyPr>
          <a:lstStyle/>
          <a:p>
            <a:pPr fontAlgn="base">
              <a:spcBef>
                <a:spcPct val="0"/>
              </a:spcBef>
              <a:spcAft>
                <a:spcPct val="0"/>
              </a:spcAft>
            </a:pPr>
            <a:r>
              <a:rPr lang="en-US" dirty="0">
                <a:solidFill>
                  <a:srgbClr val="FF00FF"/>
                </a:solidFill>
              </a:rPr>
              <a:t>overview</a:t>
            </a:r>
          </a:p>
        </p:txBody>
      </p:sp>
      <p:sp>
        <p:nvSpPr>
          <p:cNvPr id="3" name="Rectangle 2"/>
          <p:cNvSpPr/>
          <p:nvPr/>
        </p:nvSpPr>
        <p:spPr>
          <a:xfrm>
            <a:off x="4275174" y="5567342"/>
            <a:ext cx="4868839" cy="1278971"/>
          </a:xfrm>
          <a:prstGeom prst="rect">
            <a:avLst/>
          </a:prstGeom>
          <a:solidFill>
            <a:srgbClr val="000099"/>
          </a:solidFill>
        </p:spPr>
        <p:txBody>
          <a:bodyPr wrap="square" lIns="91430" tIns="45715" rIns="91430" bIns="45715">
            <a:spAutoFit/>
          </a:bodyPr>
          <a:lstStyle/>
          <a:p>
            <a:pPr marL="400008" lvl="1" fontAlgn="base">
              <a:spcBef>
                <a:spcPct val="0"/>
              </a:spcBef>
              <a:spcAft>
                <a:spcPct val="0"/>
              </a:spcAft>
            </a:pPr>
            <a:r>
              <a:rPr lang="en-US" sz="1500" dirty="0">
                <a:solidFill>
                  <a:srgbClr val="FFFF00"/>
                </a:solidFill>
                <a:hlinkClick r:id="rId17" action="ppaction://hlinksldjump"/>
              </a:rPr>
              <a:t>Thresholds for inference and % bias to invalidate</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8" action="ppaction://hlinksldjump"/>
              </a:rPr>
              <a:t>The counterfactual paradigm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rId19" action="ppaction://hlinksldjump"/>
              </a:rPr>
              <a:t>Internal validity example: kindergarten retention</a:t>
            </a:r>
            <a:r>
              <a:rPr lang="en-US" sz="1500" dirty="0">
                <a:solidFill>
                  <a:srgbClr val="FFFF00"/>
                </a:solidFill>
              </a:rPr>
              <a:t> </a:t>
            </a:r>
          </a:p>
          <a:p>
            <a:pPr marL="400008" lvl="1" fontAlgn="base">
              <a:spcBef>
                <a:spcPct val="0"/>
              </a:spcBef>
              <a:spcAft>
                <a:spcPct val="0"/>
              </a:spcAft>
            </a:pPr>
            <a:r>
              <a:rPr lang="en-US" sz="1500" dirty="0">
                <a:solidFill>
                  <a:srgbClr val="FFFF00"/>
                </a:solidFill>
                <a:hlinkClick r:id="" action="ppaction://noaction"/>
              </a:rPr>
              <a:t>External validity </a:t>
            </a:r>
            <a:r>
              <a:rPr lang="en-US" sz="1500" dirty="0" err="1">
                <a:solidFill>
                  <a:srgbClr val="FFFF00"/>
                </a:solidFill>
                <a:hlinkClick r:id="" action="ppaction://noaction"/>
              </a:rPr>
              <a:t>exampleOpen</a:t>
            </a:r>
            <a:r>
              <a:rPr lang="en-US" sz="1500" dirty="0">
                <a:solidFill>
                  <a:srgbClr val="FFFF00"/>
                </a:solidFill>
                <a:hlinkClick r:id="" action="ppaction://noaction"/>
              </a:rPr>
              <a:t> Court curriculum</a:t>
            </a:r>
            <a:endParaRPr lang="en-US" sz="1500" dirty="0">
              <a:solidFill>
                <a:srgbClr val="FFFF00"/>
              </a:solidFill>
            </a:endParaRPr>
          </a:p>
          <a:p>
            <a:pPr marL="400008" lvl="1" fontAlgn="base">
              <a:spcBef>
                <a:spcPct val="0"/>
              </a:spcBef>
              <a:spcAft>
                <a:spcPct val="0"/>
              </a:spcAft>
            </a:pPr>
            <a:r>
              <a:rPr lang="en-US" sz="1500" dirty="0">
                <a:solidFill>
                  <a:srgbClr val="FFFF00"/>
                </a:solidFill>
                <a:hlinkClick r:id="" action="ppaction://noaction"/>
              </a:rPr>
              <a:t>Extensions of the framework</a:t>
            </a:r>
            <a:endParaRPr lang="en-US" sz="1500" dirty="0">
              <a:solidFill>
                <a:srgbClr val="FFFF00"/>
              </a:solidFill>
            </a:endParaRPr>
          </a:p>
        </p:txBody>
      </p:sp>
      <p:sp>
        <p:nvSpPr>
          <p:cNvPr id="4" name="Rectangle 3"/>
          <p:cNvSpPr/>
          <p:nvPr/>
        </p:nvSpPr>
        <p:spPr>
          <a:xfrm>
            <a:off x="4495800" y="5099989"/>
            <a:ext cx="4191000" cy="1753627"/>
          </a:xfrm>
          <a:prstGeom prst="rect">
            <a:avLst/>
          </a:prstGeom>
          <a:solidFill>
            <a:srgbClr val="000099"/>
          </a:solidFill>
        </p:spPr>
        <p:txBody>
          <a:bodyPr wrap="square" lIns="91430" tIns="45715" rIns="91430" bIns="45715">
            <a:spAutoFit/>
          </a:bodyPr>
          <a:lstStyle/>
          <a:p>
            <a:pPr defTabSz="914305" eaLnBrk="0" fontAlgn="base" hangingPunct="0">
              <a:spcBef>
                <a:spcPct val="20000"/>
              </a:spcBef>
              <a:spcAft>
                <a:spcPct val="0"/>
              </a:spcAft>
              <a:defRPr/>
            </a:pPr>
            <a:r>
              <a:rPr lang="en-US" sz="1500" kern="0" dirty="0">
                <a:solidFill>
                  <a:srgbClr val="FFFF00"/>
                </a:solidFill>
                <a:hlinkClick r:id="" action="ppaction://noaction"/>
              </a:rPr>
              <a:t>Correlational Framework</a:t>
            </a:r>
            <a:r>
              <a:rPr lang="en-US" sz="1500" kern="0" dirty="0">
                <a:solidFill>
                  <a:srgbClr val="FFFF00"/>
                </a:solidFill>
              </a:rPr>
              <a:t> </a:t>
            </a:r>
          </a:p>
          <a:p>
            <a:pPr defTabSz="914305" eaLnBrk="0" fontAlgn="base" hangingPunct="0">
              <a:spcBef>
                <a:spcPct val="20000"/>
              </a:spcBef>
              <a:spcAft>
                <a:spcPct val="0"/>
              </a:spcAft>
              <a:defRPr/>
            </a:pPr>
            <a:r>
              <a:rPr lang="en-US" sz="1500" kern="0" dirty="0">
                <a:solidFill>
                  <a:srgbClr val="FFFF00"/>
                </a:solidFill>
                <a:hlinkClick r:id="" action="ppaction://noaction"/>
              </a:rPr>
              <a:t>      Impact of a Confounding variable</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Internal validity</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Example: Effect of kindergarten retention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External validity </a:t>
            </a:r>
            <a:endParaRPr lang="en-US" sz="1500" kern="0" dirty="0">
              <a:solidFill>
                <a:srgbClr val="FFFF00"/>
              </a:solidFill>
            </a:endParaRPr>
          </a:p>
          <a:p>
            <a:pPr marL="400008" lvl="1" defTabSz="914305" eaLnBrk="0" fontAlgn="base" hangingPunct="0">
              <a:spcBef>
                <a:spcPct val="20000"/>
              </a:spcBef>
              <a:spcAft>
                <a:spcPct val="0"/>
              </a:spcAft>
              <a:defRPr/>
            </a:pPr>
            <a:r>
              <a:rPr lang="en-US" sz="1500" kern="0" dirty="0">
                <a:solidFill>
                  <a:srgbClr val="FFFF00"/>
                </a:solidFill>
                <a:hlinkClick r:id="" action="ppaction://noaction"/>
              </a:rPr>
              <a:t>example: effect of Open Court curriculum </a:t>
            </a:r>
            <a:endParaRPr lang="en-US" sz="1500" kern="0" dirty="0">
              <a:solidFill>
                <a:srgbClr val="FFFF00"/>
              </a:solidFill>
            </a:endParaRPr>
          </a:p>
        </p:txBody>
      </p:sp>
    </p:spTree>
    <p:extLst>
      <p:ext uri="{BB962C8B-B14F-4D97-AF65-F5344CB8AC3E}">
        <p14:creationId xmlns:p14="http://schemas.microsoft.com/office/powerpoint/2010/main" val="201284053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Ls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p:bldP spid="15" grpId="0"/>
      <p:bldP spid="16" grpId="0"/>
      <p:bldP spid="3" grpId="0" animBg="1"/>
      <p:bldP spid="3" grpId="1" animBg="1"/>
      <p:bldP spid="4" grpId="0" animBg="1"/>
      <p:bldP spid="4" grpId="1" animBg="1"/>
    </p:bldLst>
  </p:timing>
  <p:hf hdr="0" ft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153" algn="ctr" rtl="0" fontAlgn="base">
        <a:spcBef>
          <a:spcPct val="0"/>
        </a:spcBef>
        <a:spcAft>
          <a:spcPct val="0"/>
        </a:spcAft>
        <a:defRPr sz="4400">
          <a:solidFill>
            <a:schemeClr val="tx2"/>
          </a:solidFill>
          <a:latin typeface="Arial" charset="0"/>
        </a:defRPr>
      </a:lvl6pPr>
      <a:lvl7pPr marL="914305" algn="ctr" rtl="0" fontAlgn="base">
        <a:spcBef>
          <a:spcPct val="0"/>
        </a:spcBef>
        <a:spcAft>
          <a:spcPct val="0"/>
        </a:spcAft>
        <a:defRPr sz="4400">
          <a:solidFill>
            <a:schemeClr val="tx2"/>
          </a:solidFill>
          <a:latin typeface="Arial" charset="0"/>
        </a:defRPr>
      </a:lvl7pPr>
      <a:lvl8pPr marL="1371458" algn="ctr" rtl="0" fontAlgn="base">
        <a:spcBef>
          <a:spcPct val="0"/>
        </a:spcBef>
        <a:spcAft>
          <a:spcPct val="0"/>
        </a:spcAft>
        <a:defRPr sz="4400">
          <a:solidFill>
            <a:schemeClr val="tx2"/>
          </a:solidFill>
          <a:latin typeface="Arial" charset="0"/>
        </a:defRPr>
      </a:lvl8pPr>
      <a:lvl9pPr marL="1828610" algn="ctr" rtl="0" fontAlgn="base">
        <a:spcBef>
          <a:spcPct val="0"/>
        </a:spcBef>
        <a:spcAft>
          <a:spcPct val="0"/>
        </a:spcAft>
        <a:defRPr sz="4400">
          <a:solidFill>
            <a:schemeClr val="tx2"/>
          </a:solidFill>
          <a:latin typeface="Arial" charset="0"/>
        </a:defRPr>
      </a:lvl9pPr>
    </p:titleStyle>
    <p:bodyStyle>
      <a:lvl1pPr marL="342865" indent="-342865" algn="l" rtl="0" eaLnBrk="0" fontAlgn="base" hangingPunct="0">
        <a:spcBef>
          <a:spcPct val="20000"/>
        </a:spcBef>
        <a:spcAft>
          <a:spcPct val="0"/>
        </a:spcAft>
        <a:buChar char="•"/>
        <a:defRPr sz="3200">
          <a:solidFill>
            <a:srgbClr val="FFFF00"/>
          </a:solidFill>
          <a:latin typeface="+mn-lt"/>
          <a:ea typeface="+mn-ea"/>
          <a:cs typeface="+mn-cs"/>
        </a:defRPr>
      </a:lvl1pPr>
      <a:lvl2pPr marL="742873" indent="-285720" algn="l" rtl="0" eaLnBrk="0" fontAlgn="base" hangingPunct="0">
        <a:spcBef>
          <a:spcPct val="20000"/>
        </a:spcBef>
        <a:spcAft>
          <a:spcPct val="0"/>
        </a:spcAft>
        <a:buChar char="–"/>
        <a:defRPr sz="2800">
          <a:solidFill>
            <a:srgbClr val="FFFF00"/>
          </a:solidFill>
          <a:latin typeface="+mn-lt"/>
        </a:defRPr>
      </a:lvl2pPr>
      <a:lvl3pPr marL="1142882" indent="-228577" algn="l" rtl="0" eaLnBrk="0" fontAlgn="base" hangingPunct="0">
        <a:spcBef>
          <a:spcPct val="20000"/>
        </a:spcBef>
        <a:spcAft>
          <a:spcPct val="0"/>
        </a:spcAft>
        <a:buChar char="•"/>
        <a:defRPr sz="2400">
          <a:solidFill>
            <a:srgbClr val="FFFF00"/>
          </a:solidFill>
          <a:latin typeface="+mn-lt"/>
        </a:defRPr>
      </a:lvl3pPr>
      <a:lvl4pPr marL="1600034" indent="-228577" algn="l" rtl="0" eaLnBrk="0" fontAlgn="base" hangingPunct="0">
        <a:spcBef>
          <a:spcPct val="20000"/>
        </a:spcBef>
        <a:spcAft>
          <a:spcPct val="0"/>
        </a:spcAft>
        <a:buChar char="–"/>
        <a:defRPr sz="2000">
          <a:solidFill>
            <a:srgbClr val="FFFF00"/>
          </a:solidFill>
          <a:latin typeface="+mn-lt"/>
        </a:defRPr>
      </a:lvl4pPr>
      <a:lvl5pPr marL="2057187" indent="-228577" algn="l" rtl="0" eaLnBrk="0" fontAlgn="base" hangingPunct="0">
        <a:spcBef>
          <a:spcPct val="20000"/>
        </a:spcBef>
        <a:spcAft>
          <a:spcPct val="0"/>
        </a:spcAft>
        <a:buChar char="»"/>
        <a:defRPr sz="2000">
          <a:solidFill>
            <a:srgbClr val="FFFF00"/>
          </a:solidFill>
          <a:latin typeface="+mn-lt"/>
        </a:defRPr>
      </a:lvl5pPr>
      <a:lvl6pPr marL="2514340" indent="-228577" algn="l" rtl="0" fontAlgn="base">
        <a:spcBef>
          <a:spcPct val="20000"/>
        </a:spcBef>
        <a:spcAft>
          <a:spcPct val="0"/>
        </a:spcAft>
        <a:buChar char="»"/>
        <a:defRPr sz="2000">
          <a:solidFill>
            <a:schemeClr val="tx1"/>
          </a:solidFill>
          <a:latin typeface="+mn-lt"/>
        </a:defRPr>
      </a:lvl6pPr>
      <a:lvl7pPr marL="2971492" indent="-228577" algn="l" rtl="0" fontAlgn="base">
        <a:spcBef>
          <a:spcPct val="20000"/>
        </a:spcBef>
        <a:spcAft>
          <a:spcPct val="0"/>
        </a:spcAft>
        <a:buChar char="»"/>
        <a:defRPr sz="2000">
          <a:solidFill>
            <a:schemeClr val="tx1"/>
          </a:solidFill>
          <a:latin typeface="+mn-lt"/>
        </a:defRPr>
      </a:lvl7pPr>
      <a:lvl8pPr marL="3428645" indent="-228577" algn="l" rtl="0" fontAlgn="base">
        <a:spcBef>
          <a:spcPct val="20000"/>
        </a:spcBef>
        <a:spcAft>
          <a:spcPct val="0"/>
        </a:spcAft>
        <a:buChar char="»"/>
        <a:defRPr sz="2000">
          <a:solidFill>
            <a:schemeClr val="tx1"/>
          </a:solidFill>
          <a:latin typeface="+mn-lt"/>
        </a:defRPr>
      </a:lvl8pPr>
      <a:lvl9pPr marL="3885797"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onfound-it.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msu.edu/~kenfrank/KonFound-it!.xls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2" Type="http://schemas.openxmlformats.org/officeDocument/2006/relationships/hyperlink" Target="https://www.researchgate.net/profile/Chad_Hazlett/publication/322509816_Making_Sense_of_Sensitivity_Extending_Omitted_Variable_Bias_PRELIMINARY_DRAFT/links/5a5d3fd60f7e9b4f783976b3/Making-Sense-of-Sensitivity-Extending-Omitted-Variable-Bias-PRELIMINARY-DRAFT.pdf" TargetMode="External"/><Relationship Id="rId1" Type="http://schemas.openxmlformats.org/officeDocument/2006/relationships/slideLayout" Target="../slideLayouts/slideLayout140.xml"/></Relationships>
</file>

<file path=ppt/slides/_rels/slide101.xml.rels><?xml version="1.0" encoding="UTF-8" standalone="yes"?>
<Relationships xmlns="http://schemas.openxmlformats.org/package/2006/relationships"><Relationship Id="rId3" Type="http://schemas.openxmlformats.org/officeDocument/2006/relationships/hyperlink" Target="https://msu.edu/~kenfrank/Value%20of%20pretests%20in%20Regression.pptx" TargetMode="External"/><Relationship Id="rId2" Type="http://schemas.openxmlformats.org/officeDocument/2006/relationships/image" Target="../media/image93.png"/><Relationship Id="rId1" Type="http://schemas.openxmlformats.org/officeDocument/2006/relationships/slideLayout" Target="../slideLayouts/slideLayout18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03.xml.rels><?xml version="1.0" encoding="UTF-8" standalone="yes"?>
<Relationships xmlns="http://schemas.openxmlformats.org/package/2006/relationships"><Relationship Id="rId2" Type="http://schemas.openxmlformats.org/officeDocument/2006/relationships/hyperlink" Target="https://www.msu.edu/~kenfrank/papers/INDICES%20OF%20ROBUSTNESS%20TO%20CONCERNS%20REGARDING%20THE%20REPRESENTATIVENESS%20OF%20A%20SAMPLE.doc" TargetMode="External"/><Relationship Id="rId1" Type="http://schemas.openxmlformats.org/officeDocument/2006/relationships/slideLayout" Target="../slideLayouts/slideLayout20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5.pn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5.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0.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66.xml"/><Relationship Id="rId1" Type="http://schemas.openxmlformats.org/officeDocument/2006/relationships/vmlDrawing" Target="../drawings/vmlDrawing27.vml"/><Relationship Id="rId4" Type="http://schemas.openxmlformats.org/officeDocument/2006/relationships/image" Target="../media/image97.wmf"/></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31.xml"/><Relationship Id="rId1" Type="http://schemas.openxmlformats.org/officeDocument/2006/relationships/vmlDrawing" Target="../drawings/vmlDrawing28.vml"/><Relationship Id="rId6" Type="http://schemas.openxmlformats.org/officeDocument/2006/relationships/oleObject" Target="../embeddings/oleObject55.bin"/><Relationship Id="rId5" Type="http://schemas.openxmlformats.org/officeDocument/2006/relationships/oleObject" Target="../embeddings/oleObject54.bin"/><Relationship Id="rId4" Type="http://schemas.openxmlformats.org/officeDocument/2006/relationships/image" Target="../media/image7.wmf"/></Relationships>
</file>

<file path=ppt/slides/_rels/slide11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8.xml"/><Relationship Id="rId1" Type="http://schemas.openxmlformats.org/officeDocument/2006/relationships/slideLayout" Target="../slideLayouts/slideLayout129.xml"/><Relationship Id="rId4" Type="http://schemas.openxmlformats.org/officeDocument/2006/relationships/image" Target="../media/image100.emf"/></Relationships>
</file>

<file path=ppt/slides/_rels/slide117.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slideLayout" Target="../slideLayouts/slideLayout43.xml"/><Relationship Id="rId1" Type="http://schemas.openxmlformats.org/officeDocument/2006/relationships/vmlDrawing" Target="../drawings/vmlDrawing29.vml"/><Relationship Id="rId6" Type="http://schemas.openxmlformats.org/officeDocument/2006/relationships/image" Target="../media/image102.wmf"/><Relationship Id="rId5" Type="http://schemas.openxmlformats.org/officeDocument/2006/relationships/oleObject" Target="../embeddings/oleObject57.bin"/><Relationship Id="rId4" Type="http://schemas.openxmlformats.org/officeDocument/2006/relationships/image" Target="../media/image101.wmf"/></Relationships>
</file>

<file path=ppt/slides/_rels/slide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wmf"/></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3.xml"/><Relationship Id="rId1" Type="http://schemas.openxmlformats.org/officeDocument/2006/relationships/vmlDrawing" Target="../drawings/vmlDrawing30.vml"/><Relationship Id="rId6" Type="http://schemas.openxmlformats.org/officeDocument/2006/relationships/image" Target="../media/image7.wmf"/><Relationship Id="rId5" Type="http://schemas.openxmlformats.org/officeDocument/2006/relationships/oleObject" Target="../embeddings/oleObject59.bin"/><Relationship Id="rId4" Type="http://schemas.openxmlformats.org/officeDocument/2006/relationships/hyperlink" Target="https://msu.edu/~kenfrank/KonFound-it!.xlsx"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43.xml"/><Relationship Id="rId1" Type="http://schemas.openxmlformats.org/officeDocument/2006/relationships/vmlDrawing" Target="../drawings/vmlDrawing31.vml"/><Relationship Id="rId5" Type="http://schemas.openxmlformats.org/officeDocument/2006/relationships/image" Target="../media/image7.wmf"/><Relationship Id="rId4" Type="http://schemas.openxmlformats.org/officeDocument/2006/relationships/oleObject" Target="../embeddings/oleObject60.bin"/></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6.wmf"/><Relationship Id="rId2" Type="http://schemas.openxmlformats.org/officeDocument/2006/relationships/slideLayout" Target="../slideLayouts/slideLayout74.xml"/><Relationship Id="rId1" Type="http://schemas.openxmlformats.org/officeDocument/2006/relationships/vmlDrawing" Target="../drawings/vmlDrawing4.vml"/><Relationship Id="rId6" Type="http://schemas.openxmlformats.org/officeDocument/2006/relationships/image" Target="../media/image13.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5.wmf"/><Relationship Id="rId4" Type="http://schemas.openxmlformats.org/officeDocument/2006/relationships/image" Target="../media/image12.emf"/><Relationship Id="rId9"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13.bin"/><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86.xml"/><Relationship Id="rId4" Type="http://schemas.openxmlformats.org/officeDocument/2006/relationships/image" Target="../media/image19.w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msu.edu/~kenfrank/research.ht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wmf"/><Relationship Id="rId5" Type="http://schemas.openxmlformats.org/officeDocument/2006/relationships/oleObject" Target="../embeddings/oleObject17.bin"/><Relationship Id="rId10" Type="http://schemas.openxmlformats.org/officeDocument/2006/relationships/image" Target="../media/image15.wmf"/><Relationship Id="rId4" Type="http://schemas.openxmlformats.org/officeDocument/2006/relationships/image" Target="../media/image20.emf"/><Relationship Id="rId9"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22.png"/><Relationship Id="rId4" Type="http://schemas.openxmlformats.org/officeDocument/2006/relationships/slide" Target="slide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nces.ed.gov/ecl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9.xml"/><Relationship Id="rId1" Type="http://schemas.openxmlformats.org/officeDocument/2006/relationships/vmlDrawing" Target="../drawings/vmlDrawing7.vml"/><Relationship Id="rId6" Type="http://schemas.openxmlformats.org/officeDocument/2006/relationships/image" Target="../media/image7.wmf"/><Relationship Id="rId5" Type="http://schemas.openxmlformats.org/officeDocument/2006/relationships/oleObject" Target="../embeddings/oleObject20.bin"/><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99.xml"/><Relationship Id="rId1" Type="http://schemas.openxmlformats.org/officeDocument/2006/relationships/vmlDrawing" Target="../drawings/vmlDrawing8.vml"/><Relationship Id="rId5" Type="http://schemas.openxmlformats.org/officeDocument/2006/relationships/oleObject" Target="../embeddings/oleObject22.bin"/><Relationship Id="rId4" Type="http://schemas.openxmlformats.org/officeDocument/2006/relationships/image" Target="../media/image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jmichaelrosenberg.shinyapps.io/shinykonfound/" TargetMode="External"/><Relationship Id="rId2" Type="http://schemas.openxmlformats.org/officeDocument/2006/relationships/image" Target="../media/image30.png"/><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wmf"/><Relationship Id="rId2" Type="http://schemas.openxmlformats.org/officeDocument/2006/relationships/slideLayout" Target="../slideLayouts/slideLayout114.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31.wmf"/><Relationship Id="rId4"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11.xml"/><Relationship Id="rId7" Type="http://schemas.openxmlformats.org/officeDocument/2006/relationships/oleObject" Target="../embeddings/oleObject26.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7.wmf"/><Relationship Id="rId5" Type="http://schemas.openxmlformats.org/officeDocument/2006/relationships/oleObject" Target="../embeddings/oleObject25.bin"/><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media/image37.wmf"/><Relationship Id="rId5" Type="http://schemas.openxmlformats.org/officeDocument/2006/relationships/oleObject" Target="../embeddings/oleObject29.bin"/><Relationship Id="rId4" Type="http://schemas.openxmlformats.org/officeDocument/2006/relationships/image" Target="../media/image36.wmf"/></Relationships>
</file>

<file path=ppt/slides/_rels/slide38.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9.wmf"/><Relationship Id="rId5" Type="http://schemas.openxmlformats.org/officeDocument/2006/relationships/oleObject" Target="../embeddings/oleObject31.bin"/><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hyperlink" Target="https://www.tandfonline.com/doi/full/10.1080/07350015.2016.1227711?casa_token=Za3_HZRWZoAAAAAA:FU4nS-5e05oIN7smm2ibSySFsbnaFZ78tVwseGuL6e6kgW5_vX4O7UHOBEVFU44jnlVuCHC0F1I"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7.xml"/><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6.xml"/><Relationship Id="rId10" Type="http://schemas.openxmlformats.org/officeDocument/2006/relationships/slide" Target="slide75.xml"/><Relationship Id="rId4" Type="http://schemas.openxmlformats.org/officeDocument/2006/relationships/slide" Target="slide9.xml"/><Relationship Id="rId9" Type="http://schemas.openxmlformats.org/officeDocument/2006/relationships/slide" Target="slide5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5.xml"/><Relationship Id="rId1" Type="http://schemas.openxmlformats.org/officeDocument/2006/relationships/vmlDrawing" Target="../drawings/vmlDrawing13.vml"/><Relationship Id="rId6" Type="http://schemas.openxmlformats.org/officeDocument/2006/relationships/hyperlink" Target="https://www.tandfonline.com/doi/full/10.1080/07350015.2016.1227711?casa_token=j8DVP5GZp_oAAAAA:XKbHquC9UPOD3CbRmQ_biZMY7Tt_6cg2OZGrTsc-pA1IV336qBE0ywqOQt962zRtgFBvSXFUgNds3Q4" TargetMode="External"/><Relationship Id="rId5" Type="http://schemas.openxmlformats.org/officeDocument/2006/relationships/image" Target="../media/image42.emf"/><Relationship Id="rId4" Type="http://schemas.openxmlformats.org/officeDocument/2006/relationships/oleObject" Target="../embeddings/oleObject33.bin"/></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jmichaelrosenberg.shinyapps.io/konfound-it/" TargetMode="Externa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researchgate.net/publication/335956720_konfound_Command_to_quantify_robustness_of_causal_inference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7.wmf"/><Relationship Id="rId5" Type="http://schemas.openxmlformats.org/officeDocument/2006/relationships/oleObject" Target="../embeddings/oleObject34.bin"/><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3.wmf"/><Relationship Id="rId5" Type="http://schemas.openxmlformats.org/officeDocument/2006/relationships/oleObject" Target="../embeddings/oleObject36.bin"/><Relationship Id="rId10" Type="http://schemas.openxmlformats.org/officeDocument/2006/relationships/image" Target="../media/image15.wmf"/><Relationship Id="rId4" Type="http://schemas.openxmlformats.org/officeDocument/2006/relationships/image" Target="../media/image20.emf"/><Relationship Id="rId9" Type="http://schemas.openxmlformats.org/officeDocument/2006/relationships/oleObject" Target="../embeddings/oleObject38.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7.wmf"/><Relationship Id="rId4" Type="http://schemas.openxmlformats.org/officeDocument/2006/relationships/oleObject" Target="../embeddings/oleObject39.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oleObject" Target="../embeddings/oleObject41.bin"/><Relationship Id="rId4" Type="http://schemas.openxmlformats.org/officeDocument/2006/relationships/image" Target="../media/image7.wmf"/></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7.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66.wmf"/><Relationship Id="rId4" Type="http://schemas.openxmlformats.org/officeDocument/2006/relationships/oleObject" Target="../embeddings/oleObject43.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slide" Target="slide68.xm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slide" Target="slide74.xml"/><Relationship Id="rId4" Type="http://schemas.openxmlformats.org/officeDocument/2006/relationships/slide" Target="slide46.xml"/><Relationship Id="rId9" Type="http://schemas.openxmlformats.org/officeDocument/2006/relationships/image" Target="../media/image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7.xml.rels><?xml version="1.0" encoding="UTF-8" standalone="yes"?>
<Relationships xmlns="http://schemas.openxmlformats.org/package/2006/relationships"><Relationship Id="rId3" Type="http://schemas.openxmlformats.org/officeDocument/2006/relationships/hyperlink" Target="https://www.journals.uchicago.edu/doi/pdfplus/10.1086/379217" TargetMode="External"/><Relationship Id="rId2" Type="http://schemas.openxmlformats.org/officeDocument/2006/relationships/image" Target="../media/image79.png"/><Relationship Id="rId1" Type="http://schemas.openxmlformats.org/officeDocument/2006/relationships/slideLayout" Target="../slideLayouts/slideLayout2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3" Type="http://schemas.openxmlformats.org/officeDocument/2006/relationships/hyperlink" Target="https://www.msu.edu/~kenfrank/What%20would%20it%20take%20to%20Change%20an%20Inference%20published.doc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pa.sagepub.com/content/early/recent"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82.xml.rels><?xml version="1.0" encoding="UTF-8" standalone="yes"?>
<Relationships xmlns="http://schemas.openxmlformats.org/package/2006/relationships"><Relationship Id="rId3" Type="http://schemas.openxmlformats.org/officeDocument/2006/relationships/hyperlink" Target="https://jmichaelrosenberg.shinyapps.io/shinykonfound/" TargetMode="External"/><Relationship Id="rId2" Type="http://schemas.openxmlformats.org/officeDocument/2006/relationships/image" Target="../media/image80.png"/><Relationship Id="rId1" Type="http://schemas.openxmlformats.org/officeDocument/2006/relationships/slideLayout" Target="../slideLayouts/slideLayout25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6.xml"/></Relationships>
</file>

<file path=ppt/slides/_rels/slide84.xml.rels><?xml version="1.0" encoding="UTF-8" standalone="yes"?>
<Relationships xmlns="http://schemas.openxmlformats.org/package/2006/relationships"><Relationship Id="rId3" Type="http://schemas.openxmlformats.org/officeDocument/2006/relationships/hyperlink" Target="https://msu.edu/~kenfrank/Alternative%20Scenarios%20and%20Related%20Techniques.pptx" TargetMode="External"/><Relationship Id="rId2" Type="http://schemas.openxmlformats.org/officeDocument/2006/relationships/hyperlink" Target="https://msu.edu/~kenfrank/Ordered%20Thresholds%20Relative%20to%20Transaction%20Costs.pptx" TargetMode="External"/><Relationship Id="rId1" Type="http://schemas.openxmlformats.org/officeDocument/2006/relationships/slideLayout" Target="../slideLayouts/slideLayout2.xml"/><Relationship Id="rId6" Type="http://schemas.openxmlformats.org/officeDocument/2006/relationships/hyperlink" Target="https://msu.edu/~kenfrank/quantifying%20the%20robustness%20of%20causal%20inferences%20%20comparison%20of%20frameworks.pdf" TargetMode="External"/><Relationship Id="rId5" Type="http://schemas.openxmlformats.org/officeDocument/2006/relationships/hyperlink" Target="https://msu.edu/~kenfrank/quantifying%20the%20robustness%20of%20causal%20inferences%20%20comparison%20of%20frameworks.pptx" TargetMode="External"/><Relationship Id="rId4" Type="http://schemas.openxmlformats.org/officeDocument/2006/relationships/hyperlink" Target="https://msu.edu/~kenfrank/New%20Directions.pptx"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hyperlink" Target="https://jmichaelrosenberg.shinyapps.io/shinykonfound/"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5.xml"/><Relationship Id="rId1" Type="http://schemas.openxmlformats.org/officeDocument/2006/relationships/vmlDrawing" Target="../drawings/vmlDrawing20.vml"/><Relationship Id="rId5" Type="http://schemas.openxmlformats.org/officeDocument/2006/relationships/image" Target="../media/image83.wmf"/><Relationship Id="rId4" Type="http://schemas.openxmlformats.org/officeDocument/2006/relationships/oleObject" Target="../embeddings/oleObject4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9.xml"/><Relationship Id="rId1" Type="http://schemas.openxmlformats.org/officeDocument/2006/relationships/vmlDrawing" Target="../drawings/vmlDrawing21.vml"/><Relationship Id="rId5" Type="http://schemas.openxmlformats.org/officeDocument/2006/relationships/image" Target="../media/image42.emf"/><Relationship Id="rId4" Type="http://schemas.openxmlformats.org/officeDocument/2006/relationships/oleObject" Target="../embeddings/oleObject45.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9.xml"/><Relationship Id="rId1" Type="http://schemas.openxmlformats.org/officeDocument/2006/relationships/vmlDrawing" Target="../drawings/vmlDrawing22.vml"/><Relationship Id="rId5" Type="http://schemas.openxmlformats.org/officeDocument/2006/relationships/image" Target="../media/image42.emf"/><Relationship Id="rId4" Type="http://schemas.openxmlformats.org/officeDocument/2006/relationships/oleObject" Target="../embeddings/oleObject45.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40.xml"/><Relationship Id="rId1" Type="http://schemas.openxmlformats.org/officeDocument/2006/relationships/vmlDrawing" Target="../drawings/vmlDrawing23.vml"/><Relationship Id="rId6" Type="http://schemas.openxmlformats.org/officeDocument/2006/relationships/image" Target="../media/image7.wmf"/><Relationship Id="rId5" Type="http://schemas.openxmlformats.org/officeDocument/2006/relationships/oleObject" Target="../embeddings/oleObject20.bin"/><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50.xml"/><Relationship Id="rId1" Type="http://schemas.openxmlformats.org/officeDocument/2006/relationships/vmlDrawing" Target="../drawings/vmlDrawing24.vml"/><Relationship Id="rId6" Type="http://schemas.openxmlformats.org/officeDocument/2006/relationships/image" Target="../media/image85.wmf"/><Relationship Id="rId5" Type="http://schemas.openxmlformats.org/officeDocument/2006/relationships/oleObject" Target="../embeddings/oleObject47.bin"/><Relationship Id="rId4" Type="http://schemas.openxmlformats.org/officeDocument/2006/relationships/image" Target="../media/image84.wmf"/></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26.xml"/><Relationship Id="rId7" Type="http://schemas.openxmlformats.org/officeDocument/2006/relationships/image" Target="../media/image87.wmf"/><Relationship Id="rId2" Type="http://schemas.openxmlformats.org/officeDocument/2006/relationships/slideLayout" Target="../slideLayouts/slideLayout151.xml"/><Relationship Id="rId1" Type="http://schemas.openxmlformats.org/officeDocument/2006/relationships/vmlDrawing" Target="../drawings/vmlDrawing25.vml"/><Relationship Id="rId6" Type="http://schemas.openxmlformats.org/officeDocument/2006/relationships/oleObject" Target="../embeddings/oleObject49.bin"/><Relationship Id="rId5" Type="http://schemas.openxmlformats.org/officeDocument/2006/relationships/image" Target="../media/image86.wmf"/><Relationship Id="rId4" Type="http://schemas.openxmlformats.org/officeDocument/2006/relationships/oleObject" Target="../embeddings/oleObject48.bin"/><Relationship Id="rId9" Type="http://schemas.openxmlformats.org/officeDocument/2006/relationships/image" Target="../media/image88.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51.xml"/><Relationship Id="rId1" Type="http://schemas.openxmlformats.org/officeDocument/2006/relationships/vmlDrawing" Target="../drawings/vmlDrawing26.vml"/><Relationship Id="rId4" Type="http://schemas.openxmlformats.org/officeDocument/2006/relationships/image" Target="../media/image89.wmf"/></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1.xml"/></Relationships>
</file>

<file path=ppt/slides/_rels/slide99.xml.rels><?xml version="1.0" encoding="UTF-8" standalone="yes"?>
<Relationships xmlns="http://schemas.openxmlformats.org/package/2006/relationships"><Relationship Id="rId8" Type="http://schemas.openxmlformats.org/officeDocument/2006/relationships/hyperlink" Target="https://www.scopus.com/authid/detail.uri?origin=resultslist&amp;authorId=57054577200&amp;zone=" TargetMode="External"/><Relationship Id="rId3" Type="http://schemas.openxmlformats.org/officeDocument/2006/relationships/image" Target="../media/image90.png"/><Relationship Id="rId7" Type="http://schemas.openxmlformats.org/officeDocument/2006/relationships/hyperlink" Target="https://www.scopus.com/authid/detail.uri?origin=resultslist&amp;authorId=57129749900&amp;zone=" TargetMode="External"/><Relationship Id="rId2" Type="http://schemas.openxmlformats.org/officeDocument/2006/relationships/notesSlide" Target="../notesSlides/notesSlide27.xml"/><Relationship Id="rId1" Type="http://schemas.openxmlformats.org/officeDocument/2006/relationships/slideLayout" Target="../slideLayouts/slideLayout140.xml"/><Relationship Id="rId6" Type="http://schemas.openxmlformats.org/officeDocument/2006/relationships/hyperlink" Target="https://www.scopus.com/authid/detail.uri?origin=resultslist&amp;authorId=37050475600&amp;zone=" TargetMode="Externa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hyperlink" Target="https://www.scopus.com/record/display.uri?eid=2-s2.0-84958776644&amp;origin=resultslist&amp;sort=plf-f&amp;cite=2-s2.0-84958776644&amp;src=s&amp;imp=t&amp;sid=4a7fdfa9dfcc28b836e937f7a49238c2&amp;sot=cite&amp;sdt=a&amp;sl=0&amp;recordRan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ChangeArrowheads="1"/>
          </p:cNvSpPr>
          <p:nvPr/>
        </p:nvSpPr>
        <p:spPr bwMode="auto">
          <a:xfrm>
            <a:off x="455212" y="138800"/>
            <a:ext cx="8229600" cy="1231106"/>
          </a:xfrm>
          <a:prstGeom prst="rect">
            <a:avLst/>
          </a:prstGeom>
          <a:noFill/>
          <a:ln w="9525">
            <a:noFill/>
            <a:miter lim="800000"/>
            <a:headEnd/>
            <a:tailEnd/>
          </a:ln>
        </p:spPr>
        <p:txBody>
          <a:bodyPr wrap="square" lIns="0" tIns="0" rIns="0" bIns="0" anchor="ctr">
            <a:spAutoFit/>
          </a:bodyPr>
          <a:lstStyle/>
          <a:p>
            <a:pPr algn="ctr"/>
            <a:r>
              <a:rPr lang="en-US" sz="2000" dirty="0"/>
              <a:t>What would it take to Change your Inference? Quantifying the Discourse about Causal Inferences in the Social Sciences Combined Frameworks </a:t>
            </a:r>
          </a:p>
          <a:p>
            <a:pPr algn="ctr"/>
            <a:r>
              <a:rPr lang="en-US" sz="2000" dirty="0"/>
              <a:t>2020 Kenneth A. Frank</a:t>
            </a:r>
          </a:p>
          <a:p>
            <a:pPr algn="ctr"/>
            <a:r>
              <a:rPr lang="en-US" sz="2000" dirty="0"/>
              <a:t>#</a:t>
            </a:r>
            <a:r>
              <a:rPr lang="en-US" sz="2000" dirty="0" err="1"/>
              <a:t>konfoundit</a:t>
            </a:r>
            <a:endParaRPr lang="en-US" sz="2000" dirty="0"/>
          </a:p>
        </p:txBody>
      </p:sp>
      <p:sp>
        <p:nvSpPr>
          <p:cNvPr id="2" name="Rectangle 1"/>
          <p:cNvSpPr/>
          <p:nvPr/>
        </p:nvSpPr>
        <p:spPr>
          <a:xfrm>
            <a:off x="248392" y="1219221"/>
            <a:ext cx="8305800" cy="6124743"/>
          </a:xfrm>
          <a:prstGeom prst="rect">
            <a:avLst/>
          </a:prstGeom>
        </p:spPr>
        <p:txBody>
          <a:bodyPr wrap="square" lIns="91430" tIns="45715" rIns="91430" bIns="45715">
            <a:spAutoFit/>
          </a:bodyPr>
          <a:lstStyle/>
          <a:p>
            <a:r>
              <a:rPr lang="en-US" sz="1400" i="1" dirty="0"/>
              <a:t>Motivation </a:t>
            </a:r>
            <a:endParaRPr lang="en-US" sz="1400" dirty="0"/>
          </a:p>
          <a:p>
            <a:r>
              <a:rPr lang="en-US" sz="1400" dirty="0"/>
              <a:t>Statistical inferences are often challenged because of uncontrolled bias.  There may be bias due to uncontrolled confounding variables or non-random selection into a sample.  We will answer the question about what it would take to change an inference by formalizing the sources of bias and quantifying the discourse about causal inferences in terms of those sources.  For example, we will transform challenges such as “But the inference of a treatment effect might not be valid because of pre-existing differences between the treatment groups” to questions such as “How much bias must there have been due to uncontrolled pre-existing differences to make the inference invalid?” </a:t>
            </a:r>
          </a:p>
          <a:p>
            <a:endParaRPr lang="en-US" sz="1400" dirty="0"/>
          </a:p>
          <a:p>
            <a:r>
              <a:rPr lang="en-US" sz="1400" i="1" dirty="0"/>
              <a:t>Approaches</a:t>
            </a:r>
            <a:endParaRPr lang="en-US" sz="1400" dirty="0"/>
          </a:p>
          <a:p>
            <a:r>
              <a:rPr lang="en-US" sz="1400" dirty="0"/>
              <a:t>In part I we will use Rubin’s causal model to interpret how much bias there must be to invalidate an inference in terms of replacing observed cases with counterfactual cases or cases from an </a:t>
            </a:r>
            <a:r>
              <a:rPr lang="en-US" sz="1400" dirty="0" err="1"/>
              <a:t>unsampled</a:t>
            </a:r>
            <a:r>
              <a:rPr lang="en-US" sz="1400" dirty="0"/>
              <a:t> population. This generates statements such as “One would have to replace </a:t>
            </a:r>
            <a:r>
              <a:rPr lang="en-US" sz="1400" dirty="0" err="1"/>
              <a:t>qqq</a:t>
            </a:r>
            <a:r>
              <a:rPr lang="en-US" sz="1400" dirty="0"/>
              <a:t>% of the cases with cases with no effect to invalidate the inference.” In part II, we will quantify the robustness of causal inferences in terms of correlations associated with unobserved variables or in </a:t>
            </a:r>
            <a:r>
              <a:rPr lang="en-US" sz="1400" dirty="0" err="1"/>
              <a:t>unsampled</a:t>
            </a:r>
            <a:r>
              <a:rPr lang="en-US" sz="1400" dirty="0"/>
              <a:t> populations. This generates statements such as “An omitted variable would have to be correlated at </a:t>
            </a:r>
            <a:r>
              <a:rPr lang="en-US" sz="1400" dirty="0" err="1"/>
              <a:t>rrr</a:t>
            </a:r>
            <a:r>
              <a:rPr lang="en-US" sz="1400" dirty="0"/>
              <a:t> with the treatment and outcome to invalidate the inference.” Calculations for bivariate and multivariate analysis will be presented using an app: </a:t>
            </a:r>
            <a:r>
              <a:rPr lang="en-US" sz="1400" dirty="0">
                <a:hlinkClick r:id="rId3"/>
              </a:rPr>
              <a:t>http://konfound-it.com</a:t>
            </a:r>
            <a:r>
              <a:rPr lang="en-US" sz="1400" dirty="0"/>
              <a:t> as well as macros in STATA and R and a </a:t>
            </a:r>
            <a:r>
              <a:rPr lang="en-US" sz="1400" dirty="0">
                <a:hlinkClick r:id="rId4"/>
              </a:rPr>
              <a:t>spreadsheet for calculating indices [</a:t>
            </a:r>
            <a:r>
              <a:rPr lang="en-US" sz="1400" dirty="0" err="1">
                <a:hlinkClick r:id="rId4"/>
              </a:rPr>
              <a:t>KonFound</a:t>
            </a:r>
            <a:r>
              <a:rPr lang="en-US" sz="1400" dirty="0">
                <a:hlinkClick r:id="rId4"/>
              </a:rPr>
              <a:t>-it!]</a:t>
            </a:r>
            <a:r>
              <a:rPr lang="en-US" sz="1400" dirty="0"/>
              <a:t>. </a:t>
            </a:r>
          </a:p>
          <a:p>
            <a:r>
              <a:rPr lang="en-US" sz="1400" dirty="0"/>
              <a:t> </a:t>
            </a:r>
          </a:p>
          <a:p>
            <a:r>
              <a:rPr lang="en-US" sz="1400" i="1" dirty="0"/>
              <a:t>Format</a:t>
            </a:r>
            <a:endParaRPr lang="en-US" sz="1400" dirty="0"/>
          </a:p>
          <a:p>
            <a:r>
              <a:rPr lang="en-US" sz="1400" dirty="0"/>
              <a:t>The format will be a mixture of presentation, individual exploration, and group work. Participants may include graduate students and professors, although all must be comfortable with basic regression and multiple regression. Participants should bring their own laptop, or be willing to work with another student who has a laptop. Participants may choose to bring to the course an example of an inference from a published study or their own work, as well as data analyses they are currently conducting.</a:t>
            </a:r>
          </a:p>
          <a:p>
            <a:endParaRPr lang="en-US" sz="1400" dirty="0"/>
          </a:p>
          <a:p>
            <a:r>
              <a:rPr lang="en-US" sz="1400" dirty="0"/>
              <a:t>	</a:t>
            </a:r>
          </a:p>
        </p:txBody>
      </p:sp>
      <p:sp>
        <p:nvSpPr>
          <p:cNvPr id="3" name="Slide Number Placeholder 2">
            <a:extLst>
              <a:ext uri="{FF2B5EF4-FFF2-40B4-BE49-F238E27FC236}">
                <a16:creationId xmlns:a16="http://schemas.microsoft.com/office/drawing/2014/main" id="{E9B85275-75A6-4DE1-B93B-4E626B31DE07}"/>
              </a:ext>
            </a:extLst>
          </p:cNvPr>
          <p:cNvSpPr>
            <a:spLocks noGrp="1"/>
          </p:cNvSpPr>
          <p:nvPr>
            <p:ph type="sldNum" sz="quarter" idx="11"/>
          </p:nvPr>
        </p:nvSpPr>
        <p:spPr/>
        <p:txBody>
          <a:bodyPr/>
          <a:lstStyle/>
          <a:p>
            <a:pPr>
              <a:defRPr/>
            </a:pPr>
            <a:fld id="{2088A31A-02D4-4BA1-8536-FBD446B2D458}" type="slidenum">
              <a:rPr lang="en-US" smtClean="0"/>
              <a:pPr>
                <a:defRPr/>
              </a:pPr>
              <a:t>1</a:t>
            </a:fld>
            <a:endParaRPr lang="en-US" dirty="0"/>
          </a:p>
        </p:txBody>
      </p:sp>
    </p:spTree>
    <p:extLst>
      <p:ext uri="{BB962C8B-B14F-4D97-AF65-F5344CB8AC3E}">
        <p14:creationId xmlns:p14="http://schemas.microsoft.com/office/powerpoint/2010/main" val="3675189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6C05A-6621-467E-8FE5-6487650927F0}"/>
              </a:ext>
            </a:extLst>
          </p:cNvPr>
          <p:cNvPicPr>
            <a:picLocks noChangeAspect="1"/>
          </p:cNvPicPr>
          <p:nvPr/>
        </p:nvPicPr>
        <p:blipFill>
          <a:blip r:embed="rId2"/>
          <a:stretch>
            <a:fillRect/>
          </a:stretch>
        </p:blipFill>
        <p:spPr>
          <a:xfrm>
            <a:off x="1087724" y="1267711"/>
            <a:ext cx="6532276" cy="5275018"/>
          </a:xfrm>
          <a:prstGeom prst="rect">
            <a:avLst/>
          </a:prstGeom>
        </p:spPr>
      </p:pic>
      <p:sp>
        <p:nvSpPr>
          <p:cNvPr id="3" name="Title 2">
            <a:extLst>
              <a:ext uri="{FF2B5EF4-FFF2-40B4-BE49-F238E27FC236}">
                <a16:creationId xmlns:a16="http://schemas.microsoft.com/office/drawing/2014/main" id="{F8739E7A-7D78-45E6-94BD-036A4DD5ABF9}"/>
              </a:ext>
            </a:extLst>
          </p:cNvPr>
          <p:cNvSpPr>
            <a:spLocks noGrp="1"/>
          </p:cNvSpPr>
          <p:nvPr>
            <p:ph type="title"/>
          </p:nvPr>
        </p:nvSpPr>
        <p:spPr>
          <a:xfrm>
            <a:off x="152400" y="274638"/>
            <a:ext cx="9144000" cy="1143000"/>
          </a:xfrm>
        </p:spPr>
        <p:txBody>
          <a:bodyPr/>
          <a:lstStyle/>
          <a:p>
            <a:r>
              <a:rPr lang="en-US" dirty="0">
                <a:solidFill>
                  <a:schemeClr val="tx1"/>
                </a:solidFill>
              </a:rPr>
              <a:t>Threshold as Point of Indifference with Respect to Evidence</a:t>
            </a:r>
          </a:p>
        </p:txBody>
      </p:sp>
      <p:sp>
        <p:nvSpPr>
          <p:cNvPr id="2" name="Slide Number Placeholder 1">
            <a:extLst>
              <a:ext uri="{FF2B5EF4-FFF2-40B4-BE49-F238E27FC236}">
                <a16:creationId xmlns:a16="http://schemas.microsoft.com/office/drawing/2014/main" id="{840FC3FC-4F9B-41A7-A271-F037252CA15B}"/>
              </a:ext>
            </a:extLst>
          </p:cNvPr>
          <p:cNvSpPr>
            <a:spLocks noGrp="1"/>
          </p:cNvSpPr>
          <p:nvPr>
            <p:ph type="sldNum" sz="quarter" idx="12"/>
          </p:nvPr>
        </p:nvSpPr>
        <p:spPr/>
        <p:txBody>
          <a:bodyPr/>
          <a:lstStyle/>
          <a:p>
            <a:pPr>
              <a:defRPr/>
            </a:pPr>
            <a:fld id="{2088A31A-02D4-4BA1-8536-FBD446B2D458}" type="slidenum">
              <a:rPr lang="en-US" smtClean="0">
                <a:solidFill>
                  <a:schemeClr val="tx1"/>
                </a:solidFill>
              </a:rPr>
              <a:pPr>
                <a:defRPr/>
              </a:pPr>
              <a:t>10</a:t>
            </a:fld>
            <a:endParaRPr lang="en-US" dirty="0">
              <a:solidFill>
                <a:schemeClr val="tx1"/>
              </a:solidFill>
            </a:endParaRPr>
          </a:p>
        </p:txBody>
      </p:sp>
      <p:sp>
        <p:nvSpPr>
          <p:cNvPr id="7" name="TextBox 6">
            <a:extLst>
              <a:ext uri="{FF2B5EF4-FFF2-40B4-BE49-F238E27FC236}">
                <a16:creationId xmlns:a16="http://schemas.microsoft.com/office/drawing/2014/main" id="{15C332BA-AAFB-40B9-9EB4-998C1ACAB6E8}"/>
              </a:ext>
            </a:extLst>
          </p:cNvPr>
          <p:cNvSpPr txBox="1"/>
          <p:nvPr/>
        </p:nvSpPr>
        <p:spPr>
          <a:xfrm>
            <a:off x="457200" y="4161648"/>
            <a:ext cx="1676400" cy="461665"/>
          </a:xfrm>
          <a:prstGeom prst="rect">
            <a:avLst/>
          </a:prstGeom>
          <a:noFill/>
        </p:spPr>
        <p:txBody>
          <a:bodyPr wrap="square" rtlCol="0">
            <a:spAutoFit/>
          </a:bodyPr>
          <a:lstStyle/>
          <a:p>
            <a:r>
              <a:rPr lang="en-US" sz="2400" dirty="0">
                <a:solidFill>
                  <a:schemeClr val="tx1"/>
                </a:solidFill>
              </a:rPr>
              <a:t>Evidence</a:t>
            </a:r>
          </a:p>
        </p:txBody>
      </p:sp>
      <p:sp>
        <p:nvSpPr>
          <p:cNvPr id="8" name="TextBox 7">
            <a:extLst>
              <a:ext uri="{FF2B5EF4-FFF2-40B4-BE49-F238E27FC236}">
                <a16:creationId xmlns:a16="http://schemas.microsoft.com/office/drawing/2014/main" id="{FBE6CF0A-3C1F-4051-A112-7F7ED58C7B62}"/>
              </a:ext>
            </a:extLst>
          </p:cNvPr>
          <p:cNvSpPr txBox="1"/>
          <p:nvPr/>
        </p:nvSpPr>
        <p:spPr>
          <a:xfrm>
            <a:off x="6353213" y="4050823"/>
            <a:ext cx="1676400" cy="461665"/>
          </a:xfrm>
          <a:prstGeom prst="rect">
            <a:avLst/>
          </a:prstGeom>
          <a:noFill/>
        </p:spPr>
        <p:txBody>
          <a:bodyPr wrap="square" rtlCol="0">
            <a:spAutoFit/>
          </a:bodyPr>
          <a:lstStyle/>
          <a:p>
            <a:r>
              <a:rPr lang="en-US" sz="2400" dirty="0">
                <a:solidFill>
                  <a:schemeClr val="tx1"/>
                </a:solidFill>
              </a:rPr>
              <a:t>Threshold</a:t>
            </a:r>
          </a:p>
        </p:txBody>
      </p:sp>
      <p:sp>
        <p:nvSpPr>
          <p:cNvPr id="10" name="Arrow: Down 9">
            <a:extLst>
              <a:ext uri="{FF2B5EF4-FFF2-40B4-BE49-F238E27FC236}">
                <a16:creationId xmlns:a16="http://schemas.microsoft.com/office/drawing/2014/main" id="{89E7BFF9-9431-4234-9442-9A1DCD92FBC5}"/>
              </a:ext>
            </a:extLst>
          </p:cNvPr>
          <p:cNvSpPr/>
          <p:nvPr/>
        </p:nvSpPr>
        <p:spPr bwMode="auto">
          <a:xfrm>
            <a:off x="5628282" y="2725836"/>
            <a:ext cx="762000" cy="990600"/>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16E71CB3-F6DD-43B5-9305-6DF7B65659F9}"/>
              </a:ext>
            </a:extLst>
          </p:cNvPr>
          <p:cNvSpPr txBox="1"/>
          <p:nvPr/>
        </p:nvSpPr>
        <p:spPr>
          <a:xfrm>
            <a:off x="5016664" y="6409941"/>
            <a:ext cx="2632452" cy="400110"/>
          </a:xfrm>
          <a:prstGeom prst="rect">
            <a:avLst/>
          </a:prstGeom>
          <a:noFill/>
        </p:spPr>
        <p:txBody>
          <a:bodyPr wrap="none" rtlCol="0">
            <a:spAutoFit/>
          </a:bodyPr>
          <a:lstStyle/>
          <a:p>
            <a:r>
              <a:rPr lang="en-US" sz="2000" dirty="0">
                <a:solidFill>
                  <a:schemeClr val="tx1"/>
                </a:solidFill>
              </a:rPr>
              <a:t>Return on Investment</a:t>
            </a:r>
          </a:p>
        </p:txBody>
      </p:sp>
      <p:sp>
        <p:nvSpPr>
          <p:cNvPr id="12" name="Arrow: Down 11">
            <a:extLst>
              <a:ext uri="{FF2B5EF4-FFF2-40B4-BE49-F238E27FC236}">
                <a16:creationId xmlns:a16="http://schemas.microsoft.com/office/drawing/2014/main" id="{810D9B3C-128A-4F72-B5BB-8019B0447988}"/>
              </a:ext>
            </a:extLst>
          </p:cNvPr>
          <p:cNvSpPr/>
          <p:nvPr/>
        </p:nvSpPr>
        <p:spPr bwMode="auto">
          <a:xfrm rot="10800000">
            <a:off x="5641102" y="5254625"/>
            <a:ext cx="762000" cy="990600"/>
          </a:xfrm>
          <a:prstGeom prst="downArrow">
            <a:avLst/>
          </a:prstGeom>
          <a:solidFill>
            <a:srgbClr val="00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B9ADDBCC-B3E5-4E6C-A14B-1611F035BE82}"/>
              </a:ext>
            </a:extLst>
          </p:cNvPr>
          <p:cNvSpPr txBox="1"/>
          <p:nvPr/>
        </p:nvSpPr>
        <p:spPr>
          <a:xfrm>
            <a:off x="4782620" y="2254373"/>
            <a:ext cx="2565126" cy="400110"/>
          </a:xfrm>
          <a:prstGeom prst="rect">
            <a:avLst/>
          </a:prstGeom>
          <a:noFill/>
        </p:spPr>
        <p:txBody>
          <a:bodyPr wrap="none" rtlCol="0">
            <a:spAutoFit/>
          </a:bodyPr>
          <a:lstStyle/>
          <a:p>
            <a:r>
              <a:rPr lang="en-US" sz="2000" dirty="0">
                <a:solidFill>
                  <a:schemeClr val="tx1"/>
                </a:solidFill>
              </a:rPr>
              <a:t>Concerns about Bias</a:t>
            </a:r>
          </a:p>
        </p:txBody>
      </p:sp>
      <p:pic>
        <p:nvPicPr>
          <p:cNvPr id="4" name="Picture 3">
            <a:extLst>
              <a:ext uri="{FF2B5EF4-FFF2-40B4-BE49-F238E27FC236}">
                <a16:creationId xmlns:a16="http://schemas.microsoft.com/office/drawing/2014/main" id="{DD3DCC14-9B4C-4F80-A72B-323157272F87}"/>
              </a:ext>
            </a:extLst>
          </p:cNvPr>
          <p:cNvPicPr>
            <a:picLocks noChangeAspect="1"/>
          </p:cNvPicPr>
          <p:nvPr/>
        </p:nvPicPr>
        <p:blipFill rotWithShape="1">
          <a:blip r:embed="rId3"/>
          <a:srcRect l="15422" t="6267" r="14217" b="9383"/>
          <a:stretch/>
        </p:blipFill>
        <p:spPr>
          <a:xfrm>
            <a:off x="1905000" y="4038600"/>
            <a:ext cx="1173819" cy="948703"/>
          </a:xfrm>
          <a:prstGeom prst="rect">
            <a:avLst/>
          </a:prstGeom>
        </p:spPr>
      </p:pic>
      <p:pic>
        <p:nvPicPr>
          <p:cNvPr id="6" name="Picture 5">
            <a:extLst>
              <a:ext uri="{FF2B5EF4-FFF2-40B4-BE49-F238E27FC236}">
                <a16:creationId xmlns:a16="http://schemas.microsoft.com/office/drawing/2014/main" id="{E62322E7-261F-47DD-BEF9-E50C6A19396E}"/>
              </a:ext>
            </a:extLst>
          </p:cNvPr>
          <p:cNvPicPr>
            <a:picLocks noChangeAspect="1"/>
          </p:cNvPicPr>
          <p:nvPr/>
        </p:nvPicPr>
        <p:blipFill>
          <a:blip r:embed="rId4"/>
          <a:stretch>
            <a:fillRect/>
          </a:stretch>
        </p:blipFill>
        <p:spPr>
          <a:xfrm>
            <a:off x="5641594" y="3797659"/>
            <a:ext cx="691296" cy="1189644"/>
          </a:xfrm>
          <a:prstGeom prst="rect">
            <a:avLst/>
          </a:prstGeom>
        </p:spPr>
      </p:pic>
    </p:spTree>
    <p:extLst>
      <p:ext uri="{BB962C8B-B14F-4D97-AF65-F5344CB8AC3E}">
        <p14:creationId xmlns:p14="http://schemas.microsoft.com/office/powerpoint/2010/main" val="37042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dirty="0"/>
              <a:t>Other Features of Impact Threshold for a Confounding Variable (Frank, 2000)</a:t>
            </a:r>
            <a:br>
              <a:rPr lang="en-US" sz="1800" dirty="0"/>
            </a:br>
            <a:endParaRPr lang="en-US" sz="1800" dirty="0"/>
          </a:p>
        </p:txBody>
      </p:sp>
      <p:sp>
        <p:nvSpPr>
          <p:cNvPr id="3" name="Content Placeholder 2"/>
          <p:cNvSpPr>
            <a:spLocks noGrp="1"/>
          </p:cNvSpPr>
          <p:nvPr>
            <p:ph idx="1"/>
          </p:nvPr>
        </p:nvSpPr>
        <p:spPr>
          <a:xfrm>
            <a:off x="533400" y="2133624"/>
            <a:ext cx="8229600" cy="4525963"/>
          </a:xfrm>
        </p:spPr>
        <p:txBody>
          <a:bodyPr/>
          <a:lstStyle/>
          <a:p>
            <a:pPr marL="457200" indent="-457200">
              <a:buFont typeface="Arial" panose="020B0604020202020204" pitchFamily="34" charset="0"/>
              <a:buChar char="•"/>
            </a:pPr>
            <a:r>
              <a:rPr lang="en-US" sz="2400" dirty="0"/>
              <a:t>Covariates already in the model</a:t>
            </a:r>
          </a:p>
          <a:p>
            <a:pPr marL="857208" lvl="1" indent="-457200">
              <a:buFont typeface="Arial" panose="020B0604020202020204" pitchFamily="34" charset="0"/>
              <a:buChar char="•"/>
            </a:pPr>
            <a:r>
              <a:rPr lang="en-US" sz="2400" dirty="0"/>
              <a:t>	can report ITCV as partial or zero-order correlations </a:t>
            </a:r>
          </a:p>
          <a:p>
            <a:pPr marL="857208" lvl="1" indent="-457200">
              <a:buFont typeface="Arial" panose="020B0604020202020204" pitchFamily="34" charset="0"/>
              <a:buChar char="•"/>
            </a:pPr>
            <a:r>
              <a:rPr lang="en-US" sz="2400" dirty="0">
                <a:hlinkClick r:id="rId2"/>
              </a:rPr>
              <a:t>Hazlett and Cinelli Making Sense of Sensitivity: Extending Omitted Variable Bias</a:t>
            </a:r>
            <a:r>
              <a:rPr lang="en-US" sz="2400" dirty="0"/>
              <a:t> prefer zero-order to </a:t>
            </a:r>
            <a:r>
              <a:rPr lang="en-US" sz="2400" dirty="0" err="1"/>
              <a:t>Imbens</a:t>
            </a:r>
            <a:r>
              <a:rPr lang="en-US" sz="2400" dirty="0"/>
              <a:t>’ 2003.</a:t>
            </a:r>
          </a:p>
          <a:p>
            <a:pPr marL="457200" indent="-457200">
              <a:buFont typeface="Arial" panose="020B0604020202020204" pitchFamily="34" charset="0"/>
              <a:buChar char="•"/>
            </a:pPr>
            <a:r>
              <a:rPr lang="en-US" sz="2400" dirty="0"/>
              <a:t>Suppression (or type II error for estimate not significant)</a:t>
            </a:r>
          </a:p>
          <a:p>
            <a:pPr marL="457200" indent="-457200">
              <a:buFont typeface="Arial" panose="020B0604020202020204" pitchFamily="34" charset="0"/>
              <a:buChar char="•"/>
            </a:pPr>
            <a:r>
              <a:rPr lang="en-US" sz="2400" dirty="0"/>
              <a:t>Derived initially in terms of estimate and standard error</a:t>
            </a:r>
          </a:p>
          <a:p>
            <a:pPr marL="457200" indent="-457200">
              <a:buFont typeface="Arial" panose="020B0604020202020204" pitchFamily="34" charset="0"/>
              <a:buChar char="•"/>
            </a:pPr>
            <a:r>
              <a:rPr lang="en-US" sz="2400" dirty="0"/>
              <a:t>Can apply to unreliably measured covariate</a:t>
            </a:r>
          </a:p>
        </p:txBody>
      </p:sp>
    </p:spTree>
    <p:extLst>
      <p:ext uri="{BB962C8B-B14F-4D97-AF65-F5344CB8AC3E}">
        <p14:creationId xmlns:p14="http://schemas.microsoft.com/office/powerpoint/2010/main" val="10853879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l="7031" t="17708" r="5469" b="33333"/>
          <a:stretch>
            <a:fillRect/>
          </a:stretch>
        </p:blipFill>
        <p:spPr bwMode="auto">
          <a:xfrm>
            <a:off x="419101" y="1104900"/>
            <a:ext cx="8534400" cy="3581400"/>
          </a:xfrm>
          <a:prstGeom prst="rect">
            <a:avLst/>
          </a:prstGeom>
          <a:noFill/>
          <a:ln w="9525">
            <a:noFill/>
            <a:miter lim="800000"/>
            <a:headEnd/>
            <a:tailEnd/>
          </a:ln>
        </p:spPr>
      </p:pic>
      <p:sp>
        <p:nvSpPr>
          <p:cNvPr id="135173" name="Oval 5"/>
          <p:cNvSpPr>
            <a:spLocks noChangeArrowheads="1"/>
          </p:cNvSpPr>
          <p:nvPr/>
        </p:nvSpPr>
        <p:spPr bwMode="auto">
          <a:xfrm>
            <a:off x="1600200" y="3551717"/>
            <a:ext cx="990600" cy="334489"/>
          </a:xfrm>
          <a:prstGeom prst="ellipse">
            <a:avLst/>
          </a:prstGeom>
          <a:noFill/>
          <a:ln w="9525">
            <a:solidFill>
              <a:srgbClr val="FF0000"/>
            </a:solidFill>
            <a:round/>
            <a:headEnd/>
            <a:tailEnd/>
          </a:ln>
        </p:spPr>
        <p:txBody>
          <a:bodyPr wrap="none" lIns="91430" tIns="45715" rIns="91430" bIns="45715" anchor="ctr"/>
          <a:lstStyle/>
          <a:p>
            <a:endParaRPr lang="en-US"/>
          </a:p>
        </p:txBody>
      </p:sp>
      <p:sp>
        <p:nvSpPr>
          <p:cNvPr id="135174" name="Oval 6"/>
          <p:cNvSpPr>
            <a:spLocks noChangeArrowheads="1"/>
          </p:cNvSpPr>
          <p:nvPr/>
        </p:nvSpPr>
        <p:spPr bwMode="auto">
          <a:xfrm>
            <a:off x="4572001" y="3551711"/>
            <a:ext cx="838200" cy="457200"/>
          </a:xfrm>
          <a:prstGeom prst="ellipse">
            <a:avLst/>
          </a:prstGeom>
          <a:noFill/>
          <a:ln w="9525">
            <a:solidFill>
              <a:srgbClr val="FF0000"/>
            </a:solidFill>
            <a:round/>
            <a:headEnd/>
            <a:tailEnd/>
          </a:ln>
        </p:spPr>
        <p:txBody>
          <a:bodyPr wrap="none" lIns="91430" tIns="45715" rIns="91430" bIns="45715" anchor="ctr"/>
          <a:lstStyle/>
          <a:p>
            <a:endParaRPr lang="en-US"/>
          </a:p>
        </p:txBody>
      </p:sp>
      <p:sp>
        <p:nvSpPr>
          <p:cNvPr id="135175" name="Rectangle 7"/>
          <p:cNvSpPr>
            <a:spLocks noGrp="1" noChangeArrowheads="1"/>
          </p:cNvSpPr>
          <p:nvPr>
            <p:ph type="title"/>
          </p:nvPr>
        </p:nvSpPr>
        <p:spPr>
          <a:xfrm>
            <a:off x="464129" y="76200"/>
            <a:ext cx="8679873" cy="1143000"/>
          </a:xfrm>
        </p:spPr>
        <p:txBody>
          <a:bodyPr/>
          <a:lstStyle/>
          <a:p>
            <a:r>
              <a:rPr lang="en-US" sz="3200" dirty="0"/>
              <a:t>Absorption: Impacts Before and After Pretests</a:t>
            </a:r>
          </a:p>
        </p:txBody>
      </p:sp>
      <p:sp>
        <p:nvSpPr>
          <p:cNvPr id="8" name="Rectangle 3"/>
          <p:cNvSpPr txBox="1">
            <a:spLocks noChangeArrowheads="1"/>
          </p:cNvSpPr>
          <p:nvPr/>
        </p:nvSpPr>
        <p:spPr>
          <a:xfrm>
            <a:off x="419101" y="4686315"/>
            <a:ext cx="8229600" cy="4525963"/>
          </a:xfrm>
          <a:prstGeom prst="rect">
            <a:avLst/>
          </a:prstGeom>
        </p:spPr>
        <p:txBody>
          <a:bodyPr lIns="91430" tIns="45715" rIns="91430" bIns="45715"/>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buFontTx/>
              <a:buNone/>
            </a:pPr>
            <a:r>
              <a:rPr lang="en-US" sz="1600" kern="0" dirty="0"/>
              <a:t>If k &gt; .109 (or .130 without covariates) then the inference is invalid</a:t>
            </a:r>
          </a:p>
          <a:p>
            <a:pPr eaLnBrk="1" hangingPunct="1">
              <a:lnSpc>
                <a:spcPct val="80000"/>
              </a:lnSpc>
              <a:buFontTx/>
              <a:buNone/>
            </a:pPr>
            <a:endParaRPr lang="en-US" sz="1600" kern="0" dirty="0"/>
          </a:p>
          <a:p>
            <a:pPr eaLnBrk="1" hangingPunct="1">
              <a:lnSpc>
                <a:spcPct val="80000"/>
              </a:lnSpc>
              <a:buFontTx/>
              <a:buNone/>
            </a:pPr>
            <a:r>
              <a:rPr lang="en-US" sz="1600" kern="0" dirty="0"/>
              <a:t>After controlling for pre-tests, impact of strongest measured covariate (student approaches to learning) is -.00126 (sign indicates controlling for it reduces estimated effect of retention)</a:t>
            </a:r>
          </a:p>
          <a:p>
            <a:pPr eaLnBrk="1" hangingPunct="1">
              <a:lnSpc>
                <a:spcPct val="80000"/>
              </a:lnSpc>
              <a:buFontTx/>
              <a:buNone/>
            </a:pPr>
            <a:endParaRPr lang="en-US" sz="1600" kern="0" dirty="0">
              <a:sym typeface="Wingdings" pitchFamily="2" charset="2"/>
            </a:endParaRPr>
          </a:p>
          <a:p>
            <a:pPr eaLnBrk="1" hangingPunct="1">
              <a:lnSpc>
                <a:spcPct val="80000"/>
              </a:lnSpc>
              <a:buFontTx/>
              <a:buNone/>
            </a:pPr>
            <a:r>
              <a:rPr lang="en-US" sz="1600" kern="0" dirty="0">
                <a:sym typeface="Wingdings" pitchFamily="2" charset="2"/>
              </a:rPr>
              <a:t>Impact of unmeasured confound would have to be about 100 times greater than the impact of the strongest observed covariate to invalidate the inference.  Hmmm….</a:t>
            </a:r>
            <a:endParaRPr lang="en-US" sz="1600" kern="0" dirty="0"/>
          </a:p>
        </p:txBody>
      </p:sp>
      <p:sp>
        <p:nvSpPr>
          <p:cNvPr id="2" name="Slide Number Placeholder 1">
            <a:extLst>
              <a:ext uri="{FF2B5EF4-FFF2-40B4-BE49-F238E27FC236}">
                <a16:creationId xmlns:a16="http://schemas.microsoft.com/office/drawing/2014/main" id="{2E0E69F1-0AE8-448F-A457-FC0BD17EE3A7}"/>
              </a:ext>
            </a:extLst>
          </p:cNvPr>
          <p:cNvSpPr>
            <a:spLocks noGrp="1"/>
          </p:cNvSpPr>
          <p:nvPr>
            <p:ph type="sldNum" sz="quarter" idx="12"/>
          </p:nvPr>
        </p:nvSpPr>
        <p:spPr/>
        <p:txBody>
          <a:bodyPr/>
          <a:lstStyle/>
          <a:p>
            <a:pPr>
              <a:defRPr/>
            </a:pPr>
            <a:fld id="{F979821D-5FE4-4D3B-86F0-E2E626614511}" type="slidenum">
              <a:rPr lang="en-US" smtClean="0"/>
              <a:pPr>
                <a:defRPr/>
              </a:pPr>
              <a:t>101</a:t>
            </a:fld>
            <a:endParaRPr lang="en-US"/>
          </a:p>
        </p:txBody>
      </p:sp>
      <p:sp>
        <p:nvSpPr>
          <p:cNvPr id="3" name="Rectangle 2"/>
          <p:cNvSpPr/>
          <p:nvPr/>
        </p:nvSpPr>
        <p:spPr>
          <a:xfrm>
            <a:off x="1295412" y="6400800"/>
            <a:ext cx="3788217" cy="369332"/>
          </a:xfrm>
          <a:prstGeom prst="rect">
            <a:avLst/>
          </a:prstGeom>
        </p:spPr>
        <p:txBody>
          <a:bodyPr wrap="none">
            <a:spAutoFit/>
          </a:bodyPr>
          <a:lstStyle/>
          <a:p>
            <a:r>
              <a:rPr lang="en-US" dirty="0">
                <a:hlinkClick r:id="rId3"/>
              </a:rPr>
              <a:t>The value of controlling for pretests</a:t>
            </a:r>
            <a:endParaRPr lang="en-US" dirty="0"/>
          </a:p>
        </p:txBody>
      </p:sp>
    </p:spTree>
    <p:extLst>
      <p:ext uri="{BB962C8B-B14F-4D97-AF65-F5344CB8AC3E}">
        <p14:creationId xmlns:p14="http://schemas.microsoft.com/office/powerpoint/2010/main" val="35011738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74638"/>
            <a:ext cx="8229600" cy="944562"/>
          </a:xfrm>
        </p:spPr>
        <p:txBody>
          <a:bodyPr/>
          <a:lstStyle/>
          <a:p>
            <a:r>
              <a:rPr lang="en-US" sz="2800"/>
              <a:t>Effect of Retention on Achievement After Adding each Covariate</a:t>
            </a:r>
          </a:p>
        </p:txBody>
      </p:sp>
      <p:graphicFrame>
        <p:nvGraphicFramePr>
          <p:cNvPr id="523267" name="Group 3"/>
          <p:cNvGraphicFramePr>
            <a:graphicFrameLocks noGrp="1"/>
          </p:cNvGraphicFramePr>
          <p:nvPr>
            <p:ph type="tbl" idx="1"/>
          </p:nvPr>
        </p:nvGraphicFramePr>
        <p:xfrm>
          <a:off x="457200" y="1219200"/>
          <a:ext cx="8305800" cy="5109212"/>
        </p:xfrm>
        <a:graphic>
          <a:graphicData uri="http://schemas.openxmlformats.org/drawingml/2006/table">
            <a:tbl>
              <a:tblPr/>
              <a:tblGrid>
                <a:gridCol w="4529138">
                  <a:extLst>
                    <a:ext uri="{9D8B030D-6E8A-4147-A177-3AD203B41FA5}">
                      <a16:colId xmlns:a16="http://schemas.microsoft.com/office/drawing/2014/main" val="20000"/>
                    </a:ext>
                  </a:extLst>
                </a:gridCol>
                <a:gridCol w="1470025">
                  <a:extLst>
                    <a:ext uri="{9D8B030D-6E8A-4147-A177-3AD203B41FA5}">
                      <a16:colId xmlns:a16="http://schemas.microsoft.com/office/drawing/2014/main" val="20001"/>
                    </a:ext>
                  </a:extLst>
                </a:gridCol>
                <a:gridCol w="1047750">
                  <a:extLst>
                    <a:ext uri="{9D8B030D-6E8A-4147-A177-3AD203B41FA5}">
                      <a16:colId xmlns:a16="http://schemas.microsoft.com/office/drawing/2014/main" val="20002"/>
                    </a:ext>
                  </a:extLst>
                </a:gridCol>
                <a:gridCol w="1258887">
                  <a:extLst>
                    <a:ext uri="{9D8B030D-6E8A-4147-A177-3AD203B41FA5}">
                      <a16:colId xmlns:a16="http://schemas.microsoft.com/office/drawing/2014/main" val="20003"/>
                    </a:ext>
                  </a:extLst>
                </a:gridCol>
              </a:tblGrid>
              <a:tr h="449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Controls</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Est</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Se</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t</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9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School</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-21.24</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.63</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-33.49</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9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School+Pre2 (spring Kindergarten)</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-12.01</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.45</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-26.48</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School+Pre2+(Pre2-Pre1)+</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-12.10</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.47</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-26.28</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Arial" pitchFamily="34" charset="0"/>
                        </a:rPr>
                        <a:t>School+Pre2+(Pre2-Pre1)+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Momed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-12.00</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.47</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-26.26</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10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Arial" pitchFamily="34" charset="0"/>
                        </a:rPr>
                        <a:t>School+Pre2+(Pre2-Pre1)+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Female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-12.07</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.46</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-25.18</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Arial" pitchFamily="34" charset="0"/>
                        </a:rPr>
                        <a:t>School+Pre2+(Pre2-Pre1)+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2parent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-12.01</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.46</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-26.27</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10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Arial" pitchFamily="34" charset="0"/>
                        </a:rPr>
                        <a:t>School+Pre2+(Pre2-Pre1)+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poverty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-12.04</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.46</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-26.16</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48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Hong and Raudenbush (model based)</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-9.01</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.68</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a:ln>
                            <a:noFill/>
                          </a:ln>
                          <a:solidFill>
                            <a:srgbClr val="FFFF00"/>
                          </a:solidFill>
                          <a:effectLst/>
                          <a:latin typeface="Times New Roman" pitchFamily="18" charset="0"/>
                          <a:cs typeface="Times New Roman" pitchFamily="18" charset="0"/>
                        </a:rPr>
                        <a:t>-13.27</a:t>
                      </a:r>
                      <a:endParaRPr kumimoji="0" lang="en-US" sz="2000" b="0" i="0" u="none" strike="noStrike" cap="none" normalizeH="0" baseline="0">
                        <a:ln>
                          <a:noFill/>
                        </a:ln>
                        <a:solidFill>
                          <a:srgbClr val="FFFF00"/>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6247" name="Text Box 55"/>
          <p:cNvSpPr txBox="1">
            <a:spLocks noChangeArrowheads="1"/>
          </p:cNvSpPr>
          <p:nvPr/>
        </p:nvSpPr>
        <p:spPr bwMode="auto">
          <a:xfrm>
            <a:off x="1206501" y="6248424"/>
            <a:ext cx="7860080" cy="646321"/>
          </a:xfrm>
          <a:prstGeom prst="rect">
            <a:avLst/>
          </a:prstGeom>
          <a:noFill/>
          <a:ln w="9525">
            <a:noFill/>
            <a:miter lim="800000"/>
            <a:headEnd/>
            <a:tailEnd/>
          </a:ln>
        </p:spPr>
        <p:txBody>
          <a:bodyPr wrap="none" lIns="91430" tIns="45715" rIns="91430" bIns="45715">
            <a:spAutoFit/>
          </a:bodyPr>
          <a:lstStyle/>
          <a:p>
            <a:r>
              <a:rPr lang="en-US" dirty="0"/>
              <a:t>n=10,065, R</a:t>
            </a:r>
            <a:r>
              <a:rPr lang="en-US" baseline="30000" dirty="0"/>
              <a:t>2 </a:t>
            </a:r>
            <a:r>
              <a:rPr lang="en-US" dirty="0"/>
              <a:t>=.40</a:t>
            </a:r>
          </a:p>
          <a:p>
            <a:r>
              <a:rPr lang="en-US" dirty="0"/>
              <a:t>Note: 1 year’s growth is about 10 points, so retention effect &gt; 1 year growth</a:t>
            </a:r>
          </a:p>
        </p:txBody>
      </p:sp>
      <p:sp>
        <p:nvSpPr>
          <p:cNvPr id="2" name="Slide Number Placeholder 1">
            <a:extLst>
              <a:ext uri="{FF2B5EF4-FFF2-40B4-BE49-F238E27FC236}">
                <a16:creationId xmlns:a16="http://schemas.microsoft.com/office/drawing/2014/main" id="{F624E8C1-9776-48A6-A73A-043DFFB309DD}"/>
              </a:ext>
            </a:extLst>
          </p:cNvPr>
          <p:cNvSpPr>
            <a:spLocks noGrp="1"/>
          </p:cNvSpPr>
          <p:nvPr>
            <p:ph type="sldNum" sz="quarter" idx="12"/>
          </p:nvPr>
        </p:nvSpPr>
        <p:spPr/>
        <p:txBody>
          <a:bodyPr/>
          <a:lstStyle/>
          <a:p>
            <a:pPr>
              <a:defRPr/>
            </a:pPr>
            <a:fld id="{5CD98F6E-3789-4AA0-9741-8A467986406F}" type="slidenum">
              <a:rPr lang="en-US" smtClean="0">
                <a:solidFill>
                  <a:srgbClr val="000000"/>
                </a:solidFill>
              </a:rPr>
              <a:pPr>
                <a:defRPr/>
              </a:pPr>
              <a:t>102</a:t>
            </a:fld>
            <a:endParaRPr lang="en-US">
              <a:solidFill>
                <a:srgbClr val="000000"/>
              </a:solidFill>
            </a:endParaRPr>
          </a:p>
        </p:txBody>
      </p:sp>
    </p:spTree>
    <p:extLst>
      <p:ext uri="{BB962C8B-B14F-4D97-AF65-F5344CB8AC3E}">
        <p14:creationId xmlns:p14="http://schemas.microsoft.com/office/powerpoint/2010/main" val="12183157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1" y="274638"/>
            <a:ext cx="8229600" cy="1143000"/>
          </a:xfrm>
        </p:spPr>
        <p:txBody>
          <a:bodyPr/>
          <a:lstStyle/>
          <a:p>
            <a:pPr eaLnBrk="1" hangingPunct="1"/>
            <a:r>
              <a:rPr lang="en-US" sz="4000"/>
              <a:t>Consider Alternate Sample</a:t>
            </a:r>
            <a:br>
              <a:rPr lang="en-US" sz="4000"/>
            </a:br>
            <a:r>
              <a:rPr lang="en-US" sz="4000"/>
              <a:t>(External Validity)</a:t>
            </a:r>
          </a:p>
        </p:txBody>
      </p:sp>
      <p:sp>
        <p:nvSpPr>
          <p:cNvPr id="100355" name="Rectangle 3"/>
          <p:cNvSpPr>
            <a:spLocks noGrp="1" noChangeArrowheads="1"/>
          </p:cNvSpPr>
          <p:nvPr>
            <p:ph type="body" idx="4294967295"/>
          </p:nvPr>
        </p:nvSpPr>
        <p:spPr>
          <a:xfrm>
            <a:off x="762000" y="1752600"/>
            <a:ext cx="8229600" cy="4525963"/>
          </a:xfrm>
        </p:spPr>
        <p:txBody>
          <a:bodyPr/>
          <a:lstStyle/>
          <a:p>
            <a:pPr eaLnBrk="1" hangingPunct="1">
              <a:buFontTx/>
              <a:buNone/>
            </a:pPr>
            <a:r>
              <a:rPr lang="en-US" dirty="0"/>
              <a:t>Define </a:t>
            </a:r>
            <a:r>
              <a:rPr lang="en-US" dirty="0">
                <a:sym typeface="Symbol" pitchFamily="18" charset="2"/>
              </a:rPr>
              <a:t></a:t>
            </a:r>
            <a:r>
              <a:rPr lang="en-US" dirty="0"/>
              <a:t> as the proportion of the sample that is replaced with an alternate sample.</a:t>
            </a:r>
          </a:p>
          <a:p>
            <a:pPr eaLnBrk="1" hangingPunct="1">
              <a:buFontTx/>
              <a:buNone/>
            </a:pPr>
            <a:r>
              <a:rPr lang="en-US" sz="4800" dirty="0" err="1">
                <a:solidFill>
                  <a:srgbClr val="FF99FF"/>
                </a:solidFill>
                <a:latin typeface="TypoUpright BT" panose="03020702030807050705" pitchFamily="66" charset="0"/>
                <a:cs typeface="Times New Roman" panose="02020603050405020304" pitchFamily="18" charset="0"/>
              </a:rPr>
              <a:t>r</a:t>
            </a:r>
            <a:r>
              <a:rPr lang="en-US" sz="4800" baseline="-25000" dirty="0" err="1">
                <a:solidFill>
                  <a:srgbClr val="FF99FF"/>
                </a:solidFill>
                <a:latin typeface="TypoUpright BT" panose="03020702030807050705" pitchFamily="66" charset="0"/>
                <a:cs typeface="Times New Roman" panose="02020603050405020304" pitchFamily="18" charset="0"/>
              </a:rPr>
              <a:t>xy</a:t>
            </a:r>
            <a:r>
              <a:rPr lang="en-US" sz="4800" dirty="0">
                <a:latin typeface="Times New Roman" panose="02020603050405020304" pitchFamily="18" charset="0"/>
                <a:cs typeface="Times New Roman" panose="02020603050405020304" pitchFamily="18" charset="0"/>
              </a:rPr>
              <a:t> </a:t>
            </a:r>
            <a:r>
              <a:rPr lang="en-US" sz="2400" dirty="0">
                <a:latin typeface="Times New Roman" pitchFamily="18" charset="0"/>
              </a:rPr>
              <a:t>is correlation in unobserved data</a:t>
            </a:r>
          </a:p>
          <a:p>
            <a:pPr eaLnBrk="1" hangingPunct="1">
              <a:buFontTx/>
              <a:buNone/>
            </a:pPr>
            <a:r>
              <a:rPr lang="en-US" sz="4800" dirty="0">
                <a:solidFill>
                  <a:srgbClr val="FF99FF"/>
                </a:solidFill>
                <a:latin typeface="TypoUpright BT" panose="03020702030807050705" pitchFamily="66" charset="0"/>
                <a:cs typeface="Times New Roman" panose="02020603050405020304" pitchFamily="18" charset="0"/>
              </a:rPr>
              <a:t>R </a:t>
            </a:r>
            <a:r>
              <a:rPr lang="en-US" sz="2400" baseline="-25000" dirty="0" err="1">
                <a:solidFill>
                  <a:srgbClr val="FF99FF"/>
                </a:solidFill>
                <a:latin typeface="Times New Roman" panose="02020603050405020304" pitchFamily="18" charset="0"/>
                <a:cs typeface="Times New Roman" panose="02020603050405020304" pitchFamily="18" charset="0"/>
              </a:rPr>
              <a:t>xy</a:t>
            </a:r>
            <a:r>
              <a:rPr lang="en-US" sz="2400" dirty="0">
                <a:solidFill>
                  <a:srgbClr val="FF99FF"/>
                </a:solidFill>
                <a:latin typeface="Times New Roman" panose="02020603050405020304" pitchFamily="18" charset="0"/>
                <a:cs typeface="Times New Roman" panose="02020603050405020304" pitchFamily="18" charset="0"/>
              </a:rPr>
              <a:t> </a:t>
            </a:r>
            <a:r>
              <a:rPr lang="en-US" sz="2400" dirty="0">
                <a:latin typeface="Times New Roman" pitchFamily="18" charset="0"/>
              </a:rPr>
              <a:t>is combined correlation for observed and unobserved data:</a:t>
            </a:r>
          </a:p>
          <a:p>
            <a:pPr eaLnBrk="1" hangingPunct="1">
              <a:buFontTx/>
              <a:buNone/>
            </a:pPr>
            <a:r>
              <a:rPr lang="en-US" dirty="0">
                <a:solidFill>
                  <a:srgbClr val="FF99FF"/>
                </a:solidFill>
                <a:latin typeface="TypoUpright BT" panose="03020702030807050705" pitchFamily="66" charset="0"/>
                <a:cs typeface="Times New Roman" panose="02020603050405020304" pitchFamily="18" charset="0"/>
              </a:rPr>
              <a:t>R </a:t>
            </a:r>
            <a:r>
              <a:rPr lang="en-US" baseline="-25000" dirty="0" err="1">
                <a:solidFill>
                  <a:srgbClr val="FF99FF"/>
                </a:solidFill>
              </a:rPr>
              <a:t>xy</a:t>
            </a:r>
            <a:r>
              <a:rPr lang="en-US" dirty="0"/>
              <a:t>=(1-</a:t>
            </a:r>
            <a:r>
              <a:rPr lang="en-US" dirty="0">
                <a:sym typeface="Symbol" pitchFamily="18" charset="2"/>
              </a:rPr>
              <a:t></a:t>
            </a:r>
            <a:r>
              <a:rPr lang="en-US" dirty="0"/>
              <a:t>)</a:t>
            </a:r>
            <a:r>
              <a:rPr lang="en-US" dirty="0" err="1"/>
              <a:t>r</a:t>
            </a:r>
            <a:r>
              <a:rPr lang="en-US" baseline="-25000" dirty="0" err="1"/>
              <a:t>xy</a:t>
            </a:r>
            <a:r>
              <a:rPr lang="en-US" dirty="0"/>
              <a:t> + </a:t>
            </a:r>
            <a:r>
              <a:rPr lang="en-US" dirty="0">
                <a:sym typeface="Symbol" pitchFamily="18" charset="2"/>
              </a:rPr>
              <a:t></a:t>
            </a:r>
            <a:r>
              <a:rPr lang="en-US" dirty="0">
                <a:solidFill>
                  <a:srgbClr val="FF99FF"/>
                </a:solidFill>
                <a:latin typeface="Times New Roman" panose="02020603050405020304" pitchFamily="18" charset="0"/>
                <a:cs typeface="Times New Roman" panose="02020603050405020304" pitchFamily="18" charset="0"/>
              </a:rPr>
              <a:t> </a:t>
            </a:r>
            <a:r>
              <a:rPr lang="en-US" sz="4800" dirty="0">
                <a:solidFill>
                  <a:srgbClr val="FF99FF"/>
                </a:solidFill>
                <a:latin typeface="TypoUpright BT" panose="03020702030807050705" pitchFamily="66" charset="0"/>
                <a:cs typeface="Times New Roman" panose="02020603050405020304" pitchFamily="18" charset="0"/>
              </a:rPr>
              <a:t>r </a:t>
            </a:r>
            <a:r>
              <a:rPr lang="en-US" sz="4800" baseline="-25000" dirty="0" err="1">
                <a:solidFill>
                  <a:srgbClr val="FF99FF"/>
                </a:solidFill>
                <a:latin typeface="TypoUpright BT" panose="03020702030807050705" pitchFamily="66" charset="0"/>
                <a:cs typeface="Times New Roman" panose="02020603050405020304" pitchFamily="18" charset="0"/>
              </a:rPr>
              <a:t>xy</a:t>
            </a:r>
            <a:r>
              <a:rPr lang="en-US" sz="4800" dirty="0"/>
              <a:t> </a:t>
            </a:r>
            <a:r>
              <a:rPr lang="en-US" dirty="0"/>
              <a:t>. </a:t>
            </a:r>
          </a:p>
          <a:p>
            <a:pPr eaLnBrk="1" hangingPunct="1">
              <a:buFontTx/>
              <a:buNone/>
            </a:pPr>
            <a:endParaRPr lang="en-US" dirty="0"/>
          </a:p>
          <a:p>
            <a:pPr eaLnBrk="1" hangingPunct="1">
              <a:buFontTx/>
              <a:buNone/>
            </a:pPr>
            <a:r>
              <a:rPr lang="en-US" sz="1600" dirty="0">
                <a:hlinkClick r:id="rId2"/>
              </a:rPr>
              <a:t>*Frank</a:t>
            </a:r>
            <a:r>
              <a:rPr lang="en-US" sz="1600" b="1" dirty="0">
                <a:hlinkClick r:id="rId2"/>
              </a:rPr>
              <a:t>, </a:t>
            </a:r>
            <a:r>
              <a:rPr lang="en-US" sz="1600" dirty="0">
                <a:hlinkClick r:id="rId2"/>
              </a:rPr>
              <a:t>K. A. and Min, K. 2007. Indices of Robustness for Sample Representation. </a:t>
            </a:r>
            <a:r>
              <a:rPr lang="en-US" sz="1600" i="1" dirty="0">
                <a:hlinkClick r:id="rId2"/>
              </a:rPr>
              <a:t>Sociological Methodology</a:t>
            </a:r>
            <a:r>
              <a:rPr lang="en-US" sz="1600" dirty="0">
                <a:hlinkClick r:id="rId2"/>
              </a:rPr>
              <a:t>.  </a:t>
            </a:r>
            <a:r>
              <a:rPr lang="en-US" sz="1600" dirty="0" err="1">
                <a:hlinkClick r:id="rId2"/>
              </a:rPr>
              <a:t>Vol</a:t>
            </a:r>
            <a:r>
              <a:rPr lang="en-US" sz="1600" dirty="0">
                <a:hlinkClick r:id="rId2"/>
              </a:rPr>
              <a:t> 37, 349-392. * co first authors.</a:t>
            </a:r>
            <a:endParaRPr lang="en-US" sz="1600" dirty="0"/>
          </a:p>
        </p:txBody>
      </p:sp>
      <p:sp>
        <p:nvSpPr>
          <p:cNvPr id="2" name="Slide Number Placeholder 1">
            <a:extLst>
              <a:ext uri="{FF2B5EF4-FFF2-40B4-BE49-F238E27FC236}">
                <a16:creationId xmlns:a16="http://schemas.microsoft.com/office/drawing/2014/main" id="{3F86EA77-732A-4817-A5D5-90A213C282C3}"/>
              </a:ext>
            </a:extLst>
          </p:cNvPr>
          <p:cNvSpPr>
            <a:spLocks noGrp="1"/>
          </p:cNvSpPr>
          <p:nvPr>
            <p:ph type="sldNum" sz="quarter" idx="12"/>
          </p:nvPr>
        </p:nvSpPr>
        <p:spPr/>
        <p:txBody>
          <a:bodyPr/>
          <a:lstStyle/>
          <a:p>
            <a:pPr>
              <a:defRPr/>
            </a:pPr>
            <a:fld id="{1583B2B5-30A8-4AF3-8E9E-22E294530FA9}" type="slidenum">
              <a:rPr lang="en-US" smtClean="0"/>
              <a:pPr>
                <a:defRPr/>
              </a:pPr>
              <a:t>103</a:t>
            </a:fld>
            <a:endParaRPr lang="en-US"/>
          </a:p>
        </p:txBody>
      </p:sp>
    </p:spTree>
    <p:extLst>
      <p:ext uri="{BB962C8B-B14F-4D97-AF65-F5344CB8AC3E}">
        <p14:creationId xmlns:p14="http://schemas.microsoft.com/office/powerpoint/2010/main" val="41928522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 y="274638"/>
            <a:ext cx="8229600" cy="1143000"/>
          </a:xfrm>
        </p:spPr>
        <p:txBody>
          <a:bodyPr/>
          <a:lstStyle/>
          <a:p>
            <a:pPr eaLnBrk="1" hangingPunct="1"/>
            <a:r>
              <a:rPr lang="en-US" sz="4000" dirty="0"/>
              <a:t>Thresholds for Sample Replacement, </a:t>
            </a:r>
            <a:r>
              <a:rPr lang="en-US" sz="3600" dirty="0">
                <a:solidFill>
                  <a:srgbClr val="FF99FF"/>
                </a:solidFill>
                <a:latin typeface="TypoUpright BT" panose="03020702030807050705" pitchFamily="66" charset="0"/>
                <a:ea typeface="+mn-ea"/>
                <a:cs typeface="Times New Roman" panose="02020603050405020304" pitchFamily="18" charset="0"/>
              </a:rPr>
              <a:t>r </a:t>
            </a:r>
            <a:r>
              <a:rPr lang="en-US" sz="3600" baseline="-25000" dirty="0" err="1">
                <a:solidFill>
                  <a:srgbClr val="FF99FF"/>
                </a:solidFill>
                <a:ea typeface="+mn-ea"/>
                <a:cs typeface="+mn-cs"/>
              </a:rPr>
              <a:t>xy</a:t>
            </a:r>
            <a:endParaRPr lang="en-US" sz="3600" dirty="0"/>
          </a:p>
        </p:txBody>
      </p:sp>
      <p:sp>
        <p:nvSpPr>
          <p:cNvPr id="102403" name="Rectangle 3"/>
          <p:cNvSpPr>
            <a:spLocks noGrp="1" noChangeArrowheads="1"/>
          </p:cNvSpPr>
          <p:nvPr>
            <p:ph type="body" idx="4294967295"/>
          </p:nvPr>
        </p:nvSpPr>
        <p:spPr>
          <a:xfrm>
            <a:off x="685800" y="1600201"/>
            <a:ext cx="8458200" cy="4800600"/>
          </a:xfrm>
        </p:spPr>
        <p:txBody>
          <a:bodyPr/>
          <a:lstStyle/>
          <a:p>
            <a:pPr eaLnBrk="1" hangingPunct="1">
              <a:lnSpc>
                <a:spcPct val="80000"/>
              </a:lnSpc>
              <a:buFontTx/>
              <a:buNone/>
            </a:pPr>
            <a:r>
              <a:rPr lang="en-US" sz="2800" dirty="0"/>
              <a:t>Set</a:t>
            </a:r>
            <a:r>
              <a:rPr lang="en-US" sz="4800" dirty="0">
                <a:solidFill>
                  <a:srgbClr val="FF99FF"/>
                </a:solidFill>
                <a:latin typeface="TypoUpright BT" panose="03020702030807050705" pitchFamily="66" charset="0"/>
                <a:cs typeface="Times New Roman" panose="02020603050405020304" pitchFamily="18" charset="0"/>
              </a:rPr>
              <a:t> R </a:t>
            </a:r>
            <a:r>
              <a:rPr lang="en-US" sz="2400" baseline="-25000" dirty="0" err="1">
                <a:solidFill>
                  <a:srgbClr val="FF99FF"/>
                </a:solidFill>
                <a:latin typeface="Times New Roman" panose="02020603050405020304" pitchFamily="18" charset="0"/>
                <a:cs typeface="Times New Roman" panose="02020603050405020304" pitchFamily="18" charset="0"/>
              </a:rPr>
              <a:t>xy</a:t>
            </a:r>
            <a:r>
              <a:rPr lang="en-US" sz="2800" dirty="0"/>
              <a:t> </a:t>
            </a:r>
            <a:r>
              <a:rPr lang="en-US" sz="2800" dirty="0">
                <a:solidFill>
                  <a:srgbClr val="FF6600"/>
                </a:solidFill>
                <a:latin typeface="Times New Roman" panose="02020603050405020304" pitchFamily="18" charset="0"/>
                <a:cs typeface="Times New Roman" panose="02020603050405020304" pitchFamily="18" charset="0"/>
              </a:rPr>
              <a:t> </a:t>
            </a:r>
            <a:r>
              <a:rPr lang="en-US" sz="2800" dirty="0"/>
              <a:t>=</a:t>
            </a:r>
            <a:r>
              <a:rPr lang="en-US" sz="4800" dirty="0">
                <a:solidFill>
                  <a:srgbClr val="FF99FF"/>
                </a:solidFill>
                <a:latin typeface="TypoUpright BT" panose="03020702030807050705" pitchFamily="66" charset="0"/>
                <a:cs typeface="Times New Roman" panose="02020603050405020304" pitchFamily="18" charset="0"/>
              </a:rPr>
              <a:t> </a:t>
            </a:r>
            <a:r>
              <a:rPr lang="en-US" sz="2800" dirty="0"/>
              <a:t>r</a:t>
            </a:r>
            <a:r>
              <a:rPr lang="en-US" sz="2800" baseline="30000" dirty="0"/>
              <a:t>#</a:t>
            </a:r>
          </a:p>
          <a:p>
            <a:pPr eaLnBrk="1" hangingPunct="1">
              <a:lnSpc>
                <a:spcPct val="80000"/>
              </a:lnSpc>
              <a:buFontTx/>
              <a:buNone/>
            </a:pPr>
            <a:r>
              <a:rPr lang="en-US" sz="2800" dirty="0"/>
              <a:t>r</a:t>
            </a:r>
            <a:r>
              <a:rPr lang="en-US" sz="2800" baseline="30000" dirty="0"/>
              <a:t># </a:t>
            </a:r>
            <a:r>
              <a:rPr lang="en-US" sz="2800" dirty="0"/>
              <a:t>=(1-</a:t>
            </a:r>
            <a:r>
              <a:rPr lang="en-US" sz="2800" dirty="0">
                <a:sym typeface="Symbol" pitchFamily="18" charset="2"/>
              </a:rPr>
              <a:t></a:t>
            </a:r>
            <a:r>
              <a:rPr lang="en-US" sz="2800" dirty="0"/>
              <a:t>)</a:t>
            </a:r>
            <a:r>
              <a:rPr lang="en-US" sz="2800" dirty="0" err="1"/>
              <a:t>r</a:t>
            </a:r>
            <a:r>
              <a:rPr lang="en-US" sz="2800" baseline="-25000" dirty="0" err="1"/>
              <a:t>xy</a:t>
            </a:r>
            <a:r>
              <a:rPr lang="en-US" sz="2800" dirty="0"/>
              <a:t> + </a:t>
            </a:r>
            <a:r>
              <a:rPr lang="en-US" sz="2800" dirty="0">
                <a:sym typeface="Symbol" pitchFamily="18" charset="2"/>
              </a:rPr>
              <a:t></a:t>
            </a:r>
            <a:r>
              <a:rPr lang="en-US" sz="2800" dirty="0">
                <a:solidFill>
                  <a:srgbClr val="FF99FF"/>
                </a:solidFill>
                <a:latin typeface="Times New Roman" panose="02020603050405020304" pitchFamily="18" charset="0"/>
                <a:cs typeface="Times New Roman" panose="02020603050405020304" pitchFamily="18" charset="0"/>
              </a:rPr>
              <a:t> </a:t>
            </a:r>
            <a:r>
              <a:rPr lang="en-US" sz="28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endParaRPr lang="en-US" sz="2800" dirty="0"/>
          </a:p>
          <a:p>
            <a:pPr eaLnBrk="1" hangingPunct="1">
              <a:lnSpc>
                <a:spcPct val="80000"/>
              </a:lnSpc>
              <a:buFontTx/>
              <a:buNone/>
            </a:pPr>
            <a:r>
              <a:rPr lang="en-US" sz="2800" dirty="0"/>
              <a:t>and solve for </a:t>
            </a:r>
            <a:r>
              <a:rPr lang="en-US" sz="48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r>
              <a:rPr lang="en-US" sz="2800" dirty="0"/>
              <a:t>: </a:t>
            </a:r>
          </a:p>
          <a:p>
            <a:pPr eaLnBrk="1" hangingPunct="1">
              <a:lnSpc>
                <a:spcPct val="80000"/>
              </a:lnSpc>
              <a:buNone/>
            </a:pPr>
            <a:r>
              <a:rPr lang="en-US" sz="48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r>
              <a:rPr lang="en-US" sz="2800" dirty="0">
                <a:solidFill>
                  <a:srgbClr val="FF99FF"/>
                </a:solidFill>
              </a:rPr>
              <a:t>=</a:t>
            </a:r>
            <a:r>
              <a:rPr lang="en-US" sz="2800" dirty="0"/>
              <a:t>[r</a:t>
            </a:r>
            <a:r>
              <a:rPr lang="en-US" sz="2800" baseline="30000" dirty="0"/>
              <a:t># </a:t>
            </a:r>
            <a:r>
              <a:rPr lang="en-US" sz="2800" dirty="0"/>
              <a:t>+(</a:t>
            </a:r>
            <a:r>
              <a:rPr lang="en-US" sz="2800" dirty="0">
                <a:sym typeface="Symbol" pitchFamily="18" charset="2"/>
              </a:rPr>
              <a:t>-1</a:t>
            </a:r>
            <a:r>
              <a:rPr lang="en-US" sz="2800" dirty="0"/>
              <a:t>)</a:t>
            </a:r>
            <a:r>
              <a:rPr lang="en-US" sz="2800" dirty="0" err="1"/>
              <a:t>r</a:t>
            </a:r>
            <a:r>
              <a:rPr lang="en-US" sz="2800" baseline="-25000" dirty="0" err="1"/>
              <a:t>xy</a:t>
            </a:r>
            <a:r>
              <a:rPr lang="en-US" sz="2800" dirty="0"/>
              <a:t> ]/</a:t>
            </a:r>
            <a:r>
              <a:rPr lang="en-US" sz="2800" dirty="0">
                <a:sym typeface="Symbol" pitchFamily="18" charset="2"/>
              </a:rPr>
              <a:t> </a:t>
            </a:r>
            <a:endParaRPr lang="en-US" sz="2800" dirty="0"/>
          </a:p>
          <a:p>
            <a:pPr eaLnBrk="1" hangingPunct="1">
              <a:lnSpc>
                <a:spcPct val="80000"/>
              </a:lnSpc>
              <a:buFontTx/>
              <a:buNone/>
            </a:pPr>
            <a:endParaRPr lang="en-US" sz="2800" dirty="0"/>
          </a:p>
          <a:p>
            <a:pPr eaLnBrk="1" hangingPunct="1">
              <a:lnSpc>
                <a:spcPct val="80000"/>
              </a:lnSpc>
              <a:buFontTx/>
              <a:buNone/>
            </a:pPr>
            <a:r>
              <a:rPr lang="en-US" sz="2800" dirty="0"/>
              <a:t>If half the sample is replaced (</a:t>
            </a:r>
            <a:r>
              <a:rPr lang="en-US" sz="2800" dirty="0">
                <a:sym typeface="Symbol" pitchFamily="18" charset="2"/>
              </a:rPr>
              <a:t></a:t>
            </a:r>
            <a:r>
              <a:rPr lang="en-US" sz="2800" dirty="0"/>
              <a:t>=.5), original inference is invalid if </a:t>
            </a:r>
            <a:r>
              <a:rPr lang="en-US" sz="2400" dirty="0">
                <a:latin typeface="TypoUpright BT" pitchFamily="66" charset="0"/>
              </a:rPr>
              <a:t>	 </a:t>
            </a:r>
            <a:r>
              <a:rPr lang="en-US" sz="48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r>
              <a:rPr lang="en-US" sz="2400" dirty="0"/>
              <a:t> &lt; 2r</a:t>
            </a:r>
            <a:r>
              <a:rPr lang="en-US" sz="2400" baseline="30000" dirty="0"/>
              <a:t>#</a:t>
            </a:r>
            <a:r>
              <a:rPr lang="en-US" sz="2400" dirty="0"/>
              <a:t>-</a:t>
            </a:r>
            <a:r>
              <a:rPr lang="en-US" sz="2400" dirty="0" err="1"/>
              <a:t>r</a:t>
            </a:r>
            <a:r>
              <a:rPr lang="en-US" sz="2400" baseline="-25000" dirty="0" err="1"/>
              <a:t>xy</a:t>
            </a:r>
            <a:r>
              <a:rPr lang="en-US" sz="2400" baseline="-25000" dirty="0"/>
              <a:t>  </a:t>
            </a:r>
          </a:p>
          <a:p>
            <a:pPr eaLnBrk="1" hangingPunct="1">
              <a:lnSpc>
                <a:spcPct val="80000"/>
              </a:lnSpc>
              <a:buFontTx/>
              <a:buNone/>
            </a:pPr>
            <a:r>
              <a:rPr lang="en-US" sz="2400" dirty="0"/>
              <a:t>Therefore, 2r</a:t>
            </a:r>
            <a:r>
              <a:rPr lang="en-US" sz="2400" baseline="30000" dirty="0"/>
              <a:t>#</a:t>
            </a:r>
            <a:r>
              <a:rPr lang="en-US" sz="2400" dirty="0"/>
              <a:t>-</a:t>
            </a:r>
            <a:r>
              <a:rPr lang="en-US" sz="2400" dirty="0" err="1"/>
              <a:t>r</a:t>
            </a:r>
            <a:r>
              <a:rPr lang="en-US" sz="2400" baseline="-25000" dirty="0" err="1"/>
              <a:t>xy</a:t>
            </a:r>
            <a:r>
              <a:rPr lang="en-US" sz="2400" baseline="-25000" dirty="0"/>
              <a:t>  </a:t>
            </a:r>
            <a:r>
              <a:rPr lang="en-US" sz="2400" dirty="0"/>
              <a:t> defines the </a:t>
            </a:r>
            <a:r>
              <a:rPr lang="en-US" sz="2400" u="sng" dirty="0"/>
              <a:t>t</a:t>
            </a:r>
            <a:r>
              <a:rPr lang="en-US" sz="2400" dirty="0"/>
              <a:t>hreshold for </a:t>
            </a:r>
            <a:r>
              <a:rPr lang="en-US" sz="2400" u="sng" dirty="0"/>
              <a:t>r</a:t>
            </a:r>
            <a:r>
              <a:rPr lang="en-US" sz="2400" dirty="0"/>
              <a:t>eplacement: TR(</a:t>
            </a:r>
            <a:r>
              <a:rPr lang="en-US" sz="2400" dirty="0">
                <a:sym typeface="Symbol" pitchFamily="18" charset="2"/>
              </a:rPr>
              <a:t></a:t>
            </a:r>
            <a:r>
              <a:rPr lang="en-US" sz="2400" dirty="0"/>
              <a:t>=.5</a:t>
            </a:r>
            <a:r>
              <a:rPr lang="en-US" sz="2800" dirty="0"/>
              <a:t>)</a:t>
            </a:r>
            <a:endParaRPr lang="en-US" sz="2800" baseline="-25000" dirty="0"/>
          </a:p>
          <a:p>
            <a:pPr eaLnBrk="1" hangingPunct="1">
              <a:lnSpc>
                <a:spcPct val="80000"/>
              </a:lnSpc>
              <a:buFont typeface="Symbol" pitchFamily="18" charset="2"/>
              <a:buNone/>
            </a:pPr>
            <a:r>
              <a:rPr lang="en-US" sz="1800" baseline="-25000" dirty="0"/>
              <a:t>Assumes means and variances are constant across samples, alternative calculations available.</a:t>
            </a:r>
          </a:p>
          <a:p>
            <a:pPr eaLnBrk="1" hangingPunct="1">
              <a:lnSpc>
                <a:spcPct val="80000"/>
              </a:lnSpc>
              <a:buFontTx/>
              <a:buNone/>
            </a:pPr>
            <a:endParaRPr lang="en-US" sz="2800" baseline="-25000" dirty="0"/>
          </a:p>
        </p:txBody>
      </p:sp>
      <p:sp>
        <p:nvSpPr>
          <p:cNvPr id="2" name="Slide Number Placeholder 1">
            <a:extLst>
              <a:ext uri="{FF2B5EF4-FFF2-40B4-BE49-F238E27FC236}">
                <a16:creationId xmlns:a16="http://schemas.microsoft.com/office/drawing/2014/main" id="{F54E0B31-8E95-4D77-B8FB-7879AC98542B}"/>
              </a:ext>
            </a:extLst>
          </p:cNvPr>
          <p:cNvSpPr>
            <a:spLocks noGrp="1"/>
          </p:cNvSpPr>
          <p:nvPr>
            <p:ph type="sldNum" sz="quarter" idx="12"/>
          </p:nvPr>
        </p:nvSpPr>
        <p:spPr/>
        <p:txBody>
          <a:bodyPr/>
          <a:lstStyle/>
          <a:p>
            <a:pPr>
              <a:defRPr/>
            </a:pPr>
            <a:fld id="{1583B2B5-30A8-4AF3-8E9E-22E294530FA9}" type="slidenum">
              <a:rPr lang="en-US" smtClean="0"/>
              <a:pPr>
                <a:defRPr/>
              </a:pPr>
              <a:t>104</a:t>
            </a:fld>
            <a:endParaRPr lang="en-US"/>
          </a:p>
        </p:txBody>
      </p:sp>
    </p:spTree>
    <p:extLst>
      <p:ext uri="{BB962C8B-B14F-4D97-AF65-F5344CB8AC3E}">
        <p14:creationId xmlns:p14="http://schemas.microsoft.com/office/powerpoint/2010/main" val="2465850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 y="274638"/>
            <a:ext cx="8229600" cy="1143000"/>
          </a:xfrm>
        </p:spPr>
        <p:txBody>
          <a:bodyPr/>
          <a:lstStyle/>
          <a:p>
            <a:pPr eaLnBrk="1" hangingPunct="1"/>
            <a:r>
              <a:rPr lang="en-US" sz="4000" dirty="0"/>
              <a:t>Thresholds for Sample Replacement, </a:t>
            </a:r>
            <a:r>
              <a:rPr lang="en-US" sz="4000" dirty="0">
                <a:sym typeface="Symbol" pitchFamily="18" charset="2"/>
              </a:rPr>
              <a:t></a:t>
            </a:r>
            <a:endParaRPr lang="en-US" sz="4000" dirty="0"/>
          </a:p>
        </p:txBody>
      </p:sp>
      <p:sp>
        <p:nvSpPr>
          <p:cNvPr id="102403" name="Rectangle 3"/>
          <p:cNvSpPr>
            <a:spLocks noGrp="1" noChangeArrowheads="1"/>
          </p:cNvSpPr>
          <p:nvPr>
            <p:ph type="body" idx="4294967295"/>
          </p:nvPr>
        </p:nvSpPr>
        <p:spPr>
          <a:xfrm>
            <a:off x="685800" y="1600201"/>
            <a:ext cx="8458200" cy="4800600"/>
          </a:xfrm>
        </p:spPr>
        <p:txBody>
          <a:bodyPr/>
          <a:lstStyle/>
          <a:p>
            <a:pPr eaLnBrk="1" hangingPunct="1">
              <a:lnSpc>
                <a:spcPct val="80000"/>
              </a:lnSpc>
              <a:buFontTx/>
              <a:buNone/>
            </a:pPr>
            <a:r>
              <a:rPr lang="en-US" sz="2800" dirty="0"/>
              <a:t>Set </a:t>
            </a:r>
            <a:r>
              <a:rPr lang="en-US" sz="4800" dirty="0">
                <a:solidFill>
                  <a:srgbClr val="FF99FF"/>
                </a:solidFill>
                <a:latin typeface="TypoUpright BT" panose="03020702030807050705" pitchFamily="66" charset="0"/>
                <a:cs typeface="Times New Roman" panose="02020603050405020304" pitchFamily="18" charset="0"/>
              </a:rPr>
              <a:t>R</a:t>
            </a:r>
            <a:r>
              <a:rPr lang="en-US" sz="2800" dirty="0">
                <a:solidFill>
                  <a:srgbClr val="FF6600"/>
                </a:solidFill>
                <a:latin typeface="Times New Roman" panose="02020603050405020304" pitchFamily="18" charset="0"/>
                <a:cs typeface="Times New Roman" panose="02020603050405020304" pitchFamily="18" charset="0"/>
              </a:rPr>
              <a:t> </a:t>
            </a:r>
            <a:r>
              <a:rPr lang="en-US" sz="2800" dirty="0"/>
              <a:t>=</a:t>
            </a:r>
            <a:r>
              <a:rPr lang="en-US" sz="4800" dirty="0">
                <a:solidFill>
                  <a:srgbClr val="FF99FF"/>
                </a:solidFill>
                <a:latin typeface="TypoUpright BT" panose="03020702030807050705" pitchFamily="66" charset="0"/>
                <a:cs typeface="Times New Roman" panose="02020603050405020304" pitchFamily="18" charset="0"/>
              </a:rPr>
              <a:t> </a:t>
            </a:r>
            <a:r>
              <a:rPr lang="en-US" sz="2800" dirty="0"/>
              <a:t>r</a:t>
            </a:r>
            <a:r>
              <a:rPr lang="en-US" sz="2800" baseline="30000" dirty="0"/>
              <a:t>#</a:t>
            </a:r>
          </a:p>
          <a:p>
            <a:pPr eaLnBrk="1" hangingPunct="1">
              <a:lnSpc>
                <a:spcPct val="80000"/>
              </a:lnSpc>
              <a:buFontTx/>
              <a:buNone/>
            </a:pPr>
            <a:r>
              <a:rPr lang="en-US" sz="2800" dirty="0"/>
              <a:t>r</a:t>
            </a:r>
            <a:r>
              <a:rPr lang="en-US" sz="2800" baseline="30000" dirty="0"/>
              <a:t># </a:t>
            </a:r>
            <a:r>
              <a:rPr lang="en-US" sz="2800" dirty="0"/>
              <a:t>=(1-</a:t>
            </a:r>
            <a:r>
              <a:rPr lang="en-US" sz="2800" dirty="0">
                <a:sym typeface="Symbol" pitchFamily="18" charset="2"/>
              </a:rPr>
              <a:t></a:t>
            </a:r>
            <a:r>
              <a:rPr lang="en-US" sz="2800" dirty="0"/>
              <a:t>)</a:t>
            </a:r>
            <a:r>
              <a:rPr lang="en-US" sz="2800" dirty="0" err="1"/>
              <a:t>r</a:t>
            </a:r>
            <a:r>
              <a:rPr lang="en-US" sz="2800" baseline="-25000" dirty="0" err="1"/>
              <a:t>xy</a:t>
            </a:r>
            <a:r>
              <a:rPr lang="en-US" sz="2800" dirty="0"/>
              <a:t> + </a:t>
            </a:r>
            <a:r>
              <a:rPr lang="en-US" sz="2800" dirty="0">
                <a:sym typeface="Symbol" pitchFamily="18" charset="2"/>
              </a:rPr>
              <a:t></a:t>
            </a:r>
            <a:r>
              <a:rPr lang="en-US" sz="2800" dirty="0">
                <a:solidFill>
                  <a:srgbClr val="FF99FF"/>
                </a:solidFill>
                <a:latin typeface="Times New Roman" panose="02020603050405020304" pitchFamily="18" charset="0"/>
                <a:cs typeface="Times New Roman" panose="02020603050405020304" pitchFamily="18" charset="0"/>
              </a:rPr>
              <a:t> </a:t>
            </a:r>
            <a:r>
              <a:rPr lang="en-US" sz="28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endParaRPr lang="en-US" sz="2800" dirty="0"/>
          </a:p>
          <a:p>
            <a:pPr eaLnBrk="1" hangingPunct="1">
              <a:lnSpc>
                <a:spcPct val="80000"/>
              </a:lnSpc>
              <a:buFontTx/>
              <a:buNone/>
            </a:pPr>
            <a:r>
              <a:rPr lang="en-US" sz="2800" dirty="0"/>
              <a:t>and solve for </a:t>
            </a:r>
            <a:r>
              <a:rPr lang="en-US" sz="2800" dirty="0">
                <a:sym typeface="Symbol" pitchFamily="18" charset="2"/>
              </a:rPr>
              <a:t></a:t>
            </a:r>
            <a:endParaRPr lang="en-US" sz="2800" dirty="0"/>
          </a:p>
          <a:p>
            <a:pPr eaLnBrk="1" hangingPunct="1">
              <a:lnSpc>
                <a:spcPct val="80000"/>
              </a:lnSpc>
              <a:buFontTx/>
              <a:buNone/>
            </a:pPr>
            <a:r>
              <a:rPr lang="en-US" sz="2800" dirty="0">
                <a:sym typeface="Symbol" pitchFamily="18" charset="2"/>
              </a:rPr>
              <a:t>=</a:t>
            </a:r>
            <a:r>
              <a:rPr lang="en-US" sz="2800" dirty="0"/>
              <a:t>(</a:t>
            </a:r>
            <a:r>
              <a:rPr lang="en-US" sz="2800" dirty="0" err="1"/>
              <a:t>r</a:t>
            </a:r>
            <a:r>
              <a:rPr lang="en-US" sz="2800" baseline="-25000" dirty="0" err="1"/>
              <a:t>xy</a:t>
            </a:r>
            <a:r>
              <a:rPr lang="en-US" sz="2800" baseline="-25000" dirty="0"/>
              <a:t> </a:t>
            </a:r>
            <a:r>
              <a:rPr lang="en-US" sz="2800" dirty="0"/>
              <a:t>-r</a:t>
            </a:r>
            <a:r>
              <a:rPr lang="en-US" sz="2800" baseline="30000" dirty="0"/>
              <a:t># </a:t>
            </a:r>
            <a:r>
              <a:rPr lang="en-US" sz="2800" dirty="0"/>
              <a:t>)/(</a:t>
            </a:r>
            <a:r>
              <a:rPr lang="en-US" sz="5400" dirty="0">
                <a:solidFill>
                  <a:srgbClr val="FF99FF"/>
                </a:solidFill>
                <a:latin typeface="TypoUpright BT" panose="03020702030807050705" pitchFamily="66" charset="0"/>
                <a:cs typeface="Times New Roman" panose="02020603050405020304" pitchFamily="18" charset="0"/>
              </a:rPr>
              <a:t>r </a:t>
            </a:r>
            <a:r>
              <a:rPr lang="en-US" sz="2800" baseline="-25000" dirty="0" err="1">
                <a:solidFill>
                  <a:srgbClr val="FF99FF"/>
                </a:solidFill>
              </a:rPr>
              <a:t>xy</a:t>
            </a:r>
            <a:r>
              <a:rPr lang="en-US" sz="2800" dirty="0"/>
              <a:t> -</a:t>
            </a:r>
            <a:r>
              <a:rPr lang="en-US" sz="2800" dirty="0" err="1"/>
              <a:t>r</a:t>
            </a:r>
            <a:r>
              <a:rPr lang="en-US" sz="2800" baseline="-25000" dirty="0" err="1"/>
              <a:t>xy</a:t>
            </a:r>
            <a:r>
              <a:rPr lang="en-US" sz="2800" baseline="-25000" dirty="0"/>
              <a:t> </a:t>
            </a:r>
            <a:r>
              <a:rPr lang="en-US" sz="2800" dirty="0"/>
              <a:t>)</a:t>
            </a:r>
          </a:p>
          <a:p>
            <a:pPr eaLnBrk="1" hangingPunct="1">
              <a:lnSpc>
                <a:spcPct val="80000"/>
              </a:lnSpc>
              <a:buFontTx/>
              <a:buNone/>
            </a:pPr>
            <a:r>
              <a:rPr lang="en-US" sz="2800" dirty="0"/>
              <a:t>if</a:t>
            </a:r>
            <a:r>
              <a:rPr lang="en-US" sz="4800" dirty="0">
                <a:solidFill>
                  <a:srgbClr val="FF99FF"/>
                </a:solidFill>
                <a:latin typeface="TypoUpright BT" panose="03020702030807050705" pitchFamily="66" charset="0"/>
                <a:cs typeface="Times New Roman" panose="02020603050405020304" pitchFamily="18" charset="0"/>
              </a:rPr>
              <a:t> r</a:t>
            </a:r>
            <a:r>
              <a:rPr lang="en-US" sz="2800" baseline="-25000" dirty="0"/>
              <a:t> </a:t>
            </a:r>
            <a:r>
              <a:rPr lang="en-US" sz="2800" baseline="-25000" dirty="0" err="1">
                <a:solidFill>
                  <a:srgbClr val="FF99FF"/>
                </a:solidFill>
              </a:rPr>
              <a:t>xy</a:t>
            </a:r>
            <a:r>
              <a:rPr lang="en-US" sz="2800" dirty="0"/>
              <a:t>=0, inference is altered if</a:t>
            </a:r>
            <a:r>
              <a:rPr lang="en-US" sz="4000" dirty="0"/>
              <a:t> </a:t>
            </a:r>
            <a:r>
              <a:rPr lang="el-GR" sz="4000" dirty="0">
                <a:cs typeface="Arial" charset="0"/>
              </a:rPr>
              <a:t>π</a:t>
            </a:r>
            <a:r>
              <a:rPr lang="en-US" sz="2800" dirty="0">
                <a:sym typeface="Symbol" pitchFamily="18" charset="2"/>
              </a:rPr>
              <a:t>&gt; 1-</a:t>
            </a:r>
            <a:r>
              <a:rPr lang="en-US" sz="2800" dirty="0"/>
              <a:t>r</a:t>
            </a:r>
            <a:r>
              <a:rPr lang="en-US" sz="2800" baseline="30000" dirty="0"/>
              <a:t>#</a:t>
            </a:r>
            <a:r>
              <a:rPr lang="en-US" sz="2800" dirty="0"/>
              <a:t>/</a:t>
            </a:r>
            <a:r>
              <a:rPr lang="en-US" sz="2800" dirty="0" err="1"/>
              <a:t>r</a:t>
            </a:r>
            <a:r>
              <a:rPr lang="en-US" sz="2800" baseline="-25000" dirty="0" err="1"/>
              <a:t>xy</a:t>
            </a:r>
            <a:r>
              <a:rPr lang="en-US" sz="2800" baseline="-25000" dirty="0"/>
              <a:t> .  </a:t>
            </a:r>
            <a:endParaRPr lang="en-US" sz="2800" dirty="0"/>
          </a:p>
          <a:p>
            <a:pPr eaLnBrk="1" hangingPunct="1">
              <a:lnSpc>
                <a:spcPct val="80000"/>
              </a:lnSpc>
              <a:buFontTx/>
              <a:buNone/>
            </a:pPr>
            <a:r>
              <a:rPr lang="en-US" sz="2800" dirty="0"/>
              <a:t>Therefore </a:t>
            </a:r>
            <a:r>
              <a:rPr lang="en-US" sz="2800" dirty="0">
                <a:sym typeface="Symbol" pitchFamily="18" charset="2"/>
              </a:rPr>
              <a:t>1-</a:t>
            </a:r>
            <a:r>
              <a:rPr lang="en-US" sz="2800" dirty="0"/>
              <a:t>r</a:t>
            </a:r>
            <a:r>
              <a:rPr lang="en-US" sz="2800" baseline="30000" dirty="0"/>
              <a:t>#</a:t>
            </a:r>
            <a:r>
              <a:rPr lang="en-US" sz="2800" dirty="0"/>
              <a:t>/</a:t>
            </a:r>
            <a:r>
              <a:rPr lang="en-US" sz="2800" dirty="0" err="1"/>
              <a:t>r</a:t>
            </a:r>
            <a:r>
              <a:rPr lang="en-US" sz="2800" baseline="-25000" dirty="0" err="1"/>
              <a:t>xy</a:t>
            </a:r>
            <a:r>
              <a:rPr lang="en-US" sz="2800" dirty="0"/>
              <a:t> defines the threshold for </a:t>
            </a:r>
            <a:r>
              <a:rPr lang="en-US" sz="2800" u="sng" dirty="0"/>
              <a:t>r</a:t>
            </a:r>
            <a:r>
              <a:rPr lang="en-US" sz="2800" dirty="0"/>
              <a:t>eplacement </a:t>
            </a:r>
            <a:r>
              <a:rPr lang="en-US" sz="2400" dirty="0"/>
              <a:t>TR(</a:t>
            </a:r>
            <a:r>
              <a:rPr lang="en-US" sz="4800" dirty="0">
                <a:solidFill>
                  <a:srgbClr val="FF99FF"/>
                </a:solidFill>
                <a:latin typeface="TypoUpright BT" panose="03020702030807050705" pitchFamily="66" charset="0"/>
                <a:cs typeface="Times New Roman" panose="02020603050405020304" pitchFamily="18" charset="0"/>
              </a:rPr>
              <a:t>r </a:t>
            </a:r>
            <a:r>
              <a:rPr lang="en-US" sz="2400" baseline="-25000" dirty="0" err="1">
                <a:solidFill>
                  <a:srgbClr val="FF99FF"/>
                </a:solidFill>
              </a:rPr>
              <a:t>xy</a:t>
            </a:r>
            <a:r>
              <a:rPr lang="en-US" sz="2400" dirty="0"/>
              <a:t>)=0</a:t>
            </a:r>
          </a:p>
          <a:p>
            <a:pPr eaLnBrk="1" hangingPunct="1">
              <a:lnSpc>
                <a:spcPct val="80000"/>
              </a:lnSpc>
              <a:buFont typeface="Symbol" pitchFamily="18" charset="2"/>
              <a:buNone/>
            </a:pPr>
            <a:r>
              <a:rPr lang="en-US" sz="1800" baseline="-25000" dirty="0"/>
              <a:t>Assumes means and variances are constant across samples, alternative calculations available.</a:t>
            </a:r>
          </a:p>
          <a:p>
            <a:pPr eaLnBrk="1" hangingPunct="1">
              <a:lnSpc>
                <a:spcPct val="80000"/>
              </a:lnSpc>
              <a:buFontTx/>
              <a:buNone/>
            </a:pPr>
            <a:endParaRPr lang="en-US" sz="2800" baseline="-25000" dirty="0"/>
          </a:p>
        </p:txBody>
      </p:sp>
      <p:sp>
        <p:nvSpPr>
          <p:cNvPr id="2" name="Slide Number Placeholder 1">
            <a:extLst>
              <a:ext uri="{FF2B5EF4-FFF2-40B4-BE49-F238E27FC236}">
                <a16:creationId xmlns:a16="http://schemas.microsoft.com/office/drawing/2014/main" id="{4B66161C-C21E-4C94-9E40-3DDCF47A2E8D}"/>
              </a:ext>
            </a:extLst>
          </p:cNvPr>
          <p:cNvSpPr>
            <a:spLocks noGrp="1"/>
          </p:cNvSpPr>
          <p:nvPr>
            <p:ph type="sldNum" sz="quarter" idx="12"/>
          </p:nvPr>
        </p:nvSpPr>
        <p:spPr/>
        <p:txBody>
          <a:bodyPr/>
          <a:lstStyle/>
          <a:p>
            <a:pPr>
              <a:defRPr/>
            </a:pPr>
            <a:fld id="{1583B2B5-30A8-4AF3-8E9E-22E294530FA9}" type="slidenum">
              <a:rPr lang="en-US" smtClean="0"/>
              <a:pPr>
                <a:defRPr/>
              </a:pPr>
              <a:t>105</a:t>
            </a:fld>
            <a:endParaRPr lang="en-US"/>
          </a:p>
        </p:txBody>
      </p:sp>
      <p:sp>
        <p:nvSpPr>
          <p:cNvPr id="3" name="TextBox 2">
            <a:extLst>
              <a:ext uri="{FF2B5EF4-FFF2-40B4-BE49-F238E27FC236}">
                <a16:creationId xmlns:a16="http://schemas.microsoft.com/office/drawing/2014/main" id="{DC694B35-9F65-44FE-88F0-64205A11A075}"/>
              </a:ext>
            </a:extLst>
          </p:cNvPr>
          <p:cNvSpPr txBox="1"/>
          <p:nvPr/>
        </p:nvSpPr>
        <p:spPr>
          <a:xfrm>
            <a:off x="5562600" y="1584326"/>
            <a:ext cx="1685077" cy="369332"/>
          </a:xfrm>
          <a:prstGeom prst="rect">
            <a:avLst/>
          </a:prstGeom>
          <a:noFill/>
        </p:spPr>
        <p:txBody>
          <a:bodyPr wrap="none" rtlCol="0">
            <a:spAutoFit/>
          </a:bodyPr>
          <a:lstStyle/>
          <a:p>
            <a:r>
              <a:rPr lang="en-US" dirty="0"/>
              <a:t>Look familiar? </a:t>
            </a:r>
          </a:p>
        </p:txBody>
      </p:sp>
      <p:pic>
        <p:nvPicPr>
          <p:cNvPr id="4" name="Picture 3">
            <a:extLst>
              <a:ext uri="{FF2B5EF4-FFF2-40B4-BE49-F238E27FC236}">
                <a16:creationId xmlns:a16="http://schemas.microsoft.com/office/drawing/2014/main" id="{8BF1F321-868C-452B-ABDF-803B8ADB5D13}"/>
              </a:ext>
            </a:extLst>
          </p:cNvPr>
          <p:cNvPicPr>
            <a:picLocks noChangeAspect="1"/>
          </p:cNvPicPr>
          <p:nvPr/>
        </p:nvPicPr>
        <p:blipFill rotWithShape="1">
          <a:blip r:embed="rId2"/>
          <a:srcRect l="16667" t="23333" r="13333" b="7037"/>
          <a:stretch/>
        </p:blipFill>
        <p:spPr>
          <a:xfrm>
            <a:off x="5145932" y="2024617"/>
            <a:ext cx="3540868" cy="1981200"/>
          </a:xfrm>
          <a:prstGeom prst="rect">
            <a:avLst/>
          </a:prstGeom>
        </p:spPr>
      </p:pic>
    </p:spTree>
    <p:extLst>
      <p:ext uri="{BB962C8B-B14F-4D97-AF65-F5344CB8AC3E}">
        <p14:creationId xmlns:p14="http://schemas.microsoft.com/office/powerpoint/2010/main" val="34259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 y="274638"/>
            <a:ext cx="8229600" cy="1143000"/>
          </a:xfrm>
        </p:spPr>
        <p:txBody>
          <a:bodyPr/>
          <a:lstStyle/>
          <a:p>
            <a:pPr eaLnBrk="1" hangingPunct="1"/>
            <a:r>
              <a:rPr lang="en-US" sz="4000" dirty="0"/>
              <a:t>Thresholds for Sample Replacement: Toy Example</a:t>
            </a:r>
          </a:p>
        </p:txBody>
      </p:sp>
      <p:sp>
        <p:nvSpPr>
          <p:cNvPr id="102403" name="Rectangle 3"/>
          <p:cNvSpPr>
            <a:spLocks noGrp="1" noChangeArrowheads="1"/>
          </p:cNvSpPr>
          <p:nvPr>
            <p:ph type="body" idx="4294967295"/>
          </p:nvPr>
        </p:nvSpPr>
        <p:spPr>
          <a:xfrm>
            <a:off x="685800" y="1600201"/>
            <a:ext cx="8458200" cy="4800600"/>
          </a:xfrm>
        </p:spPr>
        <p:txBody>
          <a:bodyPr/>
          <a:lstStyle/>
          <a:p>
            <a:pPr eaLnBrk="1" hangingPunct="1">
              <a:lnSpc>
                <a:spcPct val="80000"/>
              </a:lnSpc>
              <a:buFontTx/>
              <a:buNone/>
            </a:pPr>
            <a:r>
              <a:rPr lang="en-US" sz="2800" dirty="0"/>
              <a:t>If half the sample is replaced (</a:t>
            </a:r>
            <a:r>
              <a:rPr lang="en-US" sz="2800" dirty="0">
                <a:sym typeface="Symbol" pitchFamily="18" charset="2"/>
              </a:rPr>
              <a:t></a:t>
            </a:r>
            <a:r>
              <a:rPr lang="en-US" sz="2800" dirty="0"/>
              <a:t>=.5), original inference is invalid if </a:t>
            </a:r>
            <a:r>
              <a:rPr lang="en-US" sz="2400" dirty="0">
                <a:latin typeface="TypoUpright BT" pitchFamily="66" charset="0"/>
              </a:rPr>
              <a:t>	 </a:t>
            </a:r>
            <a:r>
              <a:rPr lang="en-US" sz="4800" dirty="0">
                <a:solidFill>
                  <a:srgbClr val="FF99FF"/>
                </a:solidFill>
                <a:latin typeface="TypoUpright BT" panose="03020702030807050705" pitchFamily="66" charset="0"/>
                <a:cs typeface="Times New Roman" panose="02020603050405020304" pitchFamily="18" charset="0"/>
              </a:rPr>
              <a:t>r </a:t>
            </a:r>
            <a:r>
              <a:rPr lang="en-US" sz="2800" baseline="-25000" dirty="0">
                <a:solidFill>
                  <a:srgbClr val="FF99FF"/>
                </a:solidFill>
              </a:rPr>
              <a:t>x y</a:t>
            </a:r>
            <a:r>
              <a:rPr lang="en-US" sz="2400" dirty="0"/>
              <a:t> &lt; 2r</a:t>
            </a:r>
            <a:r>
              <a:rPr lang="en-US" sz="2400" baseline="30000" dirty="0"/>
              <a:t>#</a:t>
            </a:r>
            <a:r>
              <a:rPr lang="en-US" sz="2400" dirty="0"/>
              <a:t>-</a:t>
            </a:r>
            <a:r>
              <a:rPr lang="en-US" sz="2400" dirty="0" err="1"/>
              <a:t>r</a:t>
            </a:r>
            <a:r>
              <a:rPr lang="en-US" sz="2400" baseline="-25000" dirty="0" err="1"/>
              <a:t>xy</a:t>
            </a:r>
            <a:r>
              <a:rPr lang="en-US" sz="2400" baseline="-25000" dirty="0"/>
              <a:t>  </a:t>
            </a:r>
          </a:p>
          <a:p>
            <a:pPr eaLnBrk="1" hangingPunct="1">
              <a:lnSpc>
                <a:spcPct val="80000"/>
              </a:lnSpc>
              <a:buFontTx/>
              <a:buNone/>
            </a:pPr>
            <a:r>
              <a:rPr lang="en-US" sz="2800" dirty="0"/>
              <a:t>If r</a:t>
            </a:r>
            <a:r>
              <a:rPr lang="en-US" sz="2800" baseline="30000" dirty="0"/>
              <a:t>#</a:t>
            </a:r>
            <a:r>
              <a:rPr lang="en-US" sz="2800" dirty="0"/>
              <a:t>=.4 and </a:t>
            </a:r>
            <a:r>
              <a:rPr lang="en-US" sz="2800" dirty="0" err="1"/>
              <a:t>r</a:t>
            </a:r>
            <a:r>
              <a:rPr lang="en-US" sz="2800" baseline="-25000" dirty="0" err="1"/>
              <a:t>xy</a:t>
            </a:r>
            <a:r>
              <a:rPr lang="en-US" sz="2800" baseline="-25000" dirty="0"/>
              <a:t> </a:t>
            </a:r>
            <a:r>
              <a:rPr lang="en-US" sz="2800" dirty="0"/>
              <a:t>=.6 then inference invalid if </a:t>
            </a:r>
          </a:p>
          <a:p>
            <a:pPr eaLnBrk="1" hangingPunct="1">
              <a:lnSpc>
                <a:spcPct val="80000"/>
              </a:lnSpc>
              <a:buNone/>
            </a:pPr>
            <a:r>
              <a:rPr lang="en-US" sz="4800" dirty="0">
                <a:solidFill>
                  <a:srgbClr val="FF99FF"/>
                </a:solidFill>
                <a:latin typeface="TypoUpright BT" panose="03020702030807050705" pitchFamily="66" charset="0"/>
                <a:cs typeface="Times New Roman" panose="02020603050405020304" pitchFamily="18" charset="0"/>
              </a:rPr>
              <a:t>r</a:t>
            </a:r>
            <a:r>
              <a:rPr lang="en-US" sz="2800" dirty="0">
                <a:latin typeface="TypoUpright BT" pitchFamily="66" charset="0"/>
              </a:rPr>
              <a:t> </a:t>
            </a:r>
            <a:r>
              <a:rPr lang="en-US" sz="2800" baseline="-25000" dirty="0" err="1">
                <a:solidFill>
                  <a:srgbClr val="FF99FF"/>
                </a:solidFill>
              </a:rPr>
              <a:t>xy</a:t>
            </a:r>
            <a:r>
              <a:rPr lang="en-US" sz="2800" dirty="0"/>
              <a:t> &lt; .2 		(2 x .4-.6=.2) </a:t>
            </a:r>
            <a:r>
              <a:rPr lang="en-US" sz="2800" baseline="-25000" dirty="0"/>
              <a:t>  </a:t>
            </a:r>
          </a:p>
          <a:p>
            <a:pPr eaLnBrk="1" hangingPunct="1">
              <a:lnSpc>
                <a:spcPct val="80000"/>
              </a:lnSpc>
              <a:buFontTx/>
              <a:buNone/>
            </a:pPr>
            <a:r>
              <a:rPr lang="en-US" sz="2800" dirty="0"/>
              <a:t>If</a:t>
            </a:r>
            <a:r>
              <a:rPr lang="en-US" sz="4800" dirty="0">
                <a:solidFill>
                  <a:srgbClr val="FF99FF"/>
                </a:solidFill>
                <a:latin typeface="TypoUpright BT" panose="03020702030807050705" pitchFamily="66" charset="0"/>
                <a:cs typeface="Times New Roman" panose="02020603050405020304" pitchFamily="18" charset="0"/>
              </a:rPr>
              <a:t> r</a:t>
            </a:r>
            <a:r>
              <a:rPr lang="en-US" baseline="-25000" dirty="0"/>
              <a:t> </a:t>
            </a:r>
            <a:r>
              <a:rPr lang="en-US" sz="2800" baseline="-25000" dirty="0" err="1">
                <a:solidFill>
                  <a:srgbClr val="FF99FF"/>
                </a:solidFill>
              </a:rPr>
              <a:t>xy</a:t>
            </a:r>
            <a:r>
              <a:rPr lang="en-US" sz="2800" dirty="0"/>
              <a:t>=0, inference is altered if</a:t>
            </a:r>
            <a:r>
              <a:rPr lang="en-US" sz="4000" dirty="0"/>
              <a:t> </a:t>
            </a:r>
            <a:r>
              <a:rPr lang="el-GR" sz="4000" dirty="0">
                <a:cs typeface="Arial" charset="0"/>
              </a:rPr>
              <a:t>π</a:t>
            </a:r>
            <a:r>
              <a:rPr lang="en-US" sz="2800" dirty="0">
                <a:sym typeface="Symbol" pitchFamily="18" charset="2"/>
              </a:rPr>
              <a:t>&gt; 1-</a:t>
            </a:r>
            <a:r>
              <a:rPr lang="en-US" sz="2800" dirty="0"/>
              <a:t>r</a:t>
            </a:r>
            <a:r>
              <a:rPr lang="en-US" sz="2800" baseline="30000" dirty="0"/>
              <a:t>#</a:t>
            </a:r>
            <a:r>
              <a:rPr lang="en-US" sz="2800" dirty="0"/>
              <a:t>/</a:t>
            </a:r>
            <a:r>
              <a:rPr lang="en-US" sz="2800" dirty="0" err="1"/>
              <a:t>r</a:t>
            </a:r>
            <a:r>
              <a:rPr lang="en-US" sz="2800" baseline="-25000" dirty="0" err="1"/>
              <a:t>xy</a:t>
            </a:r>
            <a:r>
              <a:rPr lang="en-US" sz="2800" dirty="0"/>
              <a:t>.</a:t>
            </a:r>
          </a:p>
          <a:p>
            <a:pPr eaLnBrk="1" hangingPunct="1">
              <a:lnSpc>
                <a:spcPct val="80000"/>
              </a:lnSpc>
              <a:buNone/>
            </a:pPr>
            <a:r>
              <a:rPr lang="en-US" sz="2400" dirty="0"/>
              <a:t>If r</a:t>
            </a:r>
            <a:r>
              <a:rPr lang="en-US" sz="2400" baseline="30000" dirty="0"/>
              <a:t>#</a:t>
            </a:r>
            <a:r>
              <a:rPr lang="en-US" sz="2400" dirty="0"/>
              <a:t>=.4 and </a:t>
            </a:r>
            <a:r>
              <a:rPr lang="en-US" sz="2400" dirty="0" err="1"/>
              <a:t>r</a:t>
            </a:r>
            <a:r>
              <a:rPr lang="en-US" sz="2400" baseline="-25000" dirty="0" err="1"/>
              <a:t>xy</a:t>
            </a:r>
            <a:r>
              <a:rPr lang="en-US" sz="2400" baseline="-25000" dirty="0"/>
              <a:t> </a:t>
            </a:r>
            <a:r>
              <a:rPr lang="en-US" sz="2400" dirty="0"/>
              <a:t>=.6 then inference invalid if </a:t>
            </a:r>
          </a:p>
          <a:p>
            <a:pPr eaLnBrk="1" hangingPunct="1">
              <a:lnSpc>
                <a:spcPct val="80000"/>
              </a:lnSpc>
              <a:buNone/>
            </a:pPr>
            <a:r>
              <a:rPr lang="el-GR" sz="3600" dirty="0">
                <a:cs typeface="Arial" charset="0"/>
              </a:rPr>
              <a:t>π</a:t>
            </a:r>
            <a:r>
              <a:rPr lang="en-US" sz="2400" dirty="0">
                <a:sym typeface="Symbol" pitchFamily="18" charset="2"/>
              </a:rPr>
              <a:t>&gt; .33 		(1-.4/.6=.33)</a:t>
            </a:r>
            <a:endParaRPr lang="en-US" sz="2400" dirty="0"/>
          </a:p>
          <a:p>
            <a:pPr eaLnBrk="1" hangingPunct="1">
              <a:lnSpc>
                <a:spcPct val="80000"/>
              </a:lnSpc>
              <a:buFontTx/>
              <a:buNone/>
            </a:pPr>
            <a:endParaRPr lang="en-US" sz="2400" dirty="0"/>
          </a:p>
          <a:p>
            <a:pPr eaLnBrk="1" hangingPunct="1">
              <a:lnSpc>
                <a:spcPct val="80000"/>
              </a:lnSpc>
              <a:buFont typeface="Symbol" pitchFamily="18" charset="2"/>
              <a:buNone/>
            </a:pPr>
            <a:r>
              <a:rPr lang="en-US" sz="1800" baseline="-25000" dirty="0"/>
              <a:t>Assumes means and variances are constant across samples, alternative calculations available.</a:t>
            </a:r>
          </a:p>
          <a:p>
            <a:pPr eaLnBrk="1" hangingPunct="1">
              <a:lnSpc>
                <a:spcPct val="80000"/>
              </a:lnSpc>
              <a:buFontTx/>
              <a:buNone/>
            </a:pPr>
            <a:endParaRPr lang="en-US" sz="2800" baseline="-25000" dirty="0"/>
          </a:p>
        </p:txBody>
      </p:sp>
      <p:sp>
        <p:nvSpPr>
          <p:cNvPr id="2" name="Slide Number Placeholder 1">
            <a:extLst>
              <a:ext uri="{FF2B5EF4-FFF2-40B4-BE49-F238E27FC236}">
                <a16:creationId xmlns:a16="http://schemas.microsoft.com/office/drawing/2014/main" id="{E46B7C81-DE6E-408A-9146-0975895C8D60}"/>
              </a:ext>
            </a:extLst>
          </p:cNvPr>
          <p:cNvSpPr>
            <a:spLocks noGrp="1"/>
          </p:cNvSpPr>
          <p:nvPr>
            <p:ph type="sldNum" sz="quarter" idx="12"/>
          </p:nvPr>
        </p:nvSpPr>
        <p:spPr/>
        <p:txBody>
          <a:bodyPr/>
          <a:lstStyle/>
          <a:p>
            <a:pPr>
              <a:defRPr/>
            </a:pPr>
            <a:fld id="{1583B2B5-30A8-4AF3-8E9E-22E294530FA9}" type="slidenum">
              <a:rPr lang="en-US" smtClean="0"/>
              <a:pPr>
                <a:defRPr/>
              </a:pPr>
              <a:t>106</a:t>
            </a:fld>
            <a:endParaRPr lang="en-US"/>
          </a:p>
        </p:txBody>
      </p:sp>
    </p:spTree>
    <p:extLst>
      <p:ext uri="{BB962C8B-B14F-4D97-AF65-F5344CB8AC3E}">
        <p14:creationId xmlns:p14="http://schemas.microsoft.com/office/powerpoint/2010/main" val="2033846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a:t>
            </a:r>
          </a:p>
        </p:txBody>
      </p:sp>
      <p:sp>
        <p:nvSpPr>
          <p:cNvPr id="3" name="Content Placeholder 2"/>
          <p:cNvSpPr>
            <a:spLocks noGrp="1"/>
          </p:cNvSpPr>
          <p:nvPr>
            <p:ph idx="1"/>
          </p:nvPr>
        </p:nvSpPr>
        <p:spPr/>
        <p:txBody>
          <a:bodyPr/>
          <a:lstStyle/>
          <a:p>
            <a:r>
              <a:rPr lang="en-US" dirty="0"/>
              <a:t>Replacing cases with null hypothesis cases </a:t>
            </a:r>
            <a:r>
              <a:rPr lang="en-US" dirty="0">
                <a:sym typeface="Wingdings" panose="05000000000000000000" pitchFamily="2" charset="2"/>
              </a:rPr>
              <a:t> % bias to invalidate</a:t>
            </a:r>
          </a:p>
          <a:p>
            <a:r>
              <a:rPr lang="en-US" dirty="0">
                <a:sym typeface="Wingdings" panose="05000000000000000000" pitchFamily="2" charset="2"/>
              </a:rPr>
              <a:t>How much would you have to replace the data with flat line (null hypothesis) cases to invalidate?</a:t>
            </a:r>
          </a:p>
          <a:p>
            <a:r>
              <a:rPr lang="en-US" dirty="0">
                <a:sym typeface="Wingdings" panose="05000000000000000000" pitchFamily="2" charset="2"/>
              </a:rPr>
              <a:t>How much would you have to disturb the data to invalidate the inference?</a:t>
            </a:r>
            <a:endParaRPr lang="en-US" dirty="0"/>
          </a:p>
        </p:txBody>
      </p:sp>
      <p:sp>
        <p:nvSpPr>
          <p:cNvPr id="4" name="Slide Number Placeholder 3">
            <a:extLst>
              <a:ext uri="{FF2B5EF4-FFF2-40B4-BE49-F238E27FC236}">
                <a16:creationId xmlns:a16="http://schemas.microsoft.com/office/drawing/2014/main" id="{1B293474-A74E-4591-9BEA-5E9DA7AE3B23}"/>
              </a:ext>
            </a:extLst>
          </p:cNvPr>
          <p:cNvSpPr>
            <a:spLocks noGrp="1"/>
          </p:cNvSpPr>
          <p:nvPr>
            <p:ph type="sldNum" sz="quarter" idx="12"/>
          </p:nvPr>
        </p:nvSpPr>
        <p:spPr/>
        <p:txBody>
          <a:bodyPr/>
          <a:lstStyle/>
          <a:p>
            <a:pPr>
              <a:defRPr/>
            </a:pPr>
            <a:fld id="{350884FC-A345-47D7-8DCD-28131DE4BA17}" type="slidenum">
              <a:rPr lang="en-US" smtClean="0"/>
              <a:pPr>
                <a:defRPr/>
              </a:pPr>
              <a:t>107</a:t>
            </a:fld>
            <a:endParaRPr lang="en-US"/>
          </a:p>
        </p:txBody>
      </p:sp>
    </p:spTree>
    <p:extLst>
      <p:ext uri="{BB962C8B-B14F-4D97-AF65-F5344CB8AC3E}">
        <p14:creationId xmlns:p14="http://schemas.microsoft.com/office/powerpoint/2010/main" val="2781710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Application to Anything that is Regression </a:t>
            </a:r>
            <a:r>
              <a:rPr lang="en-US" dirty="0"/>
              <a:t>B</a:t>
            </a:r>
            <a:r>
              <a:rPr lang="en-US" dirty="0">
                <a:solidFill>
                  <a:srgbClr val="FFFF00"/>
                </a:solidFill>
              </a:rPr>
              <a:t>ased in its </a:t>
            </a:r>
            <a:r>
              <a:rPr lang="en-US" dirty="0"/>
              <a:t>F</a:t>
            </a:r>
            <a:r>
              <a:rPr lang="en-US" dirty="0">
                <a:solidFill>
                  <a:srgbClr val="FFFF00"/>
                </a:solidFill>
              </a:rPr>
              <a:t>inal Form</a:t>
            </a:r>
          </a:p>
        </p:txBody>
      </p:sp>
      <p:sp>
        <p:nvSpPr>
          <p:cNvPr id="3" name="Content Placeholder 2"/>
          <p:cNvSpPr>
            <a:spLocks noGrp="1"/>
          </p:cNvSpPr>
          <p:nvPr>
            <p:ph idx="1"/>
          </p:nvPr>
        </p:nvSpPr>
        <p:spPr/>
        <p:txBody>
          <a:bodyPr>
            <a:normAutofit fontScale="92500" lnSpcReduction="20000"/>
          </a:bodyPr>
          <a:lstStyle/>
          <a:p>
            <a:r>
              <a:rPr lang="en-US" dirty="0">
                <a:solidFill>
                  <a:srgbClr val="FFFF00"/>
                </a:solidFill>
              </a:rPr>
              <a:t>Propensity scores</a:t>
            </a:r>
          </a:p>
          <a:p>
            <a:pPr lvl="1"/>
            <a:r>
              <a:rPr lang="en-US" dirty="0">
                <a:solidFill>
                  <a:srgbClr val="FFFF00"/>
                </a:solidFill>
              </a:rPr>
              <a:t>“Doubly </a:t>
            </a:r>
            <a:r>
              <a:rPr lang="en-US" dirty="0"/>
              <a:t>R</a:t>
            </a:r>
            <a:r>
              <a:rPr lang="en-US" dirty="0">
                <a:solidFill>
                  <a:srgbClr val="FFFF00"/>
                </a:solidFill>
              </a:rPr>
              <a:t>obust” (implies linear model at final stage)</a:t>
            </a:r>
          </a:p>
          <a:p>
            <a:r>
              <a:rPr lang="en-US" dirty="0">
                <a:solidFill>
                  <a:srgbClr val="FFFF00"/>
                </a:solidFill>
              </a:rPr>
              <a:t>Diff in Diff</a:t>
            </a:r>
          </a:p>
          <a:p>
            <a:r>
              <a:rPr lang="en-US" dirty="0"/>
              <a:t>     Done with a regression</a:t>
            </a:r>
            <a:endParaRPr lang="en-US" dirty="0">
              <a:solidFill>
                <a:srgbClr val="FFFF00"/>
              </a:solidFill>
            </a:endParaRPr>
          </a:p>
          <a:p>
            <a:r>
              <a:rPr lang="en-US" dirty="0">
                <a:solidFill>
                  <a:srgbClr val="FFFF00"/>
                </a:solidFill>
              </a:rPr>
              <a:t>Regression discontinuity</a:t>
            </a:r>
          </a:p>
          <a:p>
            <a:pPr lvl="1"/>
            <a:r>
              <a:rPr lang="en-US" dirty="0">
                <a:solidFill>
                  <a:srgbClr val="FFFF00"/>
                </a:solidFill>
              </a:rPr>
              <a:t>Linear model, with proper functional form, in final stage</a:t>
            </a:r>
          </a:p>
          <a:p>
            <a:r>
              <a:rPr lang="en-US" dirty="0">
                <a:solidFill>
                  <a:srgbClr val="FFFF00"/>
                </a:solidFill>
              </a:rPr>
              <a:t>Comparative interrupted time series</a:t>
            </a:r>
          </a:p>
          <a:p>
            <a:pPr lvl="1"/>
            <a:r>
              <a:rPr lang="en-US" dirty="0">
                <a:solidFill>
                  <a:srgbClr val="FFFF00"/>
                </a:solidFill>
              </a:rPr>
              <a:t>Confound be associated with pre vs post intervention or with treatment groups</a:t>
            </a:r>
          </a:p>
          <a:p>
            <a:endParaRPr lang="en-US" dirty="0">
              <a:solidFill>
                <a:srgbClr val="FFFF00"/>
              </a:solidFill>
            </a:endParaRPr>
          </a:p>
          <a:p>
            <a:pPr lvl="1"/>
            <a:endParaRPr lang="en-US" dirty="0"/>
          </a:p>
        </p:txBody>
      </p:sp>
    </p:spTree>
    <p:extLst>
      <p:ext uri="{BB962C8B-B14F-4D97-AF65-F5344CB8AC3E}">
        <p14:creationId xmlns:p14="http://schemas.microsoft.com/office/powerpoint/2010/main" val="225239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3000"/>
          </a:xfrm>
        </p:spPr>
        <p:txBody>
          <a:bodyPr/>
          <a:lstStyle/>
          <a:p>
            <a:r>
              <a:rPr lang="en-US" sz="3200" dirty="0"/>
              <a:t>Path Diagram is Fundamentally Sociological</a:t>
            </a:r>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011"/>
          <a:stretch/>
        </p:blipFill>
        <p:spPr bwMode="auto">
          <a:xfrm>
            <a:off x="228602" y="838200"/>
            <a:ext cx="7439025" cy="268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627620"/>
            <a:ext cx="4572000" cy="302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6116529" y="6298957"/>
            <a:ext cx="2189272" cy="349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Tree>
    <p:extLst>
      <p:ext uri="{BB962C8B-B14F-4D97-AF65-F5344CB8AC3E}">
        <p14:creationId xmlns:p14="http://schemas.microsoft.com/office/powerpoint/2010/main" val="56111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8229600" cy="1143000"/>
          </a:xfrm>
        </p:spPr>
        <p:txBody>
          <a:bodyPr/>
          <a:lstStyle/>
          <a:p>
            <a:r>
              <a:rPr lang="en-US" sz="2400" dirty="0"/>
              <a:t>Quantifying the Discourse: Formalizing</a:t>
            </a:r>
          </a:p>
        </p:txBody>
      </p:sp>
      <p:sp>
        <p:nvSpPr>
          <p:cNvPr id="660482" name="Rectangle 2"/>
          <p:cNvSpPr>
            <a:spLocks noChangeArrowheads="1"/>
          </p:cNvSpPr>
          <p:nvPr/>
        </p:nvSpPr>
        <p:spPr bwMode="auto">
          <a:xfrm>
            <a:off x="762000" y="1129116"/>
            <a:ext cx="7086600" cy="4524305"/>
          </a:xfrm>
          <a:prstGeom prst="rect">
            <a:avLst/>
          </a:prstGeom>
          <a:no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eaLnBrk="0" hangingPunct="0"/>
            <a:r>
              <a:rPr lang="en-US" b="1" dirty="0">
                <a:latin typeface="Arial" pitchFamily="34" charset="0"/>
                <a:ea typeface="Times New Roman" pitchFamily="18" charset="0"/>
              </a:rPr>
              <a:t>Bias Necessary to Invalidate an Inference </a:t>
            </a:r>
            <a:endParaRPr lang="en-US" dirty="0">
              <a:latin typeface="Arial" pitchFamily="34" charset="0"/>
            </a:endParaRPr>
          </a:p>
          <a:p>
            <a:pPr indent="457153" eaLnBrk="0" hangingPunct="0"/>
            <a:r>
              <a:rPr lang="en-US" dirty="0">
                <a:ea typeface="Times New Roman" pitchFamily="18" charset="0"/>
              </a:rPr>
              <a:t>δ =</a:t>
            </a:r>
            <a:r>
              <a:rPr lang="en-US" dirty="0">
                <a:latin typeface="Arial" pitchFamily="34" charset="0"/>
                <a:ea typeface="Times New Roman" pitchFamily="18" charset="0"/>
              </a:rPr>
              <a:t>a population effect, </a:t>
            </a:r>
          </a:p>
          <a:p>
            <a:pPr indent="457153" eaLnBrk="0" hangingPunct="0"/>
            <a:r>
              <a:rPr lang="en-US" dirty="0">
                <a:latin typeface="Arial" pitchFamily="34" charset="0"/>
                <a:ea typeface="Times New Roman" pitchFamily="18" charset="0"/>
              </a:rPr>
              <a:t>   =the estimated effect, and</a:t>
            </a:r>
          </a:p>
          <a:p>
            <a:pPr indent="457153" eaLnBrk="0" hangingPunct="0"/>
            <a:r>
              <a:rPr lang="en-US" dirty="0">
                <a:ea typeface="Times New Roman" pitchFamily="18" charset="0"/>
              </a:rPr>
              <a:t>δ</a:t>
            </a:r>
            <a:r>
              <a:rPr lang="en-US" baseline="30000" dirty="0">
                <a:ea typeface="Times New Roman" pitchFamily="18" charset="0"/>
              </a:rPr>
              <a:t># </a:t>
            </a:r>
            <a:r>
              <a:rPr lang="en-US" dirty="0">
                <a:ea typeface="Times New Roman" pitchFamily="18" charset="0"/>
              </a:rPr>
              <a:t>=</a:t>
            </a:r>
            <a:r>
              <a:rPr lang="en-US" dirty="0">
                <a:latin typeface="Arial" pitchFamily="34" charset="0"/>
                <a:ea typeface="Times New Roman" pitchFamily="18" charset="0"/>
              </a:rPr>
              <a:t>the threshold for making an inference </a:t>
            </a:r>
          </a:p>
          <a:p>
            <a:pPr indent="457153" eaLnBrk="0" hangingPunct="0"/>
            <a:endParaRPr lang="en-US" dirty="0">
              <a:latin typeface="Arial" pitchFamily="34" charset="0"/>
              <a:ea typeface="Times New Roman" pitchFamily="18" charset="0"/>
            </a:endParaRPr>
          </a:p>
          <a:p>
            <a:pPr indent="457153" eaLnBrk="0" hangingPunct="0"/>
            <a:r>
              <a:rPr lang="en-US" dirty="0">
                <a:latin typeface="Arial" pitchFamily="34" charset="0"/>
                <a:ea typeface="Times New Roman" pitchFamily="18" charset="0"/>
              </a:rPr>
              <a:t>An inference is invalid if: 			(1)</a:t>
            </a:r>
            <a:endParaRPr lang="en-US" dirty="0">
              <a:latin typeface="Arial" pitchFamily="34" charset="0"/>
            </a:endParaRPr>
          </a:p>
          <a:p>
            <a:pPr indent="457153" eaLnBrk="0" hangingPunct="0"/>
            <a:endParaRPr lang="en-US" dirty="0">
              <a:latin typeface="Arial" pitchFamily="34" charset="0"/>
              <a:ea typeface="Times New Roman" pitchFamily="18" charset="0"/>
            </a:endParaRPr>
          </a:p>
          <a:p>
            <a:pPr indent="457153" eaLnBrk="0" hangingPunct="0"/>
            <a:r>
              <a:rPr lang="en-US" dirty="0">
                <a:latin typeface="Arial" pitchFamily="34" charset="0"/>
                <a:ea typeface="Times New Roman" pitchFamily="18" charset="0"/>
              </a:rPr>
              <a:t>An inference is invalid if the estimate is greater than the threshold while the population value is less than the threshold.</a:t>
            </a:r>
            <a:endParaRPr lang="en-US" dirty="0">
              <a:latin typeface="Arial" pitchFamily="34" charset="0"/>
            </a:endParaRPr>
          </a:p>
          <a:p>
            <a:pPr indent="457153" eaLnBrk="0" hangingPunct="0"/>
            <a:endParaRPr lang="en-US" dirty="0">
              <a:latin typeface="Arial" pitchFamily="34" charset="0"/>
              <a:ea typeface="Times New Roman" pitchFamily="18" charset="0"/>
            </a:endParaRPr>
          </a:p>
          <a:p>
            <a:pPr indent="457153" eaLnBrk="0" hangingPunct="0"/>
            <a:endParaRPr lang="en-US" dirty="0">
              <a:ea typeface="Times New Roman" pitchFamily="18" charset="0"/>
            </a:endParaRPr>
          </a:p>
          <a:p>
            <a:pPr indent="457153" eaLnBrk="0" hangingPunct="0"/>
            <a:r>
              <a:rPr lang="en-US" dirty="0">
                <a:latin typeface="Arial" pitchFamily="34" charset="0"/>
                <a:ea typeface="Times New Roman" pitchFamily="18" charset="0"/>
              </a:rPr>
              <a:t>Defining bias as </a:t>
            </a:r>
            <a:r>
              <a:rPr lang="en-US" i="1" dirty="0">
                <a:latin typeface="Arial" pitchFamily="34" charset="0"/>
                <a:ea typeface="Times New Roman" pitchFamily="18" charset="0"/>
              </a:rPr>
              <a:t>   -</a:t>
            </a:r>
            <a:r>
              <a:rPr lang="en-US" dirty="0">
                <a:latin typeface="Arial" pitchFamily="34" charset="0"/>
                <a:ea typeface="Times New Roman" pitchFamily="18" charset="0"/>
              </a:rPr>
              <a:t>δ, (1) implies an inference is invalid if and only if:</a:t>
            </a:r>
          </a:p>
          <a:p>
            <a:pPr indent="457153" eaLnBrk="0" hangingPunct="0"/>
            <a:endParaRPr lang="en-US" dirty="0">
              <a:latin typeface="Arial" pitchFamily="34" charset="0"/>
              <a:ea typeface="Times New Roman" pitchFamily="18" charset="0"/>
            </a:endParaRPr>
          </a:p>
          <a:p>
            <a:pPr indent="457153" eaLnBrk="0" hangingPunct="0"/>
            <a:r>
              <a:rPr lang="en-US" dirty="0">
                <a:latin typeface="Arial" pitchFamily="34" charset="0"/>
                <a:ea typeface="Times New Roman" pitchFamily="18" charset="0"/>
              </a:rPr>
              <a:t>			</a:t>
            </a:r>
            <a:endParaRPr lang="en-US" dirty="0"/>
          </a:p>
          <a:p>
            <a:pPr indent="457153" eaLnBrk="0" hangingPunct="0"/>
            <a:r>
              <a:rPr lang="en-US" dirty="0">
                <a:latin typeface="Arial" pitchFamily="34" charset="0"/>
              </a:rPr>
              <a:t>Expressed as a proportion of the estimate, inference invalid if:</a:t>
            </a:r>
          </a:p>
        </p:txBody>
      </p:sp>
      <p:sp>
        <p:nvSpPr>
          <p:cNvPr id="486402" name="Rectangle 2"/>
          <p:cNvSpPr>
            <a:spLocks noChangeArrowheads="1"/>
          </p:cNvSpPr>
          <p:nvPr/>
        </p:nvSpPr>
        <p:spPr bwMode="auto">
          <a:xfrm>
            <a:off x="0" y="-184660"/>
            <a:ext cx="184710" cy="369322"/>
          </a:xfrm>
          <a:prstGeom prst="rect">
            <a:avLst/>
          </a:prstGeom>
          <a:noFill/>
          <a:ln w="9525">
            <a:noFill/>
            <a:miter lim="800000"/>
            <a:headEnd/>
            <a:tailEnd/>
          </a:ln>
          <a:effectLst/>
        </p:spPr>
        <p:txBody>
          <a:bodyPr vert="horz" wrap="none" lIns="91430" tIns="45715" rIns="91430" bIns="45715"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685868992"/>
              </p:ext>
            </p:extLst>
          </p:nvPr>
        </p:nvGraphicFramePr>
        <p:xfrm>
          <a:off x="1285953" y="1689101"/>
          <a:ext cx="238048" cy="368300"/>
        </p:xfrm>
        <a:graphic>
          <a:graphicData uri="http://schemas.openxmlformats.org/presentationml/2006/ole">
            <mc:AlternateContent xmlns:mc="http://schemas.openxmlformats.org/markup-compatibility/2006">
              <mc:Choice xmlns:v="urn:schemas-microsoft-com:vml" Requires="v">
                <p:oleObj spid="_x0000_s2050" name="Equation" r:id="rId3" imgW="139680" imgH="215640" progId="Equation.DSMT4">
                  <p:embed/>
                </p:oleObj>
              </mc:Choice>
              <mc:Fallback>
                <p:oleObj name="Equation" r:id="rId3" imgW="139680" imgH="215640" progId="Equation.DSMT4">
                  <p:embed/>
                  <p:pic>
                    <p:nvPicPr>
                      <p:cNvPr id="3" name="Object 2"/>
                      <p:cNvPicPr>
                        <a:picLocks noChangeAspect="1" noChangeArrowheads="1"/>
                      </p:cNvPicPr>
                      <p:nvPr/>
                    </p:nvPicPr>
                    <p:blipFill>
                      <a:blip r:embed="rId4"/>
                      <a:srcRect/>
                      <a:stretch>
                        <a:fillRect/>
                      </a:stretch>
                    </p:blipFill>
                    <p:spPr bwMode="auto">
                      <a:xfrm>
                        <a:off x="1285953" y="1689101"/>
                        <a:ext cx="238048" cy="36830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25736337"/>
              </p:ext>
            </p:extLst>
          </p:nvPr>
        </p:nvGraphicFramePr>
        <p:xfrm>
          <a:off x="2971802" y="4114801"/>
          <a:ext cx="238125" cy="368300"/>
        </p:xfrm>
        <a:graphic>
          <a:graphicData uri="http://schemas.openxmlformats.org/presentationml/2006/ole">
            <mc:AlternateContent xmlns:mc="http://schemas.openxmlformats.org/markup-compatibility/2006">
              <mc:Choice xmlns:v="urn:schemas-microsoft-com:vml" Requires="v">
                <p:oleObj spid="_x0000_s2051" name="Equation" r:id="rId5" imgW="139579" imgH="215713" progId="Equation.DSMT4">
                  <p:embed/>
                </p:oleObj>
              </mc:Choice>
              <mc:Fallback>
                <p:oleObj name="Equation" r:id="rId5" imgW="139579" imgH="215713"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2" y="411480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8473466"/>
              </p:ext>
            </p:extLst>
          </p:nvPr>
        </p:nvGraphicFramePr>
        <p:xfrm>
          <a:off x="1371612" y="5791914"/>
          <a:ext cx="3159125" cy="757238"/>
        </p:xfrm>
        <a:graphic>
          <a:graphicData uri="http://schemas.openxmlformats.org/presentationml/2006/ole">
            <mc:AlternateContent xmlns:mc="http://schemas.openxmlformats.org/markup-compatibility/2006">
              <mc:Choice xmlns:v="urn:schemas-microsoft-com:vml" Requires="v">
                <p:oleObj spid="_x0000_s2052" name="Equation" r:id="rId7" imgW="1854000" imgH="444240" progId="Equation.DSMT4">
                  <p:embed/>
                </p:oleObj>
              </mc:Choice>
              <mc:Fallback>
                <p:oleObj name="Equation" r:id="rId7" imgW="1854000" imgH="444240" progId="Equation.DSMT4">
                  <p:embed/>
                  <p:pic>
                    <p:nvPicPr>
                      <p:cNvPr id="10" name="Object 9"/>
                      <p:cNvPicPr>
                        <a:picLocks noChangeAspect="1" noChangeArrowheads="1"/>
                      </p:cNvPicPr>
                      <p:nvPr/>
                    </p:nvPicPr>
                    <p:blipFill>
                      <a:blip r:embed="rId8"/>
                      <a:srcRect/>
                      <a:stretch>
                        <a:fillRect/>
                      </a:stretch>
                    </p:blipFill>
                    <p:spPr bwMode="auto">
                      <a:xfrm>
                        <a:off x="1371612" y="5791914"/>
                        <a:ext cx="3159125" cy="757238"/>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53297696"/>
              </p:ext>
            </p:extLst>
          </p:nvPr>
        </p:nvGraphicFramePr>
        <p:xfrm>
          <a:off x="1231901" y="4800625"/>
          <a:ext cx="2466975" cy="411163"/>
        </p:xfrm>
        <a:graphic>
          <a:graphicData uri="http://schemas.openxmlformats.org/presentationml/2006/ole">
            <mc:AlternateContent xmlns:mc="http://schemas.openxmlformats.org/markup-compatibility/2006">
              <mc:Choice xmlns:v="urn:schemas-microsoft-com:vml" Requires="v">
                <p:oleObj spid="_x0000_s2053" name="Equation" r:id="rId9" imgW="1447560" imgH="241200" progId="Equation.DSMT4">
                  <p:embed/>
                </p:oleObj>
              </mc:Choice>
              <mc:Fallback>
                <p:oleObj name="Equation" r:id="rId9" imgW="1447560" imgH="241200" progId="Equation.DSMT4">
                  <p:embed/>
                  <p:pic>
                    <p:nvPicPr>
                      <p:cNvPr id="12" name="Object 11"/>
                      <p:cNvPicPr>
                        <a:picLocks noChangeAspect="1" noChangeArrowheads="1"/>
                      </p:cNvPicPr>
                      <p:nvPr/>
                    </p:nvPicPr>
                    <p:blipFill>
                      <a:blip r:embed="rId10"/>
                      <a:srcRect/>
                      <a:stretch>
                        <a:fillRect/>
                      </a:stretch>
                    </p:blipFill>
                    <p:spPr bwMode="auto">
                      <a:xfrm>
                        <a:off x="1231901" y="4800625"/>
                        <a:ext cx="24669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66282316"/>
              </p:ext>
            </p:extLst>
          </p:nvPr>
        </p:nvGraphicFramePr>
        <p:xfrm>
          <a:off x="3977494" y="2514601"/>
          <a:ext cx="1189037" cy="452438"/>
        </p:xfrm>
        <a:graphic>
          <a:graphicData uri="http://schemas.openxmlformats.org/presentationml/2006/ole">
            <mc:AlternateContent xmlns:mc="http://schemas.openxmlformats.org/markup-compatibility/2006">
              <mc:Choice xmlns:v="urn:schemas-microsoft-com:vml" Requires="v">
                <p:oleObj spid="_x0000_s2054" name="Equation" r:id="rId11" imgW="698400" imgH="241200" progId="Equation.DSMT4">
                  <p:embed/>
                </p:oleObj>
              </mc:Choice>
              <mc:Fallback>
                <p:oleObj name="Equation" r:id="rId11" imgW="698400" imgH="241200" progId="Equation.DSMT4">
                  <p:embed/>
                  <p:pic>
                    <p:nvPicPr>
                      <p:cNvPr id="6" name="Object 5"/>
                      <p:cNvPicPr>
                        <a:picLocks noChangeAspect="1" noChangeArrowheads="1"/>
                      </p:cNvPicPr>
                      <p:nvPr/>
                    </p:nvPicPr>
                    <p:blipFill>
                      <a:blip r:embed="rId12"/>
                      <a:srcRect/>
                      <a:stretch>
                        <a:fillRect/>
                      </a:stretch>
                    </p:blipFill>
                    <p:spPr bwMode="auto">
                      <a:xfrm>
                        <a:off x="3977494" y="2514601"/>
                        <a:ext cx="1189037" cy="452438"/>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BB2C2192-495E-4791-8156-F0E1C9D5E23B}"/>
              </a:ext>
            </a:extLst>
          </p:cNvPr>
          <p:cNvSpPr>
            <a:spLocks noGrp="1"/>
          </p:cNvSpPr>
          <p:nvPr>
            <p:ph type="sldNum" sz="quarter" idx="12"/>
          </p:nvPr>
        </p:nvSpPr>
        <p:spPr/>
        <p:txBody>
          <a:bodyPr/>
          <a:lstStyle/>
          <a:p>
            <a:pPr>
              <a:defRPr/>
            </a:pPr>
            <a:fld id="{350884FC-A345-47D7-8DCD-28131DE4BA17}" type="slidenum">
              <a:rPr lang="en-US" smtClean="0"/>
              <a:pPr>
                <a:defRPr/>
              </a:pPr>
              <a:t>11</a:t>
            </a:fld>
            <a:endParaRPr lang="en-US"/>
          </a:p>
        </p:txBody>
      </p:sp>
    </p:spTree>
    <p:extLst>
      <p:ext uri="{BB962C8B-B14F-4D97-AF65-F5344CB8AC3E}">
        <p14:creationId xmlns:p14="http://schemas.microsoft.com/office/powerpoint/2010/main" val="24358124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Comparison of Frameworks</a:t>
            </a:r>
          </a:p>
        </p:txBody>
      </p:sp>
      <p:sp>
        <p:nvSpPr>
          <p:cNvPr id="3" name="Content Placeholder 2"/>
          <p:cNvSpPr>
            <a:spLocks noGrp="1"/>
          </p:cNvSpPr>
          <p:nvPr>
            <p:ph idx="1"/>
          </p:nvPr>
        </p:nvSpPr>
        <p:spPr>
          <a:xfrm>
            <a:off x="457200" y="685824"/>
            <a:ext cx="8229600" cy="4525963"/>
          </a:xfrm>
        </p:spPr>
        <p:txBody>
          <a:bodyPr/>
          <a:lstStyle/>
          <a:p>
            <a:r>
              <a:rPr lang="en-US" sz="2200" dirty="0"/>
              <a:t>Case replacement</a:t>
            </a:r>
          </a:p>
          <a:p>
            <a:pPr lvl="1"/>
            <a:r>
              <a:rPr lang="en-US" sz="2200" dirty="0"/>
              <a:t>Good for experimental settings (treatments) or linear models</a:t>
            </a:r>
          </a:p>
          <a:p>
            <a:pPr lvl="1"/>
            <a:r>
              <a:rPr lang="en-US" sz="2200" dirty="0"/>
              <a:t>Think in terms of cases (people or schools)</a:t>
            </a:r>
          </a:p>
          <a:p>
            <a:pPr lvl="1"/>
            <a:r>
              <a:rPr lang="en-US" sz="2200" dirty="0"/>
              <a:t>	counterfactual or </a:t>
            </a:r>
            <a:r>
              <a:rPr lang="en-US" sz="2200" dirty="0" err="1"/>
              <a:t>unsampled</a:t>
            </a:r>
            <a:r>
              <a:rPr lang="en-US" sz="2200" dirty="0"/>
              <a:t> population</a:t>
            </a:r>
          </a:p>
          <a:p>
            <a:pPr lvl="1"/>
            <a:r>
              <a:rPr lang="en-US" sz="2200" dirty="0"/>
              <a:t>Assume equal effect of replacing any case</a:t>
            </a:r>
          </a:p>
          <a:p>
            <a:pPr lvl="1"/>
            <a:r>
              <a:rPr lang="en-US" sz="2200" dirty="0"/>
              <a:t>Or weighted cases with weighted replacements</a:t>
            </a:r>
          </a:p>
          <a:p>
            <a:pPr lvl="1"/>
            <a:r>
              <a:rPr lang="en-US" sz="2200" dirty="0"/>
              <a:t>Good for comparing across studies</a:t>
            </a:r>
          </a:p>
          <a:p>
            <a:r>
              <a:rPr lang="en-US" sz="2200" dirty="0"/>
              <a:t>Correlational</a:t>
            </a:r>
          </a:p>
          <a:p>
            <a:pPr lvl="1"/>
            <a:r>
              <a:rPr lang="en-US" sz="2200" dirty="0"/>
              <a:t>Uses causal diagrams (Pearl)</a:t>
            </a:r>
          </a:p>
          <a:p>
            <a:pPr lvl="1"/>
            <a:r>
              <a:rPr lang="en-US" sz="2200" dirty="0"/>
              <a:t>Linear models only</a:t>
            </a:r>
          </a:p>
          <a:p>
            <a:pPr lvl="1"/>
            <a:r>
              <a:rPr lang="en-US" sz="2200" dirty="0"/>
              <a:t>Think in terms of correlations, variables</a:t>
            </a:r>
          </a:p>
          <a:p>
            <a:pPr lvl="1"/>
            <a:r>
              <a:rPr lang="en-US" sz="2200" dirty="0"/>
              <a:t>ITCV good for internal validity, not good for comparing between studies (different thresholds make comparison difficult)</a:t>
            </a:r>
          </a:p>
        </p:txBody>
      </p:sp>
    </p:spTree>
    <p:extLst>
      <p:ext uri="{BB962C8B-B14F-4D97-AF65-F5344CB8AC3E}">
        <p14:creationId xmlns:p14="http://schemas.microsoft.com/office/powerpoint/2010/main" val="29753872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75" t="5555" r="27000" b="13555"/>
          <a:stretch/>
        </p:blipFill>
        <p:spPr bwMode="auto">
          <a:xfrm>
            <a:off x="1828809" y="-42630"/>
            <a:ext cx="6690359" cy="6672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11771" y="6343498"/>
            <a:ext cx="2655599" cy="461665"/>
          </a:xfrm>
          <a:prstGeom prst="rect">
            <a:avLst/>
          </a:prstGeom>
          <a:solidFill>
            <a:schemeClr val="bg1"/>
          </a:solidFill>
        </p:spPr>
        <p:txBody>
          <a:bodyPr wrap="none">
            <a:spAutoFit/>
          </a:bodyPr>
          <a:lstStyle/>
          <a:p>
            <a:pPr algn="ctr" fontAlgn="auto">
              <a:spcBef>
                <a:spcPts val="0"/>
              </a:spcBef>
              <a:spcAft>
                <a:spcPts val="0"/>
              </a:spcAft>
              <a:defRPr sz="1000" b="1" i="0" u="none" strike="noStrike" kern="1200" baseline="0">
                <a:solidFill>
                  <a:prstClr val="black"/>
                </a:solidFill>
                <a:latin typeface="+mn-lt"/>
                <a:ea typeface="+mn-ea"/>
                <a:cs typeface="+mn-cs"/>
              </a:defRPr>
            </a:pPr>
            <a:r>
              <a:rPr lang="en-US" sz="2400" b="1" dirty="0">
                <a:solidFill>
                  <a:prstClr val="black"/>
                </a:solidFill>
                <a:latin typeface="Calibri"/>
              </a:rPr>
              <a:t>% bias to invalidate</a:t>
            </a:r>
          </a:p>
        </p:txBody>
      </p:sp>
      <p:sp>
        <p:nvSpPr>
          <p:cNvPr id="3" name="Rectangle 2"/>
          <p:cNvSpPr/>
          <p:nvPr/>
        </p:nvSpPr>
        <p:spPr>
          <a:xfrm>
            <a:off x="0" y="1981200"/>
            <a:ext cx="1642318" cy="1785104"/>
          </a:xfrm>
          <a:prstGeom prst="rect">
            <a:avLst/>
          </a:prstGeom>
          <a:solidFill>
            <a:schemeClr val="bg1"/>
          </a:solidFill>
        </p:spPr>
        <p:txBody>
          <a:bodyPr wrap="square">
            <a:spAutoFit/>
          </a:bodyPr>
          <a:lstStyle/>
          <a:p>
            <a:pPr algn="ctr" fontAlgn="auto">
              <a:spcBef>
                <a:spcPts val="0"/>
              </a:spcBef>
              <a:spcAft>
                <a:spcPts val="0"/>
              </a:spcAft>
              <a:defRPr sz="1000" b="1" i="0" u="none" strike="noStrike" kern="1200" baseline="0">
                <a:solidFill>
                  <a:prstClr val="black"/>
                </a:solidFill>
                <a:latin typeface="+mn-lt"/>
                <a:ea typeface="+mn-ea"/>
                <a:cs typeface="+mn-cs"/>
              </a:defRPr>
            </a:pPr>
            <a:r>
              <a:rPr lang="en-US" sz="2200" b="1" dirty="0">
                <a:solidFill>
                  <a:prstClr val="black"/>
                </a:solidFill>
                <a:latin typeface="Calibri"/>
              </a:rPr>
              <a:t>Impact Threshold for a confounding variable</a:t>
            </a:r>
          </a:p>
        </p:txBody>
      </p:sp>
      <p:sp>
        <p:nvSpPr>
          <p:cNvPr id="4" name="TextBox 3"/>
          <p:cNvSpPr txBox="1"/>
          <p:nvPr/>
        </p:nvSpPr>
        <p:spPr>
          <a:xfrm>
            <a:off x="229246" y="729734"/>
            <a:ext cx="1290803" cy="400110"/>
          </a:xfrm>
          <a:prstGeom prst="rect">
            <a:avLst/>
          </a:prstGeom>
          <a:noFill/>
        </p:spPr>
        <p:txBody>
          <a:bodyPr wrap="none" rtlCol="0">
            <a:spAutoFit/>
          </a:bodyPr>
          <a:lstStyle/>
          <a:p>
            <a:pPr fontAlgn="auto">
              <a:spcBef>
                <a:spcPts val="0"/>
              </a:spcBef>
              <a:spcAft>
                <a:spcPts val="0"/>
              </a:spcAft>
            </a:pPr>
            <a:r>
              <a:rPr lang="en-US" sz="2000" dirty="0">
                <a:solidFill>
                  <a:prstClr val="black"/>
                </a:solidFill>
                <a:latin typeface="Calibri"/>
              </a:rPr>
              <a:t>Qinyun Lin</a:t>
            </a:r>
          </a:p>
        </p:txBody>
      </p:sp>
    </p:spTree>
    <p:extLst>
      <p:ext uri="{BB962C8B-B14F-4D97-AF65-F5344CB8AC3E}">
        <p14:creationId xmlns:p14="http://schemas.microsoft.com/office/powerpoint/2010/main" val="7429805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2400" dirty="0"/>
              <a:t>Equating the expressions, evaluating for % mixture of unobserved cases (</a:t>
            </a:r>
            <a:r>
              <a:rPr lang="el-GR" sz="2400" dirty="0"/>
              <a:t>π</a:t>
            </a:r>
            <a:r>
              <a:rPr lang="en-US" sz="2400" dirty="0"/>
              <a:t>)</a:t>
            </a:r>
          </a:p>
        </p:txBody>
      </p:sp>
      <p:graphicFrame>
        <p:nvGraphicFramePr>
          <p:cNvPr id="7" name="Object 6"/>
          <p:cNvGraphicFramePr>
            <a:graphicFrameLocks noChangeAspect="1"/>
          </p:cNvGraphicFramePr>
          <p:nvPr>
            <p:extLst>
              <p:ext uri="{D42A27DB-BD31-4B8C-83A1-F6EECF244321}">
                <p14:modId xmlns:p14="http://schemas.microsoft.com/office/powerpoint/2010/main" val="4168453133"/>
              </p:ext>
            </p:extLst>
          </p:nvPr>
        </p:nvGraphicFramePr>
        <p:xfrm>
          <a:off x="1066799" y="825500"/>
          <a:ext cx="7290591" cy="5727700"/>
        </p:xfrm>
        <a:graphic>
          <a:graphicData uri="http://schemas.openxmlformats.org/presentationml/2006/ole">
            <mc:AlternateContent xmlns:mc="http://schemas.openxmlformats.org/markup-compatibility/2006">
              <mc:Choice xmlns:v="urn:schemas-microsoft-com:vml" Requires="v">
                <p:oleObj spid="_x0000_s27650" name="Equation" r:id="rId3" imgW="4787640" imgH="3759120" progId="Equation.DSMT4">
                  <p:embed/>
                </p:oleObj>
              </mc:Choice>
              <mc:Fallback>
                <p:oleObj name="Equation" r:id="rId3" imgW="4787640" imgH="3759120" progId="Equation.DSMT4">
                  <p:embed/>
                  <p:pic>
                    <p:nvPicPr>
                      <p:cNvPr id="7" name="Object 6"/>
                      <p:cNvPicPr>
                        <a:picLocks noChangeAspect="1" noChangeArrowheads="1"/>
                      </p:cNvPicPr>
                      <p:nvPr/>
                    </p:nvPicPr>
                    <p:blipFill>
                      <a:blip r:embed="rId4"/>
                      <a:srcRect/>
                      <a:stretch>
                        <a:fillRect/>
                      </a:stretch>
                    </p:blipFill>
                    <p:spPr bwMode="auto">
                      <a:xfrm>
                        <a:off x="1066799" y="825500"/>
                        <a:ext cx="7290591" cy="57277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886985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a:t>
            </a:r>
            <a:r>
              <a:rPr lang="en-US" i="1" dirty="0"/>
              <a:t>Prove</a:t>
            </a:r>
            <a:r>
              <a:rPr lang="en-US" dirty="0"/>
              <a:t> your Car Will Make it Through?</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0653" y="1600206"/>
            <a:ext cx="603211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438402"/>
            <a:ext cx="1524000" cy="1569660"/>
          </a:xfrm>
          <a:prstGeom prst="rect">
            <a:avLst/>
          </a:prstGeom>
          <a:noFill/>
        </p:spPr>
        <p:txBody>
          <a:bodyPr wrap="square" rtlCol="0">
            <a:spAutoFit/>
          </a:bodyPr>
          <a:lstStyle/>
          <a:p>
            <a:pPr fontAlgn="auto">
              <a:spcBef>
                <a:spcPts val="0"/>
              </a:spcBef>
              <a:spcAft>
                <a:spcPts val="0"/>
              </a:spcAft>
            </a:pPr>
            <a:r>
              <a:rPr lang="en-US" sz="2400" dirty="0">
                <a:latin typeface="Arial"/>
              </a:rPr>
              <a:t>Is there enough evidence to act?</a:t>
            </a:r>
          </a:p>
        </p:txBody>
      </p:sp>
      <p:sp>
        <p:nvSpPr>
          <p:cNvPr id="3" name="Slide Number Placeholder 2">
            <a:extLst>
              <a:ext uri="{FF2B5EF4-FFF2-40B4-BE49-F238E27FC236}">
                <a16:creationId xmlns:a16="http://schemas.microsoft.com/office/drawing/2014/main" id="{EAE13090-18DE-40D7-B5F4-DEF7B841F0B3}"/>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113</a:t>
            </a:fld>
            <a:endParaRPr lang="en-US" dirty="0">
              <a:solidFill>
                <a:srgbClr val="FFFF00"/>
              </a:solidFill>
            </a:endParaRPr>
          </a:p>
        </p:txBody>
      </p:sp>
    </p:spTree>
    <p:extLst>
      <p:ext uri="{BB962C8B-B14F-4D97-AF65-F5344CB8AC3E}">
        <p14:creationId xmlns:p14="http://schemas.microsoft.com/office/powerpoint/2010/main" val="28578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here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50884FC-A345-47D7-8DCD-28131DE4BA17}"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40903878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rot="10800000">
            <a:off x="2331354" y="1832445"/>
            <a:ext cx="560350" cy="1631216"/>
          </a:xfrm>
          <a:prstGeom prst="rect">
            <a:avLst/>
          </a:prstGeom>
          <a:noFill/>
        </p:spPr>
        <p:txBody>
          <a:bodyPr wrap="square" lIns="91430" tIns="45715" rIns="91430" bIns="45715" rtlCol="0">
            <a:spAutoFit/>
          </a:bodyPr>
          <a:lstStyle/>
          <a:p>
            <a:r>
              <a:rPr lang="en-US" sz="10000" dirty="0">
                <a:latin typeface="Arial"/>
              </a:rPr>
              <a:t>}</a:t>
            </a:r>
          </a:p>
        </p:txBody>
      </p:sp>
      <p:sp>
        <p:nvSpPr>
          <p:cNvPr id="2" name="Rectangle 1"/>
          <p:cNvSpPr/>
          <p:nvPr/>
        </p:nvSpPr>
        <p:spPr bwMode="auto">
          <a:xfrm>
            <a:off x="2328386" y="1752600"/>
            <a:ext cx="619389" cy="1601698"/>
          </a:xfrm>
          <a:prstGeom prst="rect">
            <a:avLst/>
          </a:prstGeom>
          <a:solidFill>
            <a:srgbClr val="000099"/>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113666" name="Line 2"/>
          <p:cNvSpPr>
            <a:spLocks noChangeShapeType="1"/>
          </p:cNvSpPr>
          <p:nvPr/>
        </p:nvSpPr>
        <p:spPr bwMode="auto">
          <a:xfrm>
            <a:off x="1869983" y="2603966"/>
            <a:ext cx="2438400"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113667" name="Line 3"/>
          <p:cNvSpPr>
            <a:spLocks noChangeShapeType="1"/>
          </p:cNvSpPr>
          <p:nvPr/>
        </p:nvSpPr>
        <p:spPr bwMode="auto">
          <a:xfrm>
            <a:off x="1869983" y="2222966"/>
            <a:ext cx="0" cy="76200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113668" name="Line 4"/>
          <p:cNvSpPr>
            <a:spLocks noChangeShapeType="1"/>
          </p:cNvSpPr>
          <p:nvPr/>
        </p:nvSpPr>
        <p:spPr bwMode="auto">
          <a:xfrm>
            <a:off x="4308383" y="2222966"/>
            <a:ext cx="0" cy="76200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113669" name="Line 5"/>
          <p:cNvSpPr>
            <a:spLocks noChangeShapeType="1"/>
          </p:cNvSpPr>
          <p:nvPr/>
        </p:nvSpPr>
        <p:spPr bwMode="auto">
          <a:xfrm>
            <a:off x="338838" y="4495800"/>
            <a:ext cx="4385575"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113670" name="Text Box 6"/>
          <p:cNvSpPr txBox="1">
            <a:spLocks noChangeArrowheads="1"/>
          </p:cNvSpPr>
          <p:nvPr/>
        </p:nvSpPr>
        <p:spPr bwMode="auto">
          <a:xfrm>
            <a:off x="183402" y="4572000"/>
            <a:ext cx="6553200" cy="762000"/>
          </a:xfrm>
          <a:prstGeom prst="rect">
            <a:avLst/>
          </a:prstGeom>
          <a:noFill/>
          <a:ln w="9525">
            <a:noFill/>
            <a:miter lim="800000"/>
            <a:headEnd/>
            <a:tailEnd/>
          </a:ln>
        </p:spPr>
        <p:txBody>
          <a:bodyPr lIns="91430" tIns="45715" rIns="91430" bIns="45715">
            <a:spAutoFit/>
          </a:bodyPr>
          <a:lstStyle/>
          <a:p>
            <a:r>
              <a:rPr lang="en-US" sz="2200" dirty="0">
                <a:latin typeface="Courier New" pitchFamily="49" charset="0"/>
              </a:rPr>
              <a:t>0 1 2 3 4 5 6 7 8 9 1 1 1 1</a:t>
            </a:r>
          </a:p>
          <a:p>
            <a:r>
              <a:rPr lang="en-US" sz="2200" dirty="0">
                <a:latin typeface="Courier New" pitchFamily="49" charset="0"/>
              </a:rPr>
              <a:t>                    0 1 2 3</a:t>
            </a:r>
          </a:p>
        </p:txBody>
      </p:sp>
      <p:sp>
        <p:nvSpPr>
          <p:cNvPr id="113673" name="Text Box 9"/>
          <p:cNvSpPr txBox="1">
            <a:spLocks noChangeArrowheads="1"/>
          </p:cNvSpPr>
          <p:nvPr/>
        </p:nvSpPr>
        <p:spPr bwMode="auto">
          <a:xfrm>
            <a:off x="2195058" y="1429439"/>
            <a:ext cx="1828799" cy="646321"/>
          </a:xfrm>
          <a:prstGeom prst="rect">
            <a:avLst/>
          </a:prstGeom>
          <a:noFill/>
          <a:ln w="9525">
            <a:noFill/>
            <a:miter lim="800000"/>
            <a:headEnd/>
            <a:tailEnd/>
          </a:ln>
        </p:spPr>
        <p:txBody>
          <a:bodyPr wrap="square" lIns="91430" tIns="45715" rIns="91430" bIns="45715">
            <a:spAutoFit/>
          </a:bodyPr>
          <a:lstStyle/>
          <a:p>
            <a:pPr algn="ctr"/>
            <a:r>
              <a:rPr lang="en-US" dirty="0">
                <a:latin typeface="Arial"/>
              </a:rPr>
              <a:t>Confidence Interval</a:t>
            </a:r>
          </a:p>
        </p:txBody>
      </p:sp>
      <p:sp>
        <p:nvSpPr>
          <p:cNvPr id="113674" name="Text Box 10"/>
          <p:cNvSpPr txBox="1">
            <a:spLocks noChangeArrowheads="1"/>
          </p:cNvSpPr>
          <p:nvPr/>
        </p:nvSpPr>
        <p:spPr bwMode="auto">
          <a:xfrm>
            <a:off x="12" y="152424"/>
            <a:ext cx="8510455" cy="830987"/>
          </a:xfrm>
          <a:prstGeom prst="rect">
            <a:avLst/>
          </a:prstGeom>
          <a:noFill/>
          <a:ln w="9525">
            <a:noFill/>
            <a:miter lim="800000"/>
            <a:headEnd/>
            <a:tailEnd/>
          </a:ln>
        </p:spPr>
        <p:txBody>
          <a:bodyPr wrap="square" lIns="91430" tIns="45715" rIns="91430" bIns="45715">
            <a:spAutoFit/>
          </a:bodyPr>
          <a:lstStyle/>
          <a:p>
            <a:pPr algn="ctr"/>
            <a:r>
              <a:rPr lang="en-US" sz="2400" b="1" dirty="0">
                <a:latin typeface="Arial"/>
              </a:rPr>
              <a:t>% Bias Necessary to Invalidate the Inference and Confidence Interval</a:t>
            </a:r>
            <a:r>
              <a:rPr lang="en-US" sz="2400" dirty="0">
                <a:latin typeface="Arial"/>
              </a:rPr>
              <a:t> </a:t>
            </a:r>
            <a:endParaRPr lang="en-US" sz="2400" b="1" dirty="0">
              <a:latin typeface="Arial"/>
            </a:endParaRPr>
          </a:p>
        </p:txBody>
      </p:sp>
      <p:sp>
        <p:nvSpPr>
          <p:cNvPr id="113678" name="Line 14"/>
          <p:cNvSpPr>
            <a:spLocks noChangeShapeType="1"/>
          </p:cNvSpPr>
          <p:nvPr/>
        </p:nvSpPr>
        <p:spPr bwMode="auto">
          <a:xfrm flipV="1">
            <a:off x="3089183" y="2451566"/>
            <a:ext cx="0" cy="152400"/>
          </a:xfrm>
          <a:prstGeom prst="line">
            <a:avLst/>
          </a:prstGeom>
          <a:noFill/>
          <a:ln w="38100">
            <a:solidFill>
              <a:srgbClr val="FF0000"/>
            </a:solidFill>
            <a:round/>
            <a:headEnd/>
            <a:tailEnd/>
          </a:ln>
        </p:spPr>
        <p:txBody>
          <a:bodyPr lIns="91430" tIns="45715" rIns="91430" bIns="45715"/>
          <a:lstStyle/>
          <a:p>
            <a:endParaRPr lang="en-US">
              <a:latin typeface="Arial"/>
            </a:endParaRPr>
          </a:p>
        </p:txBody>
      </p:sp>
      <p:sp>
        <p:nvSpPr>
          <p:cNvPr id="113680" name="Line 16"/>
          <p:cNvSpPr>
            <a:spLocks noChangeShapeType="1"/>
          </p:cNvSpPr>
          <p:nvPr/>
        </p:nvSpPr>
        <p:spPr bwMode="auto">
          <a:xfrm flipH="1">
            <a:off x="422183" y="2603966"/>
            <a:ext cx="1447800"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53" name="Text Box 7"/>
          <p:cNvSpPr txBox="1">
            <a:spLocks noChangeArrowheads="1"/>
          </p:cNvSpPr>
          <p:nvPr/>
        </p:nvSpPr>
        <p:spPr bwMode="auto">
          <a:xfrm>
            <a:off x="2289061" y="3048000"/>
            <a:ext cx="461966" cy="369322"/>
          </a:xfrm>
          <a:prstGeom prst="rect">
            <a:avLst/>
          </a:prstGeom>
          <a:noFill/>
          <a:ln w="9525">
            <a:noFill/>
            <a:miter lim="800000"/>
            <a:headEnd/>
            <a:tailEnd/>
          </a:ln>
        </p:spPr>
        <p:txBody>
          <a:bodyPr wrap="none" lIns="91430" tIns="45715" rIns="91430" bIns="45715">
            <a:spAutoFit/>
          </a:bodyPr>
          <a:lstStyle/>
          <a:p>
            <a:pPr algn="ctr"/>
            <a:r>
              <a:rPr lang="el-GR" dirty="0">
                <a:latin typeface="Arial"/>
              </a:rPr>
              <a:t>δ </a:t>
            </a:r>
            <a:r>
              <a:rPr lang="en-US" baseline="30000" dirty="0">
                <a:latin typeface="Arial"/>
              </a:rPr>
              <a:t>#</a:t>
            </a:r>
          </a:p>
        </p:txBody>
      </p:sp>
      <p:sp>
        <p:nvSpPr>
          <p:cNvPr id="9" name="TextBox 8"/>
          <p:cNvSpPr txBox="1"/>
          <p:nvPr/>
        </p:nvSpPr>
        <p:spPr>
          <a:xfrm>
            <a:off x="-73221" y="900768"/>
            <a:ext cx="9443591" cy="646321"/>
          </a:xfrm>
          <a:prstGeom prst="rect">
            <a:avLst/>
          </a:prstGeom>
          <a:noFill/>
        </p:spPr>
        <p:txBody>
          <a:bodyPr wrap="none" lIns="91430" tIns="45715" rIns="91430" bIns="45715" rtlCol="0">
            <a:spAutoFit/>
          </a:bodyPr>
          <a:lstStyle/>
          <a:p>
            <a:r>
              <a:rPr lang="en-US" dirty="0">
                <a:latin typeface="Arial"/>
              </a:rPr>
              <a:t>Lower bound of confidence interval “far from 0”                        </a:t>
            </a:r>
            <a:r>
              <a:rPr lang="en-US" dirty="0">
                <a:latin typeface="Arial"/>
                <a:sym typeface="Wingdings" panose="05000000000000000000" pitchFamily="2" charset="2"/>
              </a:rPr>
              <a:t> estimate exceeds threshold </a:t>
            </a:r>
          </a:p>
          <a:p>
            <a:r>
              <a:rPr lang="en-US" dirty="0">
                <a:latin typeface="Arial"/>
                <a:sym typeface="Wingdings" panose="05000000000000000000" pitchFamily="2" charset="2"/>
              </a:rPr>
              <a:t>							by large amount</a:t>
            </a:r>
            <a:endParaRPr lang="en-US" dirty="0">
              <a:latin typeface="Aria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30671753"/>
              </p:ext>
            </p:extLst>
          </p:nvPr>
        </p:nvGraphicFramePr>
        <p:xfrm>
          <a:off x="1771558" y="4191024"/>
          <a:ext cx="196850" cy="303213"/>
        </p:xfrm>
        <a:graphic>
          <a:graphicData uri="http://schemas.openxmlformats.org/presentationml/2006/ole">
            <mc:AlternateContent xmlns:mc="http://schemas.openxmlformats.org/markup-compatibility/2006">
              <mc:Choice xmlns:v="urn:schemas-microsoft-com:vml" Requires="v">
                <p:oleObj spid="_x0000_s28674" name="Equation" r:id="rId3" imgW="139579" imgH="215713" progId="Equation.DSMT4">
                  <p:embed/>
                </p:oleObj>
              </mc:Choice>
              <mc:Fallback>
                <p:oleObj name="Equation" r:id="rId3" imgW="139579" imgH="215713"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558" y="4191024"/>
                        <a:ext cx="1968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Line 5"/>
          <p:cNvSpPr>
            <a:spLocks noChangeShapeType="1"/>
          </p:cNvSpPr>
          <p:nvPr/>
        </p:nvSpPr>
        <p:spPr bwMode="auto">
          <a:xfrm rot="5400000">
            <a:off x="3883854" y="4040946"/>
            <a:ext cx="4576692"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73" name="Text Box 6"/>
          <p:cNvSpPr txBox="1">
            <a:spLocks noChangeArrowheads="1"/>
          </p:cNvSpPr>
          <p:nvPr/>
        </p:nvSpPr>
        <p:spPr bwMode="auto">
          <a:xfrm rot="16200000">
            <a:off x="3505200" y="2663296"/>
            <a:ext cx="6553200" cy="769431"/>
          </a:xfrm>
          <a:prstGeom prst="rect">
            <a:avLst/>
          </a:prstGeom>
          <a:noFill/>
          <a:ln w="9525">
            <a:noFill/>
            <a:miter lim="800000"/>
            <a:headEnd/>
            <a:tailEnd/>
          </a:ln>
        </p:spPr>
        <p:txBody>
          <a:bodyPr lIns="91430" tIns="45715" rIns="91430" bIns="45715">
            <a:spAutoFit/>
          </a:bodyPr>
          <a:lstStyle/>
          <a:p>
            <a:r>
              <a:rPr lang="en-US" sz="2200" dirty="0">
                <a:latin typeface="Courier New" pitchFamily="49" charset="0"/>
              </a:rPr>
              <a:t>0 1 2 3 4 5 6 7 8 9 1 1 1 1</a:t>
            </a:r>
          </a:p>
          <a:p>
            <a:r>
              <a:rPr lang="en-US" sz="2200" dirty="0">
                <a:latin typeface="Courier New" pitchFamily="49" charset="0"/>
              </a:rPr>
              <a:t>                    0 1 2 3</a:t>
            </a:r>
          </a:p>
        </p:txBody>
      </p:sp>
      <p:sp>
        <p:nvSpPr>
          <p:cNvPr id="76" name="Text Box 7"/>
          <p:cNvSpPr txBox="1">
            <a:spLocks noChangeArrowheads="1"/>
          </p:cNvSpPr>
          <p:nvPr/>
        </p:nvSpPr>
        <p:spPr bwMode="auto">
          <a:xfrm>
            <a:off x="7620001" y="5196684"/>
            <a:ext cx="461966" cy="369322"/>
          </a:xfrm>
          <a:prstGeom prst="rect">
            <a:avLst/>
          </a:prstGeom>
          <a:noFill/>
          <a:ln w="9525">
            <a:noFill/>
            <a:miter lim="800000"/>
            <a:headEnd/>
            <a:tailEnd/>
          </a:ln>
        </p:spPr>
        <p:txBody>
          <a:bodyPr wrap="none" lIns="91430" tIns="45715" rIns="91430" bIns="45715">
            <a:spAutoFit/>
          </a:bodyPr>
          <a:lstStyle/>
          <a:p>
            <a:pPr algn="ctr"/>
            <a:r>
              <a:rPr lang="el-GR" dirty="0">
                <a:latin typeface="Arial"/>
              </a:rPr>
              <a:t>δ </a:t>
            </a:r>
            <a:r>
              <a:rPr lang="en-US" baseline="30000" dirty="0">
                <a:latin typeface="Arial"/>
              </a:rPr>
              <a:t>#</a:t>
            </a:r>
          </a:p>
        </p:txBody>
      </p:sp>
      <p:graphicFrame>
        <p:nvGraphicFramePr>
          <p:cNvPr id="12" name="Object 11"/>
          <p:cNvGraphicFramePr>
            <a:graphicFrameLocks noChangeAspect="1"/>
          </p:cNvGraphicFramePr>
          <p:nvPr>
            <p:extLst>
              <p:ext uri="{D42A27DB-BD31-4B8C-83A1-F6EECF244321}">
                <p14:modId xmlns:p14="http://schemas.microsoft.com/office/powerpoint/2010/main" val="4239410337"/>
              </p:ext>
            </p:extLst>
          </p:nvPr>
        </p:nvGraphicFramePr>
        <p:xfrm>
          <a:off x="6705601" y="4800601"/>
          <a:ext cx="196850" cy="303212"/>
        </p:xfrm>
        <a:graphic>
          <a:graphicData uri="http://schemas.openxmlformats.org/presentationml/2006/ole">
            <mc:AlternateContent xmlns:mc="http://schemas.openxmlformats.org/markup-compatibility/2006">
              <mc:Choice xmlns:v="urn:schemas-microsoft-com:vml" Requires="v">
                <p:oleObj spid="_x0000_s28675" name="Equation" r:id="rId5" imgW="139579" imgH="215713" progId="Equation.DSMT4">
                  <p:embed/>
                </p:oleObj>
              </mc:Choice>
              <mc:Fallback>
                <p:oleObj name="Equation" r:id="rId5" imgW="139579" imgH="215713" progId="Equation.DSMT4">
                  <p:embed/>
                  <p:pic>
                    <p:nvPicPr>
                      <p:cNvPr id="12"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4800601"/>
                        <a:ext cx="1968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9" name="Rectangle 78"/>
          <p:cNvSpPr/>
          <p:nvPr/>
        </p:nvSpPr>
        <p:spPr>
          <a:xfrm rot="5400000">
            <a:off x="7879934" y="5243004"/>
            <a:ext cx="1261067" cy="27673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000000"/>
              </a:solidFill>
            </a:endParaRPr>
          </a:p>
        </p:txBody>
      </p:sp>
      <p:sp>
        <p:nvSpPr>
          <p:cNvPr id="80" name="Rectangle 79"/>
          <p:cNvSpPr/>
          <p:nvPr/>
        </p:nvSpPr>
        <p:spPr>
          <a:xfrm rot="5400000">
            <a:off x="7862976" y="4090526"/>
            <a:ext cx="1294080" cy="275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000000"/>
              </a:solidFill>
            </a:endParaRPr>
          </a:p>
        </p:txBody>
      </p:sp>
      <p:cxnSp>
        <p:nvCxnSpPr>
          <p:cNvPr id="14" name="Straight Arrow Connector 13"/>
          <p:cNvCxnSpPr/>
          <p:nvPr/>
        </p:nvCxnSpPr>
        <p:spPr bwMode="auto">
          <a:xfrm>
            <a:off x="4911571" y="1066800"/>
            <a:ext cx="1333268" cy="0"/>
          </a:xfrm>
          <a:prstGeom prst="straightConnector1">
            <a:avLst/>
          </a:prstGeom>
          <a:noFill/>
          <a:ln w="38100" cap="flat" cmpd="sng" algn="ctr">
            <a:solidFill>
              <a:srgbClr val="FF0000"/>
            </a:solidFill>
            <a:prstDash val="solid"/>
            <a:round/>
            <a:headEnd type="none" w="med" len="med"/>
            <a:tailEnd type="arrow"/>
          </a:ln>
          <a:effectLst/>
        </p:spPr>
      </p:cxnSp>
      <p:sp>
        <p:nvSpPr>
          <p:cNvPr id="27" name="TextBox 26"/>
          <p:cNvSpPr txBox="1"/>
          <p:nvPr/>
        </p:nvSpPr>
        <p:spPr>
          <a:xfrm rot="5400000">
            <a:off x="2345232" y="1976341"/>
            <a:ext cx="680731" cy="1631206"/>
          </a:xfrm>
          <a:prstGeom prst="rect">
            <a:avLst/>
          </a:prstGeom>
          <a:noFill/>
        </p:spPr>
        <p:txBody>
          <a:bodyPr wrap="square" lIns="91430" tIns="45715" rIns="91430" bIns="45715" rtlCol="0">
            <a:spAutoFit/>
          </a:bodyPr>
          <a:lstStyle/>
          <a:p>
            <a:r>
              <a:rPr lang="en-US" sz="10000" dirty="0">
                <a:latin typeface="Arial"/>
              </a:rPr>
              <a:t>}</a:t>
            </a:r>
          </a:p>
        </p:txBody>
      </p:sp>
      <p:sp>
        <p:nvSpPr>
          <p:cNvPr id="29" name="TextBox 28"/>
          <p:cNvSpPr txBox="1"/>
          <p:nvPr/>
        </p:nvSpPr>
        <p:spPr>
          <a:xfrm rot="5400000">
            <a:off x="1604483" y="1967011"/>
            <a:ext cx="1100436" cy="3631753"/>
          </a:xfrm>
          <a:prstGeom prst="rect">
            <a:avLst/>
          </a:prstGeom>
          <a:noFill/>
        </p:spPr>
        <p:txBody>
          <a:bodyPr wrap="square" lIns="91430" tIns="45715" rIns="91430" bIns="45715" rtlCol="0">
            <a:spAutoFit/>
          </a:bodyPr>
          <a:lstStyle/>
          <a:p>
            <a:r>
              <a:rPr lang="en-US" sz="23000" dirty="0">
                <a:latin typeface="Arial"/>
              </a:rPr>
              <a:t>}</a:t>
            </a:r>
          </a:p>
        </p:txBody>
      </p:sp>
      <p:sp>
        <p:nvSpPr>
          <p:cNvPr id="28" name="Line 16"/>
          <p:cNvSpPr>
            <a:spLocks noChangeShapeType="1"/>
          </p:cNvSpPr>
          <p:nvPr/>
        </p:nvSpPr>
        <p:spPr bwMode="auto">
          <a:xfrm flipH="1">
            <a:off x="1905000" y="2590800"/>
            <a:ext cx="1447800"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sp>
        <p:nvSpPr>
          <p:cNvPr id="30" name="Line 16"/>
          <p:cNvSpPr>
            <a:spLocks noChangeShapeType="1"/>
          </p:cNvSpPr>
          <p:nvPr/>
        </p:nvSpPr>
        <p:spPr bwMode="auto">
          <a:xfrm flipH="1">
            <a:off x="1905011" y="2590800"/>
            <a:ext cx="2403383" cy="0"/>
          </a:xfrm>
          <a:prstGeom prst="line">
            <a:avLst/>
          </a:prstGeom>
          <a:noFill/>
          <a:ln w="9525">
            <a:solidFill>
              <a:srgbClr val="FFFF00"/>
            </a:solidFill>
            <a:round/>
            <a:headEnd/>
            <a:tailEnd/>
          </a:ln>
        </p:spPr>
        <p:txBody>
          <a:bodyPr lIns="91430" tIns="45715" rIns="91430" bIns="45715"/>
          <a:lstStyle/>
          <a:p>
            <a:endParaRPr lang="en-US">
              <a:latin typeface="Aria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35500756"/>
              </p:ext>
            </p:extLst>
          </p:nvPr>
        </p:nvGraphicFramePr>
        <p:xfrm>
          <a:off x="2971801" y="2057424"/>
          <a:ext cx="196850" cy="303213"/>
        </p:xfrm>
        <a:graphic>
          <a:graphicData uri="http://schemas.openxmlformats.org/presentationml/2006/ole">
            <mc:AlternateContent xmlns:mc="http://schemas.openxmlformats.org/markup-compatibility/2006">
              <mc:Choice xmlns:v="urn:schemas-microsoft-com:vml" Requires="v">
                <p:oleObj spid="_x0000_s28676" name="Equation" r:id="rId6" imgW="139579" imgH="215713" progId="Equation.DSMT4">
                  <p:embed/>
                </p:oleObj>
              </mc:Choice>
              <mc:Fallback>
                <p:oleObj name="Equation" r:id="rId6" imgW="139579" imgH="215713"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1" y="2057424"/>
                        <a:ext cx="19685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658757" y="1601614"/>
            <a:ext cx="1845377" cy="461665"/>
          </a:xfrm>
          <a:prstGeom prst="rect">
            <a:avLst/>
          </a:prstGeom>
          <a:noFill/>
        </p:spPr>
        <p:txBody>
          <a:bodyPr wrap="none" rtlCol="0">
            <a:spAutoFit/>
          </a:bodyPr>
          <a:lstStyle/>
          <a:p>
            <a:pPr fontAlgn="auto">
              <a:spcBef>
                <a:spcPts val="0"/>
              </a:spcBef>
              <a:spcAft>
                <a:spcPts val="0"/>
              </a:spcAft>
            </a:pPr>
            <a:r>
              <a:rPr lang="en-US" sz="2400" dirty="0">
                <a:latin typeface="Arial"/>
              </a:rPr>
              <a:t>Closer to 0?</a:t>
            </a:r>
          </a:p>
        </p:txBody>
      </p:sp>
    </p:spTree>
    <p:extLst>
      <p:ext uri="{BB962C8B-B14F-4D97-AF65-F5344CB8AC3E}">
        <p14:creationId xmlns:p14="http://schemas.microsoft.com/office/powerpoint/2010/main" val="35606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7882 0.00185 L 0.13333 1.69288E-6 " pathEditMode="relative" rAng="0" ptsTypes="AA">
                                      <p:cBhvr>
                                        <p:cTn id="6" dur="2000" fill="hold"/>
                                        <p:tgtEl>
                                          <p:spTgt spid="113666"/>
                                        </p:tgtEl>
                                        <p:attrNameLst>
                                          <p:attrName>ppt_x</p:attrName>
                                          <p:attrName>ppt_y</p:attrName>
                                        </p:attrNameLst>
                                      </p:cBhvr>
                                      <p:rCtr x="10608" y="-9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55556E-7 1.55412E-6 L 0.13715 -0.00185 " pathEditMode="relative" rAng="0" ptsTypes="AA">
                                      <p:cBhvr>
                                        <p:cTn id="10" dur="2000" fill="hold"/>
                                        <p:tgtEl>
                                          <p:spTgt spid="113668"/>
                                        </p:tgtEl>
                                        <p:attrNameLst>
                                          <p:attrName>ppt_x</p:attrName>
                                          <p:attrName>ppt_y</p:attrName>
                                        </p:attrNameLst>
                                      </p:cBhvr>
                                      <p:rCtr x="6858" y="-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6 2.38668E-6 L 0.06215 -0.00185 " pathEditMode="relative" rAng="0" ptsTypes="AA">
                                      <p:cBhvr>
                                        <p:cTn id="14" dur="2000" fill="hold"/>
                                        <p:tgtEl>
                                          <p:spTgt spid="113678"/>
                                        </p:tgtEl>
                                        <p:attrNameLst>
                                          <p:attrName>ppt_x</p:attrName>
                                          <p:attrName>ppt_y</p:attrName>
                                        </p:attrNameLst>
                                      </p:cBhvr>
                                      <p:rCtr x="3108" y="-9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88889E-6 -2.87697E-6 L 0.06424 0.00023 " pathEditMode="relative" rAng="0" ptsTypes="AA">
                                      <p:cBhvr>
                                        <p:cTn id="18" dur="2000" fill="hold"/>
                                        <p:tgtEl>
                                          <p:spTgt spid="3"/>
                                        </p:tgtEl>
                                        <p:attrNameLst>
                                          <p:attrName>ppt_x</p:attrName>
                                          <p:attrName>ppt_y</p:attrName>
                                        </p:attrNameLst>
                                      </p:cBhvr>
                                      <p:rCtr x="3212"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5400000">
                                      <p:cBhvr>
                                        <p:cTn id="26" dur="1000" fill="hold"/>
                                        <p:tgtEl>
                                          <p:spTgt spid="2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3.05556E-6 1.3136E-6 L 0.54809 0.38344 " pathEditMode="relative" rAng="0" ptsTypes="AA">
                                      <p:cBhvr>
                                        <p:cTn id="30" dur="1000" fill="hold"/>
                                        <p:tgtEl>
                                          <p:spTgt spid="27"/>
                                        </p:tgtEl>
                                        <p:attrNameLst>
                                          <p:attrName>ppt_x</p:attrName>
                                          <p:attrName>ppt_y</p:attrName>
                                        </p:attrNameLst>
                                      </p:cBhvr>
                                      <p:rCtr x="27396" y="1917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5400000">
                                      <p:cBhvr>
                                        <p:cTn id="38" dur="1000" fill="hold"/>
                                        <p:tgtEl>
                                          <p:spTgt spid="29"/>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94444E-6 -2.63645E-6 L 0.60538 0.1531 " pathEditMode="relative" rAng="0" ptsTypes="AA">
                                      <p:cBhvr>
                                        <p:cTn id="42" dur="1000" fill="hold"/>
                                        <p:tgtEl>
                                          <p:spTgt spid="29"/>
                                        </p:tgtEl>
                                        <p:attrNameLst>
                                          <p:attrName>ppt_x</p:attrName>
                                          <p:attrName>ppt_y</p:attrName>
                                        </p:attrNameLst>
                                      </p:cBhvr>
                                      <p:rCtr x="30260" y="7655"/>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8" grpId="0" animBg="1"/>
      <p:bldP spid="113678" grpId="0" animBg="1"/>
      <p:bldP spid="76" grpId="0"/>
      <p:bldP spid="27" grpId="0"/>
      <p:bldP spid="27" grpId="1"/>
      <p:bldP spid="29" grpId="0"/>
      <p:bldP spid="29" grpId="1"/>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2347"/>
          <a:stretch/>
        </p:blipFill>
        <p:spPr bwMode="auto">
          <a:xfrm>
            <a:off x="3516086" y="3691656"/>
            <a:ext cx="4697214" cy="301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291"/>
          <a:stretch/>
        </p:blipFill>
        <p:spPr bwMode="auto">
          <a:xfrm>
            <a:off x="3505200" y="152400"/>
            <a:ext cx="4683154"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2062889"/>
            <a:ext cx="2438400" cy="2862322"/>
          </a:xfrm>
          <a:prstGeom prst="rect">
            <a:avLst/>
          </a:prstGeom>
          <a:noFill/>
        </p:spPr>
        <p:txBody>
          <a:bodyPr wrap="square" rtlCol="0">
            <a:spAutoFit/>
          </a:bodyPr>
          <a:lstStyle/>
          <a:p>
            <a:pPr fontAlgn="auto">
              <a:spcBef>
                <a:spcPts val="0"/>
              </a:spcBef>
              <a:spcAft>
                <a:spcPts val="0"/>
              </a:spcAft>
            </a:pPr>
            <a:r>
              <a:rPr lang="en-US" b="1" dirty="0">
                <a:solidFill>
                  <a:srgbClr val="00B050"/>
                </a:solidFill>
                <a:latin typeface="Calibri"/>
              </a:rPr>
              <a:t>Green: </a:t>
            </a:r>
          </a:p>
          <a:p>
            <a:pPr fontAlgn="auto">
              <a:spcBef>
                <a:spcPts val="0"/>
              </a:spcBef>
              <a:spcAft>
                <a:spcPts val="0"/>
              </a:spcAft>
            </a:pPr>
            <a:r>
              <a:rPr lang="en-US" dirty="0">
                <a:solidFill>
                  <a:prstClr val="black"/>
                </a:solidFill>
                <a:latin typeface="Calibri"/>
              </a:rPr>
              <a:t>Original students that were replaced;</a:t>
            </a:r>
          </a:p>
          <a:p>
            <a:pPr fontAlgn="auto">
              <a:spcBef>
                <a:spcPts val="0"/>
              </a:spcBef>
              <a:spcAft>
                <a:spcPts val="0"/>
              </a:spcAft>
            </a:pPr>
            <a:r>
              <a:rPr lang="en-US" b="1" dirty="0">
                <a:solidFill>
                  <a:srgbClr val="FF0000"/>
                </a:solidFill>
                <a:latin typeface="Calibri"/>
              </a:rPr>
              <a:t>Red: </a:t>
            </a:r>
          </a:p>
          <a:p>
            <a:pPr fontAlgn="auto">
              <a:spcBef>
                <a:spcPts val="0"/>
              </a:spcBef>
              <a:spcAft>
                <a:spcPts val="0"/>
              </a:spcAft>
            </a:pPr>
            <a:r>
              <a:rPr lang="en-US" dirty="0">
                <a:solidFill>
                  <a:prstClr val="black"/>
                </a:solidFill>
                <a:latin typeface="Calibri"/>
              </a:rPr>
              <a:t>Replacement students that can trigger spillover effects;</a:t>
            </a:r>
          </a:p>
          <a:p>
            <a:pPr fontAlgn="auto">
              <a:spcBef>
                <a:spcPts val="0"/>
              </a:spcBef>
              <a:spcAft>
                <a:spcPts val="0"/>
              </a:spcAft>
            </a:pPr>
            <a:r>
              <a:rPr lang="en-US" b="1" dirty="0">
                <a:solidFill>
                  <a:prstClr val="black"/>
                </a:solidFill>
                <a:latin typeface="Calibri"/>
              </a:rPr>
              <a:t>Black: </a:t>
            </a:r>
          </a:p>
          <a:p>
            <a:pPr fontAlgn="auto">
              <a:spcBef>
                <a:spcPts val="0"/>
              </a:spcBef>
              <a:spcAft>
                <a:spcPts val="0"/>
              </a:spcAft>
            </a:pPr>
            <a:r>
              <a:rPr lang="en-US" dirty="0">
                <a:solidFill>
                  <a:prstClr val="black"/>
                </a:solidFill>
                <a:latin typeface="Calibri"/>
              </a:rPr>
              <a:t>Original students who stay in the class.  </a:t>
            </a:r>
          </a:p>
        </p:txBody>
      </p:sp>
      <p:cxnSp>
        <p:nvCxnSpPr>
          <p:cNvPr id="5" name="Straight Arrow Connector 4"/>
          <p:cNvCxnSpPr/>
          <p:nvPr/>
        </p:nvCxnSpPr>
        <p:spPr>
          <a:xfrm>
            <a:off x="6705600" y="3200400"/>
            <a:ext cx="13716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05600" y="3347323"/>
            <a:ext cx="2209800" cy="369332"/>
          </a:xfrm>
          <a:prstGeom prst="rect">
            <a:avLst/>
          </a:prstGeom>
          <a:noFill/>
        </p:spPr>
        <p:txBody>
          <a:bodyPr wrap="square" rtlCol="0">
            <a:spAutoFit/>
          </a:bodyPr>
          <a:lstStyle/>
          <a:p>
            <a:pPr fontAlgn="auto">
              <a:spcBef>
                <a:spcPts val="0"/>
              </a:spcBef>
              <a:spcAft>
                <a:spcPts val="0"/>
              </a:spcAft>
            </a:pPr>
            <a:r>
              <a:rPr lang="en-US" b="1" i="1" dirty="0">
                <a:solidFill>
                  <a:prstClr val="black"/>
                </a:solidFill>
                <a:latin typeface="Calibri"/>
              </a:rPr>
              <a:t>Spillover effects</a:t>
            </a:r>
          </a:p>
        </p:txBody>
      </p:sp>
      <p:sp>
        <p:nvSpPr>
          <p:cNvPr id="7" name="Rectangle 6"/>
          <p:cNvSpPr/>
          <p:nvPr/>
        </p:nvSpPr>
        <p:spPr>
          <a:xfrm>
            <a:off x="6553200" y="106878"/>
            <a:ext cx="1828800" cy="667492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TextBox 7"/>
          <p:cNvSpPr txBox="1"/>
          <p:nvPr/>
        </p:nvSpPr>
        <p:spPr>
          <a:xfrm>
            <a:off x="1447800" y="838200"/>
            <a:ext cx="2667000" cy="400110"/>
          </a:xfrm>
          <a:prstGeom prst="rect">
            <a:avLst/>
          </a:prstGeom>
          <a:noFill/>
          <a:ln>
            <a:noFill/>
          </a:ln>
        </p:spPr>
        <p:txBody>
          <a:bodyPr wrap="square" rtlCol="0">
            <a:spAutoFit/>
          </a:bodyPr>
          <a:lstStyle/>
          <a:p>
            <a:pPr fontAlgn="auto">
              <a:spcBef>
                <a:spcPts val="0"/>
              </a:spcBef>
              <a:spcAft>
                <a:spcPts val="0"/>
              </a:spcAft>
            </a:pPr>
            <a:r>
              <a:rPr lang="en-US" sz="2000" b="1" i="1" dirty="0">
                <a:solidFill>
                  <a:srgbClr val="7030A0"/>
                </a:solidFill>
                <a:latin typeface="Calibri"/>
              </a:rPr>
              <a:t>Before replacement </a:t>
            </a:r>
          </a:p>
        </p:txBody>
      </p:sp>
      <p:sp>
        <p:nvSpPr>
          <p:cNvPr id="11" name="TextBox 10"/>
          <p:cNvSpPr txBox="1"/>
          <p:nvPr/>
        </p:nvSpPr>
        <p:spPr>
          <a:xfrm>
            <a:off x="1676400" y="4953000"/>
            <a:ext cx="2667000" cy="400110"/>
          </a:xfrm>
          <a:prstGeom prst="rect">
            <a:avLst/>
          </a:prstGeom>
          <a:noFill/>
          <a:ln>
            <a:noFill/>
          </a:ln>
        </p:spPr>
        <p:txBody>
          <a:bodyPr wrap="square" rtlCol="0">
            <a:spAutoFit/>
          </a:bodyPr>
          <a:lstStyle/>
          <a:p>
            <a:pPr fontAlgn="auto">
              <a:spcBef>
                <a:spcPts val="0"/>
              </a:spcBef>
              <a:spcAft>
                <a:spcPts val="0"/>
              </a:spcAft>
            </a:pPr>
            <a:r>
              <a:rPr lang="en-US" sz="2000" b="1" i="1" dirty="0">
                <a:solidFill>
                  <a:srgbClr val="7030A0"/>
                </a:solidFill>
                <a:latin typeface="Calibri"/>
              </a:rPr>
              <a:t>After</a:t>
            </a:r>
            <a:r>
              <a:rPr lang="en-US" b="1" i="1" dirty="0">
                <a:solidFill>
                  <a:srgbClr val="7030A0"/>
                </a:solidFill>
                <a:latin typeface="Calibri"/>
              </a:rPr>
              <a:t> replacement </a:t>
            </a:r>
          </a:p>
        </p:txBody>
      </p:sp>
      <p:sp>
        <p:nvSpPr>
          <p:cNvPr id="3" name="TextBox 2"/>
          <p:cNvSpPr txBox="1"/>
          <p:nvPr/>
        </p:nvSpPr>
        <p:spPr>
          <a:xfrm>
            <a:off x="76201" y="167641"/>
            <a:ext cx="3429000" cy="646331"/>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a:rPr>
              <a:t>Case replacement with Spillover for SUTVA Violations</a:t>
            </a:r>
          </a:p>
        </p:txBody>
      </p:sp>
    </p:spTree>
    <p:extLst>
      <p:ext uri="{BB962C8B-B14F-4D97-AF65-F5344CB8AC3E}">
        <p14:creationId xmlns:p14="http://schemas.microsoft.com/office/powerpoint/2010/main" val="27407409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314"/>
            <a:ext cx="8229600" cy="1143000"/>
          </a:xfrm>
        </p:spPr>
        <p:txBody>
          <a:bodyPr>
            <a:normAutofit fontScale="90000"/>
          </a:bodyPr>
          <a:lstStyle/>
          <a:p>
            <a:r>
              <a:rPr lang="en-US" sz="2800" dirty="0"/>
              <a:t>Definition of Replacement Cases as Counterfactual: </a:t>
            </a:r>
            <a:br>
              <a:rPr lang="en-US" sz="2800" dirty="0"/>
            </a:br>
            <a:r>
              <a:rPr lang="en-US" sz="2800" dirty="0"/>
              <a:t>Potential Outcomes</a:t>
            </a:r>
          </a:p>
        </p:txBody>
      </p:sp>
      <p:sp>
        <p:nvSpPr>
          <p:cNvPr id="4" name="Rectangle 4"/>
          <p:cNvSpPr>
            <a:spLocks noChangeArrowheads="1"/>
          </p:cNvSpPr>
          <p:nvPr/>
        </p:nvSpPr>
        <p:spPr bwMode="auto">
          <a:xfrm>
            <a:off x="0" y="-184660"/>
            <a:ext cx="184710"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152400" y="-32260"/>
            <a:ext cx="184710"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anchor="ctr" anchorCtr="0" compatLnSpc="1">
            <a:prstTxWarp prst="textNoShape">
              <a:avLst/>
            </a:prstTxWarp>
            <a:spAutoFit/>
          </a:bodyPr>
          <a:lstStyle/>
          <a:p>
            <a:endParaRPr lang="en-US"/>
          </a:p>
        </p:txBody>
      </p:sp>
      <p:graphicFrame>
        <p:nvGraphicFramePr>
          <p:cNvPr id="8" name="Object 7"/>
          <p:cNvGraphicFramePr>
            <a:graphicFrameLocks noGrp="1" noChangeAspect="1"/>
          </p:cNvGraphicFramePr>
          <p:nvPr>
            <p:extLst>
              <p:ext uri="{D42A27DB-BD31-4B8C-83A1-F6EECF244321}">
                <p14:modId xmlns:p14="http://schemas.microsoft.com/office/powerpoint/2010/main" val="857726503"/>
              </p:ext>
            </p:extLst>
          </p:nvPr>
        </p:nvGraphicFramePr>
        <p:xfrm>
          <a:off x="5270502" y="996950"/>
          <a:ext cx="1555750" cy="509588"/>
        </p:xfrm>
        <a:graphic>
          <a:graphicData uri="http://schemas.openxmlformats.org/presentationml/2006/ole">
            <mc:AlternateContent xmlns:mc="http://schemas.openxmlformats.org/markup-compatibility/2006">
              <mc:Choice xmlns:v="urn:schemas-microsoft-com:vml" Requires="v">
                <p:oleObj spid="_x0000_s29698" name="Equation" r:id="rId3" imgW="736560" imgH="241200" progId="Equation.DSMT4">
                  <p:embed/>
                </p:oleObj>
              </mc:Choice>
              <mc:Fallback>
                <p:oleObj name="Equation" r:id="rId3" imgW="736560" imgH="241200" progId="Equation.DSMT4">
                  <p:embed/>
                  <p:pic>
                    <p:nvPicPr>
                      <p:cNvPr id="8" name="Object 7"/>
                      <p:cNvPicPr>
                        <a:picLocks noGrp="1" noChangeAspect="1" noChangeArrowheads="1"/>
                      </p:cNvPicPr>
                      <p:nvPr/>
                    </p:nvPicPr>
                    <p:blipFill>
                      <a:blip r:embed="rId4"/>
                      <a:srcRect/>
                      <a:stretch>
                        <a:fillRect/>
                      </a:stretch>
                    </p:blipFill>
                    <p:spPr bwMode="auto">
                      <a:xfrm>
                        <a:off x="5270502" y="996950"/>
                        <a:ext cx="15557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685817" y="1066825"/>
            <a:ext cx="4604767" cy="646321"/>
          </a:xfrm>
          <a:prstGeom prst="rect">
            <a:avLst/>
          </a:prstGeom>
          <a:noFill/>
        </p:spPr>
        <p:txBody>
          <a:bodyPr wrap="none" lIns="91430" tIns="45715" rIns="91430" bIns="45715" rtlCol="0">
            <a:spAutoFit/>
          </a:bodyPr>
          <a:lstStyle/>
          <a:p>
            <a:r>
              <a:rPr lang="en-US" dirty="0"/>
              <a:t>Definition of treatment effect for individual </a:t>
            </a:r>
            <a:r>
              <a:rPr lang="en-US" i="1" dirty="0"/>
              <a:t>i</a:t>
            </a:r>
            <a:r>
              <a:rPr lang="en-US" dirty="0"/>
              <a:t>:</a:t>
            </a:r>
          </a:p>
          <a:p>
            <a:endParaRPr lang="en-US"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1052090178"/>
              </p:ext>
            </p:extLst>
          </p:nvPr>
        </p:nvGraphicFramePr>
        <p:xfrm>
          <a:off x="1295402" y="1524002"/>
          <a:ext cx="6330951" cy="1019175"/>
        </p:xfrm>
        <a:graphic>
          <a:graphicData uri="http://schemas.openxmlformats.org/presentationml/2006/ole">
            <mc:AlternateContent xmlns:mc="http://schemas.openxmlformats.org/markup-compatibility/2006">
              <mc:Choice xmlns:v="urn:schemas-microsoft-com:vml" Requires="v">
                <p:oleObj spid="_x0000_s29699" name="Equation" r:id="rId5" imgW="2997000" imgH="482400" progId="Equation.DSMT4">
                  <p:embed/>
                </p:oleObj>
              </mc:Choice>
              <mc:Fallback>
                <p:oleObj name="Equation" r:id="rId5" imgW="2997000" imgH="482400" progId="Equation.DSMT4">
                  <p:embed/>
                  <p:pic>
                    <p:nvPicPr>
                      <p:cNvPr id="5" name="Object 4"/>
                      <p:cNvPicPr>
                        <a:picLocks noGrp="1" noChangeAspect="1" noChangeArrowheads="1"/>
                      </p:cNvPicPr>
                      <p:nvPr/>
                    </p:nvPicPr>
                    <p:blipFill>
                      <a:blip r:embed="rId6"/>
                      <a:srcRect/>
                      <a:stretch>
                        <a:fillRect/>
                      </a:stretch>
                    </p:blipFill>
                    <p:spPr bwMode="auto">
                      <a:xfrm>
                        <a:off x="1295402" y="1524002"/>
                        <a:ext cx="6330951"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6"/>
          <p:cNvSpPr>
            <a:spLocks noGrp="1"/>
          </p:cNvSpPr>
          <p:nvPr>
            <p:ph idx="1"/>
          </p:nvPr>
        </p:nvSpPr>
        <p:spPr>
          <a:xfrm>
            <a:off x="457200" y="2590825"/>
            <a:ext cx="8229600" cy="4525963"/>
          </a:xfrm>
        </p:spPr>
        <p:txBody>
          <a:bodyPr/>
          <a:lstStyle/>
          <a:p>
            <a:r>
              <a:rPr lang="en-US" dirty="0"/>
              <a:t>Fundamental problem of causal inference is that we cannot simultaneously observe </a:t>
            </a:r>
          </a:p>
        </p:txBody>
      </p:sp>
      <p:graphicFrame>
        <p:nvGraphicFramePr>
          <p:cNvPr id="11" name="Object 10"/>
          <p:cNvGraphicFramePr>
            <a:graphicFrameLocks noGrp="1" noChangeAspect="1"/>
          </p:cNvGraphicFramePr>
          <p:nvPr>
            <p:extLst>
              <p:ext uri="{D42A27DB-BD31-4B8C-83A1-F6EECF244321}">
                <p14:modId xmlns:p14="http://schemas.microsoft.com/office/powerpoint/2010/main" val="2760951403"/>
              </p:ext>
            </p:extLst>
          </p:nvPr>
        </p:nvGraphicFramePr>
        <p:xfrm>
          <a:off x="954100" y="3733800"/>
          <a:ext cx="1844675" cy="762000"/>
        </p:xfrm>
        <a:graphic>
          <a:graphicData uri="http://schemas.openxmlformats.org/presentationml/2006/ole">
            <mc:AlternateContent xmlns:mc="http://schemas.openxmlformats.org/markup-compatibility/2006">
              <mc:Choice xmlns:v="urn:schemas-microsoft-com:vml" Requires="v">
                <p:oleObj spid="_x0000_s29700" name="Equation" r:id="rId7" imgW="583920" imgH="241200" progId="Equation.DSMT4">
                  <p:embed/>
                </p:oleObj>
              </mc:Choice>
              <mc:Fallback>
                <p:oleObj name="Equation" r:id="rId7" imgW="583920" imgH="241200" progId="Equation.DSMT4">
                  <p:embed/>
                  <p:pic>
                    <p:nvPicPr>
                      <p:cNvPr id="11" name="Object 10"/>
                      <p:cNvPicPr>
                        <a:picLocks noGrp="1" noChangeAspect="1" noChangeArrowheads="1"/>
                      </p:cNvPicPr>
                      <p:nvPr/>
                    </p:nvPicPr>
                    <p:blipFill>
                      <a:blip r:embed="rId8"/>
                      <a:srcRect/>
                      <a:stretch>
                        <a:fillRect/>
                      </a:stretch>
                    </p:blipFill>
                    <p:spPr bwMode="auto">
                      <a:xfrm>
                        <a:off x="954100" y="3733800"/>
                        <a:ext cx="1844675" cy="762000"/>
                      </a:xfrm>
                      <a:prstGeom prst="rect">
                        <a:avLst/>
                      </a:prstGeom>
                      <a:noFill/>
                      <a:ln>
                        <a:noFill/>
                      </a:ln>
                    </p:spPr>
                  </p:pic>
                </p:oleObj>
              </mc:Fallback>
            </mc:AlternateContent>
          </a:graphicData>
        </a:graphic>
      </p:graphicFrame>
      <p:sp>
        <p:nvSpPr>
          <p:cNvPr id="3" name="Slide Number Placeholder 2">
            <a:extLst>
              <a:ext uri="{FF2B5EF4-FFF2-40B4-BE49-F238E27FC236}">
                <a16:creationId xmlns:a16="http://schemas.microsoft.com/office/drawing/2014/main" id="{45460E4C-44E4-48A0-BF6D-0C21F0346261}"/>
              </a:ext>
            </a:extLst>
          </p:cNvPr>
          <p:cNvSpPr>
            <a:spLocks noGrp="1"/>
          </p:cNvSpPr>
          <p:nvPr>
            <p:ph type="sldNum" sz="quarter" idx="12"/>
          </p:nvPr>
        </p:nvSpPr>
        <p:spPr/>
        <p:txBody>
          <a:bodyPr/>
          <a:lstStyle/>
          <a:p>
            <a:pPr>
              <a:defRPr/>
            </a:pPr>
            <a:fld id="{350884FC-A345-47D7-8DCD-28131DE4BA17}" type="slidenum">
              <a:rPr lang="en-US" smtClean="0"/>
              <a:pPr>
                <a:defRPr/>
              </a:pPr>
              <a:t>117</a:t>
            </a:fld>
            <a:endParaRPr lang="en-US"/>
          </a:p>
        </p:txBody>
      </p:sp>
    </p:spTree>
    <p:extLst>
      <p:ext uri="{BB962C8B-B14F-4D97-AF65-F5344CB8AC3E}">
        <p14:creationId xmlns:p14="http://schemas.microsoft.com/office/powerpoint/2010/main" val="20876118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278" y="1905006"/>
            <a:ext cx="5143922" cy="3176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5181600" y="3529013"/>
            <a:ext cx="381000" cy="66868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9154" name="Rectangle 2"/>
          <p:cNvSpPr>
            <a:spLocks noGrp="1" noChangeArrowheads="1"/>
          </p:cNvSpPr>
          <p:nvPr>
            <p:ph type="title"/>
          </p:nvPr>
        </p:nvSpPr>
        <p:spPr/>
        <p:txBody>
          <a:bodyPr/>
          <a:lstStyle/>
          <a:p>
            <a:pPr eaLnBrk="1" hangingPunct="1"/>
            <a:r>
              <a:rPr lang="en-US" sz="3200" dirty="0"/>
              <a:t>Symbolic: Fundamental Problem of Inference and Approximating the Counterfactual with Observed Data (Internal Validity)</a:t>
            </a:r>
          </a:p>
        </p:txBody>
      </p:sp>
      <p:sp>
        <p:nvSpPr>
          <p:cNvPr id="4" name="Rectangle 3"/>
          <p:cNvSpPr/>
          <p:nvPr/>
        </p:nvSpPr>
        <p:spPr bwMode="auto">
          <a:xfrm>
            <a:off x="5791201" y="2812222"/>
            <a:ext cx="693716" cy="693003"/>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 name="TextBox 4"/>
          <p:cNvSpPr txBox="1"/>
          <p:nvPr/>
        </p:nvSpPr>
        <p:spPr>
          <a:xfrm>
            <a:off x="6026132" y="2743201"/>
            <a:ext cx="612805" cy="923320"/>
          </a:xfrm>
          <a:prstGeom prst="rect">
            <a:avLst/>
          </a:prstGeom>
          <a:noFill/>
        </p:spPr>
        <p:txBody>
          <a:bodyPr wrap="square" lIns="91430" tIns="45715" rIns="91430" bIns="45715" rtlCol="0">
            <a:spAutoFit/>
          </a:bodyPr>
          <a:lstStyle/>
          <a:p>
            <a:r>
              <a:rPr lang="en-US" dirty="0">
                <a:solidFill>
                  <a:schemeClr val="tx1"/>
                </a:solidFill>
              </a:rPr>
              <a:t>6?</a:t>
            </a:r>
          </a:p>
          <a:p>
            <a:r>
              <a:rPr lang="en-US" dirty="0">
                <a:solidFill>
                  <a:schemeClr val="tx1"/>
                </a:solidFill>
              </a:rPr>
              <a:t>6?</a:t>
            </a:r>
          </a:p>
          <a:p>
            <a:r>
              <a:rPr lang="en-US" dirty="0">
                <a:solidFill>
                  <a:schemeClr val="tx1"/>
                </a:solidFill>
              </a:rPr>
              <a:t>6?</a:t>
            </a:r>
          </a:p>
        </p:txBody>
      </p:sp>
      <p:sp>
        <p:nvSpPr>
          <p:cNvPr id="10" name="TextBox 9"/>
          <p:cNvSpPr txBox="1"/>
          <p:nvPr/>
        </p:nvSpPr>
        <p:spPr>
          <a:xfrm>
            <a:off x="6934201" y="2363134"/>
            <a:ext cx="2057400" cy="1477317"/>
          </a:xfrm>
          <a:prstGeom prst="rect">
            <a:avLst/>
          </a:prstGeom>
          <a:noFill/>
        </p:spPr>
        <p:txBody>
          <a:bodyPr wrap="square" lIns="91430" tIns="45715" rIns="91430" bIns="45715" rtlCol="0">
            <a:spAutoFit/>
          </a:bodyPr>
          <a:lstStyle/>
          <a:p>
            <a:r>
              <a:rPr lang="en-US" dirty="0"/>
              <a:t>But how well does the observed data approximate the counterfactual?</a:t>
            </a:r>
          </a:p>
          <a:p>
            <a:endParaRPr lang="en-US" dirty="0"/>
          </a:p>
        </p:txBody>
      </p:sp>
      <p:sp>
        <p:nvSpPr>
          <p:cNvPr id="12" name="Rectangle 11"/>
          <p:cNvSpPr/>
          <p:nvPr/>
        </p:nvSpPr>
        <p:spPr bwMode="auto">
          <a:xfrm>
            <a:off x="4038600" y="2819425"/>
            <a:ext cx="381000" cy="66868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 name="Rectangle 5"/>
          <p:cNvSpPr/>
          <p:nvPr/>
        </p:nvSpPr>
        <p:spPr>
          <a:xfrm>
            <a:off x="3815365" y="2956715"/>
            <a:ext cx="827450" cy="369322"/>
          </a:xfrm>
          <a:prstGeom prst="rect">
            <a:avLst/>
          </a:prstGeom>
        </p:spPr>
        <p:txBody>
          <a:bodyPr wrap="none" lIns="91430" tIns="45715" rIns="91430" bIns="45715">
            <a:spAutoFit/>
          </a:bodyPr>
          <a:lstStyle/>
          <a:p>
            <a:r>
              <a:rPr lang="de-DE" dirty="0">
                <a:solidFill>
                  <a:schemeClr val="tx1"/>
                </a:solidFill>
                <a:latin typeface="Times New Roman"/>
                <a:ea typeface="Times New Roman"/>
              </a:rPr>
              <a:t>Y</a:t>
            </a:r>
            <a:r>
              <a:rPr lang="de-DE" i="1" baseline="30000" dirty="0">
                <a:solidFill>
                  <a:schemeClr val="tx1"/>
                </a:solidFill>
                <a:latin typeface="Times New Roman"/>
                <a:ea typeface="Times New Roman"/>
              </a:rPr>
              <a:t>t</a:t>
            </a:r>
            <a:r>
              <a:rPr lang="de-DE" dirty="0">
                <a:solidFill>
                  <a:schemeClr val="tx1"/>
                </a:solidFill>
                <a:latin typeface="Times New Roman"/>
                <a:ea typeface="Times New Roman"/>
              </a:rPr>
              <a:t>|X</a:t>
            </a:r>
            <a:r>
              <a:rPr lang="de-DE" i="1" dirty="0">
                <a:solidFill>
                  <a:schemeClr val="tx1"/>
                </a:solidFill>
                <a:latin typeface="Times New Roman"/>
                <a:ea typeface="Times New Roman"/>
              </a:rPr>
              <a:t>=t</a:t>
            </a:r>
            <a:endParaRPr lang="en-US" dirty="0">
              <a:solidFill>
                <a:schemeClr val="tx1"/>
              </a:solidFill>
            </a:endParaRPr>
          </a:p>
        </p:txBody>
      </p:sp>
      <p:sp>
        <p:nvSpPr>
          <p:cNvPr id="3" name="Rectangle 2"/>
          <p:cNvSpPr/>
          <p:nvPr/>
        </p:nvSpPr>
        <p:spPr bwMode="auto">
          <a:xfrm>
            <a:off x="5105400" y="2812196"/>
            <a:ext cx="457200" cy="658368"/>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4" name="Rectangle 13"/>
          <p:cNvSpPr/>
          <p:nvPr/>
        </p:nvSpPr>
        <p:spPr>
          <a:xfrm>
            <a:off x="4933666" y="3002281"/>
            <a:ext cx="853098" cy="369322"/>
          </a:xfrm>
          <a:prstGeom prst="rect">
            <a:avLst/>
          </a:prstGeom>
          <a:solidFill>
            <a:srgbClr val="FF99FF"/>
          </a:solidFill>
        </p:spPr>
        <p:txBody>
          <a:bodyPr wrap="none" lIns="91430" tIns="45715" rIns="91430" bIns="45715">
            <a:spAutoFit/>
          </a:bodyPr>
          <a:lstStyle/>
          <a:p>
            <a:r>
              <a:rPr lang="de-DE" dirty="0">
                <a:solidFill>
                  <a:schemeClr val="tx1"/>
                </a:solidFill>
                <a:latin typeface="Times New Roman"/>
                <a:ea typeface="Times New Roman"/>
              </a:rPr>
              <a:t>Y</a:t>
            </a:r>
            <a:r>
              <a:rPr lang="de-DE" i="1" baseline="30000" dirty="0">
                <a:solidFill>
                  <a:schemeClr val="tx1"/>
                </a:solidFill>
                <a:latin typeface="Times New Roman"/>
                <a:ea typeface="Times New Roman"/>
              </a:rPr>
              <a:t>c</a:t>
            </a:r>
            <a:r>
              <a:rPr lang="de-DE" dirty="0">
                <a:solidFill>
                  <a:schemeClr val="tx1"/>
                </a:solidFill>
                <a:latin typeface="Times New Roman"/>
                <a:ea typeface="Times New Roman"/>
              </a:rPr>
              <a:t>|X</a:t>
            </a:r>
            <a:r>
              <a:rPr lang="de-DE" i="1" dirty="0">
                <a:solidFill>
                  <a:schemeClr val="tx1"/>
                </a:solidFill>
                <a:latin typeface="Times New Roman"/>
                <a:ea typeface="Times New Roman"/>
              </a:rPr>
              <a:t>=t</a:t>
            </a:r>
            <a:endParaRPr lang="en-US" dirty="0">
              <a:solidFill>
                <a:schemeClr val="tx1"/>
              </a:solidFill>
            </a:endParaRPr>
          </a:p>
        </p:txBody>
      </p:sp>
      <p:sp>
        <p:nvSpPr>
          <p:cNvPr id="2" name="TextBox 1"/>
          <p:cNvSpPr txBox="1"/>
          <p:nvPr/>
        </p:nvSpPr>
        <p:spPr>
          <a:xfrm>
            <a:off x="4876800" y="3505205"/>
            <a:ext cx="909984" cy="646321"/>
          </a:xfrm>
          <a:prstGeom prst="rect">
            <a:avLst/>
          </a:prstGeom>
          <a:solidFill>
            <a:srgbClr val="FFFF00"/>
          </a:solidFill>
        </p:spPr>
        <p:txBody>
          <a:bodyPr wrap="square" lIns="91430" tIns="45715" rIns="91430" bIns="45715" rtlCol="0">
            <a:spAutoFit/>
          </a:bodyPr>
          <a:lstStyle/>
          <a:p>
            <a:endParaRPr lang="en-US" dirty="0">
              <a:solidFill>
                <a:schemeClr val="tx1"/>
              </a:solidFill>
            </a:endParaRPr>
          </a:p>
          <a:p>
            <a:r>
              <a:rPr lang="en-US" dirty="0" err="1">
                <a:solidFill>
                  <a:schemeClr val="tx1"/>
                </a:solidFill>
              </a:rPr>
              <a:t>Y</a:t>
            </a:r>
            <a:r>
              <a:rPr lang="en-US" i="1" baseline="30000" dirty="0" err="1">
                <a:solidFill>
                  <a:schemeClr val="tx1"/>
                </a:solidFill>
              </a:rPr>
              <a:t>c</a:t>
            </a:r>
            <a:r>
              <a:rPr lang="en-US" dirty="0" err="1">
                <a:solidFill>
                  <a:schemeClr val="tx1"/>
                </a:solidFill>
              </a:rPr>
              <a:t>|X</a:t>
            </a:r>
            <a:r>
              <a:rPr lang="en-US" dirty="0">
                <a:solidFill>
                  <a:schemeClr val="tx1"/>
                </a:solidFill>
              </a:rPr>
              <a:t>=</a:t>
            </a:r>
            <a:r>
              <a:rPr lang="en-US" i="1" dirty="0">
                <a:solidFill>
                  <a:schemeClr val="tx1"/>
                </a:solidFill>
              </a:rPr>
              <a:t>c</a:t>
            </a:r>
          </a:p>
        </p:txBody>
      </p:sp>
      <p:sp>
        <p:nvSpPr>
          <p:cNvPr id="18" name="Rectangle 17"/>
          <p:cNvSpPr/>
          <p:nvPr/>
        </p:nvSpPr>
        <p:spPr>
          <a:xfrm>
            <a:off x="3730577" y="3688080"/>
            <a:ext cx="865922" cy="369322"/>
          </a:xfrm>
          <a:prstGeom prst="rect">
            <a:avLst/>
          </a:prstGeom>
          <a:solidFill>
            <a:srgbClr val="FF99FF"/>
          </a:solidFill>
        </p:spPr>
        <p:txBody>
          <a:bodyPr wrap="none" lIns="91430" tIns="45715" rIns="91430" bIns="45715">
            <a:spAutoFit/>
          </a:bodyPr>
          <a:lstStyle/>
          <a:p>
            <a:r>
              <a:rPr lang="de-DE" dirty="0">
                <a:solidFill>
                  <a:schemeClr val="tx1"/>
                </a:solidFill>
                <a:latin typeface="Times New Roman"/>
                <a:ea typeface="Times New Roman"/>
              </a:rPr>
              <a:t>Y</a:t>
            </a:r>
            <a:r>
              <a:rPr lang="de-DE" i="1" baseline="30000" dirty="0">
                <a:solidFill>
                  <a:schemeClr val="tx1"/>
                </a:solidFill>
                <a:latin typeface="Times New Roman"/>
                <a:ea typeface="Times New Roman"/>
              </a:rPr>
              <a:t>t</a:t>
            </a:r>
            <a:r>
              <a:rPr lang="de-DE" dirty="0">
                <a:solidFill>
                  <a:schemeClr val="tx1"/>
                </a:solidFill>
                <a:latin typeface="Times New Roman"/>
                <a:ea typeface="Times New Roman"/>
              </a:rPr>
              <a:t>|X</a:t>
            </a:r>
            <a:r>
              <a:rPr lang="de-DE" i="1" dirty="0">
                <a:solidFill>
                  <a:schemeClr val="tx1"/>
                </a:solidFill>
                <a:latin typeface="Times New Roman"/>
                <a:ea typeface="Times New Roman"/>
              </a:rPr>
              <a:t>=c</a:t>
            </a:r>
            <a:endParaRPr lang="en-US" dirty="0">
              <a:solidFill>
                <a:schemeClr val="tx1"/>
              </a:solidFill>
            </a:endParaRPr>
          </a:p>
        </p:txBody>
      </p:sp>
      <p:sp>
        <p:nvSpPr>
          <p:cNvPr id="7" name="Slide Number Placeholder 6">
            <a:extLst>
              <a:ext uri="{FF2B5EF4-FFF2-40B4-BE49-F238E27FC236}">
                <a16:creationId xmlns:a16="http://schemas.microsoft.com/office/drawing/2014/main" id="{EA7F03B6-5545-4E52-ABD5-7BD17E17543E}"/>
              </a:ext>
            </a:extLst>
          </p:cNvPr>
          <p:cNvSpPr>
            <a:spLocks noGrp="1"/>
          </p:cNvSpPr>
          <p:nvPr>
            <p:ph type="sldNum" sz="quarter" idx="12"/>
          </p:nvPr>
        </p:nvSpPr>
        <p:spPr/>
        <p:txBody>
          <a:bodyPr/>
          <a:lstStyle/>
          <a:p>
            <a:pPr>
              <a:defRPr/>
            </a:pPr>
            <a:fld id="{F979821D-5FE4-4D3B-86F0-E2E626614511}" type="slidenum">
              <a:rPr lang="en-US" smtClean="0"/>
              <a:pPr>
                <a:defRPr/>
              </a:pPr>
              <a:t>118</a:t>
            </a:fld>
            <a:endParaRPr lang="en-US"/>
          </a:p>
        </p:txBody>
      </p:sp>
    </p:spTree>
    <p:extLst>
      <p:ext uri="{BB962C8B-B14F-4D97-AF65-F5344CB8AC3E}">
        <p14:creationId xmlns:p14="http://schemas.microsoft.com/office/powerpoint/2010/main" val="35709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8.33333E-7 0.00509 L 0.00156 -0.10083 " pathEditMode="relative" rAng="0" ptsTypes="AA">
                                      <p:cBhvr>
                                        <p:cTn id="11" dur="2000" fill="hold"/>
                                        <p:tgtEl>
                                          <p:spTgt spid="2"/>
                                        </p:tgtEl>
                                        <p:attrNameLst>
                                          <p:attrName>ppt_x</p:attrName>
                                          <p:attrName>ppt_y</p:attrName>
                                        </p:attrNameLst>
                                      </p:cBhvr>
                                      <p:rCtr x="69" y="-5296"/>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3"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278" y="1905006"/>
            <a:ext cx="5143922" cy="3176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5181600" y="3529013"/>
            <a:ext cx="381000" cy="66868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49154" name="Rectangle 2"/>
          <p:cNvSpPr>
            <a:spLocks noGrp="1" noChangeArrowheads="1"/>
          </p:cNvSpPr>
          <p:nvPr>
            <p:ph type="title"/>
          </p:nvPr>
        </p:nvSpPr>
        <p:spPr/>
        <p:txBody>
          <a:bodyPr/>
          <a:lstStyle/>
          <a:p>
            <a:pPr eaLnBrk="1" hangingPunct="1"/>
            <a:r>
              <a:rPr lang="en-US" sz="3200" dirty="0"/>
              <a:t>Fundamental Problem of Inference and Approximating the Counterfactual with Observed Data (Internal Validity)</a:t>
            </a:r>
          </a:p>
        </p:txBody>
      </p:sp>
      <p:sp>
        <p:nvSpPr>
          <p:cNvPr id="3" name="Rectangle 2"/>
          <p:cNvSpPr/>
          <p:nvPr/>
        </p:nvSpPr>
        <p:spPr bwMode="auto">
          <a:xfrm>
            <a:off x="5105400" y="2812196"/>
            <a:ext cx="457200" cy="658368"/>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2" name="TextBox 1"/>
          <p:cNvSpPr txBox="1"/>
          <p:nvPr/>
        </p:nvSpPr>
        <p:spPr>
          <a:xfrm>
            <a:off x="5181600" y="3505205"/>
            <a:ext cx="277620" cy="692487"/>
          </a:xfrm>
          <a:prstGeom prst="rect">
            <a:avLst/>
          </a:prstGeom>
          <a:solidFill>
            <a:srgbClr val="FFFF00"/>
          </a:solidFill>
        </p:spPr>
        <p:txBody>
          <a:bodyPr wrap="none" lIns="91430" tIns="45715" rIns="91430" bIns="45715" rtlCol="0">
            <a:spAutoFit/>
          </a:bodyPr>
          <a:lstStyle/>
          <a:p>
            <a:r>
              <a:rPr lang="en-US" sz="1300" dirty="0">
                <a:solidFill>
                  <a:srgbClr val="000000"/>
                </a:solidFill>
                <a:latin typeface="Arial"/>
              </a:rPr>
              <a:t>3</a:t>
            </a:r>
          </a:p>
          <a:p>
            <a:r>
              <a:rPr lang="en-US" sz="1300" dirty="0">
                <a:solidFill>
                  <a:srgbClr val="000000"/>
                </a:solidFill>
                <a:latin typeface="Arial"/>
              </a:rPr>
              <a:t>4</a:t>
            </a:r>
          </a:p>
          <a:p>
            <a:r>
              <a:rPr lang="en-US" sz="1300" dirty="0">
                <a:solidFill>
                  <a:srgbClr val="000000"/>
                </a:solidFill>
                <a:latin typeface="Arial"/>
              </a:rPr>
              <a:t>5</a:t>
            </a:r>
          </a:p>
        </p:txBody>
      </p:sp>
      <p:sp>
        <p:nvSpPr>
          <p:cNvPr id="4" name="Rectangle 3"/>
          <p:cNvSpPr/>
          <p:nvPr/>
        </p:nvSpPr>
        <p:spPr bwMode="auto">
          <a:xfrm>
            <a:off x="5791201" y="2812222"/>
            <a:ext cx="693716" cy="693003"/>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5" name="TextBox 4"/>
          <p:cNvSpPr txBox="1"/>
          <p:nvPr/>
        </p:nvSpPr>
        <p:spPr>
          <a:xfrm>
            <a:off x="6026132" y="2743201"/>
            <a:ext cx="612805" cy="923320"/>
          </a:xfrm>
          <a:prstGeom prst="rect">
            <a:avLst/>
          </a:prstGeom>
          <a:noFill/>
        </p:spPr>
        <p:txBody>
          <a:bodyPr wrap="square" lIns="91430" tIns="45715" rIns="91430" bIns="45715" rtlCol="0">
            <a:spAutoFit/>
          </a:bodyPr>
          <a:lstStyle/>
          <a:p>
            <a:r>
              <a:rPr lang="en-US" dirty="0">
                <a:solidFill>
                  <a:srgbClr val="000000"/>
                </a:solidFill>
                <a:latin typeface="Arial"/>
              </a:rPr>
              <a:t>6?</a:t>
            </a:r>
          </a:p>
          <a:p>
            <a:r>
              <a:rPr lang="en-US" dirty="0">
                <a:solidFill>
                  <a:srgbClr val="000000"/>
                </a:solidFill>
                <a:latin typeface="Arial"/>
              </a:rPr>
              <a:t>6?</a:t>
            </a:r>
          </a:p>
          <a:p>
            <a:r>
              <a:rPr lang="en-US" dirty="0">
                <a:solidFill>
                  <a:srgbClr val="000000"/>
                </a:solidFill>
                <a:latin typeface="Arial"/>
              </a:rPr>
              <a:t>6?</a:t>
            </a:r>
          </a:p>
        </p:txBody>
      </p:sp>
      <p:sp>
        <p:nvSpPr>
          <p:cNvPr id="10" name="TextBox 9"/>
          <p:cNvSpPr txBox="1"/>
          <p:nvPr/>
        </p:nvSpPr>
        <p:spPr>
          <a:xfrm>
            <a:off x="6934201" y="2363134"/>
            <a:ext cx="2057400" cy="1477317"/>
          </a:xfrm>
          <a:prstGeom prst="rect">
            <a:avLst/>
          </a:prstGeom>
          <a:noFill/>
        </p:spPr>
        <p:txBody>
          <a:bodyPr wrap="square" lIns="91430" tIns="45715" rIns="91430" bIns="45715" rtlCol="0">
            <a:spAutoFit/>
          </a:bodyPr>
          <a:lstStyle/>
          <a:p>
            <a:r>
              <a:rPr lang="en-US" dirty="0">
                <a:latin typeface="Arial"/>
              </a:rPr>
              <a:t>But how well does the observed data approximate the counterfactual?</a:t>
            </a:r>
          </a:p>
          <a:p>
            <a:endParaRPr lang="en-US" dirty="0">
              <a:latin typeface="Arial"/>
            </a:endParaRPr>
          </a:p>
        </p:txBody>
      </p:sp>
      <p:sp>
        <p:nvSpPr>
          <p:cNvPr id="12" name="Rectangle 11"/>
          <p:cNvSpPr/>
          <p:nvPr/>
        </p:nvSpPr>
        <p:spPr bwMode="auto">
          <a:xfrm>
            <a:off x="4038600" y="2819425"/>
            <a:ext cx="381000" cy="66868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13" name="TextBox 12"/>
          <p:cNvSpPr txBox="1"/>
          <p:nvPr/>
        </p:nvSpPr>
        <p:spPr>
          <a:xfrm>
            <a:off x="4038601" y="2770657"/>
            <a:ext cx="370594" cy="692487"/>
          </a:xfrm>
          <a:prstGeom prst="rect">
            <a:avLst/>
          </a:prstGeom>
          <a:solidFill>
            <a:srgbClr val="FFFF00"/>
          </a:solidFill>
        </p:spPr>
        <p:txBody>
          <a:bodyPr wrap="none" lIns="91430" tIns="45715" rIns="91430" bIns="45715" rtlCol="0">
            <a:spAutoFit/>
          </a:bodyPr>
          <a:lstStyle/>
          <a:p>
            <a:r>
              <a:rPr lang="en-US" sz="1300" dirty="0">
                <a:solidFill>
                  <a:srgbClr val="000000"/>
                </a:solidFill>
                <a:latin typeface="Arial"/>
              </a:rPr>
              <a:t>9</a:t>
            </a:r>
          </a:p>
          <a:p>
            <a:r>
              <a:rPr lang="en-US" sz="1300" dirty="0">
                <a:solidFill>
                  <a:srgbClr val="000000"/>
                </a:solidFill>
                <a:latin typeface="Arial"/>
              </a:rPr>
              <a:t>10</a:t>
            </a:r>
          </a:p>
          <a:p>
            <a:r>
              <a:rPr lang="en-US" sz="1300" dirty="0">
                <a:solidFill>
                  <a:srgbClr val="000000"/>
                </a:solidFill>
                <a:latin typeface="Arial"/>
              </a:rPr>
              <a:t>11</a:t>
            </a:r>
          </a:p>
        </p:txBody>
      </p:sp>
      <p:sp>
        <p:nvSpPr>
          <p:cNvPr id="6" name="TextBox 5"/>
          <p:cNvSpPr txBox="1"/>
          <p:nvPr/>
        </p:nvSpPr>
        <p:spPr>
          <a:xfrm>
            <a:off x="5029212" y="4191024"/>
            <a:ext cx="559769" cy="323165"/>
          </a:xfrm>
          <a:prstGeom prst="rect">
            <a:avLst/>
          </a:prstGeom>
          <a:solidFill>
            <a:schemeClr val="bg1"/>
          </a:solidFill>
        </p:spPr>
        <p:txBody>
          <a:bodyPr wrap="none" rtlCol="0">
            <a:spAutoFit/>
          </a:bodyPr>
          <a:lstStyle/>
          <a:p>
            <a:pPr fontAlgn="auto">
              <a:spcBef>
                <a:spcPts val="0"/>
              </a:spcBef>
              <a:spcAft>
                <a:spcPts val="0"/>
              </a:spcAft>
            </a:pPr>
            <a:r>
              <a:rPr lang="en-US" sz="1500" dirty="0">
                <a:solidFill>
                  <a:srgbClr val="000000"/>
                </a:solidFill>
                <a:latin typeface="Arial"/>
              </a:rPr>
              <a:t>4.00</a:t>
            </a:r>
          </a:p>
        </p:txBody>
      </p:sp>
      <p:sp>
        <p:nvSpPr>
          <p:cNvPr id="14" name="TextBox 13"/>
          <p:cNvSpPr txBox="1"/>
          <p:nvPr/>
        </p:nvSpPr>
        <p:spPr>
          <a:xfrm>
            <a:off x="5841031" y="4191024"/>
            <a:ext cx="397866" cy="323165"/>
          </a:xfrm>
          <a:prstGeom prst="rect">
            <a:avLst/>
          </a:prstGeom>
          <a:solidFill>
            <a:schemeClr val="bg1"/>
          </a:solidFill>
        </p:spPr>
        <p:txBody>
          <a:bodyPr wrap="none" rtlCol="0">
            <a:spAutoFit/>
          </a:bodyPr>
          <a:lstStyle/>
          <a:p>
            <a:pPr fontAlgn="auto">
              <a:spcBef>
                <a:spcPts val="0"/>
              </a:spcBef>
              <a:spcAft>
                <a:spcPts val="0"/>
              </a:spcAft>
            </a:pPr>
            <a:r>
              <a:rPr lang="en-US" sz="1500" dirty="0">
                <a:solidFill>
                  <a:srgbClr val="000000"/>
                </a:solidFill>
                <a:latin typeface="Arial"/>
              </a:rPr>
              <a:t>  6</a:t>
            </a:r>
          </a:p>
        </p:txBody>
      </p:sp>
      <p:sp>
        <p:nvSpPr>
          <p:cNvPr id="7" name="Slide Number Placeholder 6">
            <a:extLst>
              <a:ext uri="{FF2B5EF4-FFF2-40B4-BE49-F238E27FC236}">
                <a16:creationId xmlns:a16="http://schemas.microsoft.com/office/drawing/2014/main" id="{E184D420-6911-49B8-AEC0-A6D2D79D11F4}"/>
              </a:ext>
            </a:extLst>
          </p:cNvPr>
          <p:cNvSpPr>
            <a:spLocks noGrp="1"/>
          </p:cNvSpPr>
          <p:nvPr>
            <p:ph type="sldNum" sz="quarter" idx="12"/>
          </p:nvPr>
        </p:nvSpPr>
        <p:spPr/>
        <p:txBody>
          <a:bodyPr/>
          <a:lstStyle/>
          <a:p>
            <a:pPr>
              <a:defRPr/>
            </a:pPr>
            <a:fld id="{F979821D-5FE4-4D3B-86F0-E2E626614511}" type="slidenum">
              <a:rPr lang="en-US" smtClean="0">
                <a:solidFill>
                  <a:srgbClr val="FFFF00"/>
                </a:solidFill>
              </a:rPr>
              <a:pPr>
                <a:defRPr/>
              </a:pPr>
              <a:t>119</a:t>
            </a:fld>
            <a:endParaRPr lang="en-US" dirty="0">
              <a:solidFill>
                <a:srgbClr val="FFFF00"/>
              </a:solidFill>
            </a:endParaRPr>
          </a:p>
        </p:txBody>
      </p:sp>
    </p:spTree>
    <p:extLst>
      <p:ext uri="{BB962C8B-B14F-4D97-AF65-F5344CB8AC3E}">
        <p14:creationId xmlns:p14="http://schemas.microsoft.com/office/powerpoint/2010/main" val="180357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8.33333E-7 0.00509 L 0.00156 -0.10083 " pathEditMode="relative" rAng="0" ptsTypes="AA">
                                      <p:cBhvr>
                                        <p:cTn id="11" dur="2000" fill="hold"/>
                                        <p:tgtEl>
                                          <p:spTgt spid="2"/>
                                        </p:tgtEl>
                                        <p:attrNameLst>
                                          <p:attrName>ppt_x</p:attrName>
                                          <p:attrName>ppt_y</p:attrName>
                                        </p:attrNameLst>
                                      </p:cBhvr>
                                      <p:rCtr x="69" y="-5296"/>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sz="2400" dirty="0"/>
              <a:t>The Full Algebra for Exceeding a Threshold</a:t>
            </a:r>
          </a:p>
        </p:txBody>
      </p:sp>
      <p:graphicFrame>
        <p:nvGraphicFramePr>
          <p:cNvPr id="4" name="Object 3"/>
          <p:cNvGraphicFramePr>
            <a:graphicFrameLocks noChangeAspect="1"/>
          </p:cNvGraphicFramePr>
          <p:nvPr>
            <p:extLst>
              <p:ext uri="{D42A27DB-BD31-4B8C-83A1-F6EECF244321}">
                <p14:modId xmlns:p14="http://schemas.microsoft.com/office/powerpoint/2010/main" val="1228587322"/>
              </p:ext>
            </p:extLst>
          </p:nvPr>
        </p:nvGraphicFramePr>
        <p:xfrm>
          <a:off x="1010445" y="990600"/>
          <a:ext cx="3160712" cy="5943600"/>
        </p:xfrm>
        <a:graphic>
          <a:graphicData uri="http://schemas.openxmlformats.org/presentationml/2006/ole">
            <mc:AlternateContent xmlns:mc="http://schemas.openxmlformats.org/markup-compatibility/2006">
              <mc:Choice xmlns:v="urn:schemas-microsoft-com:vml" Requires="v">
                <p:oleObj spid="_x0000_s3074" name="Equation" r:id="rId3" imgW="1815840" imgH="3936960" progId="Equation.DSMT4">
                  <p:embed/>
                </p:oleObj>
              </mc:Choice>
              <mc:Fallback>
                <p:oleObj name="Equation" r:id="rId3" imgW="1815840" imgH="3936960" progId="Equation.DSMT4">
                  <p:embed/>
                  <p:pic>
                    <p:nvPicPr>
                      <p:cNvPr id="4" name="Object 3"/>
                      <p:cNvPicPr>
                        <a:picLocks noChangeAspect="1" noChangeArrowheads="1"/>
                      </p:cNvPicPr>
                      <p:nvPr/>
                    </p:nvPicPr>
                    <p:blipFill>
                      <a:blip r:embed="rId4"/>
                      <a:srcRect/>
                      <a:stretch>
                        <a:fillRect/>
                      </a:stretch>
                    </p:blipFill>
                    <p:spPr bwMode="auto">
                      <a:xfrm>
                        <a:off x="1010445" y="990600"/>
                        <a:ext cx="3160712" cy="5943600"/>
                      </a:xfrm>
                      <a:prstGeom prst="rect">
                        <a:avLst/>
                      </a:prstGeom>
                      <a:noFill/>
                      <a:ln>
                        <a:noFill/>
                      </a:ln>
                    </p:spPr>
                  </p:pic>
                </p:oleObj>
              </mc:Fallback>
            </mc:AlternateContent>
          </a:graphicData>
        </a:graphic>
      </p:graphicFrame>
      <p:sp>
        <p:nvSpPr>
          <p:cNvPr id="3" name="Slide Number Placeholder 2">
            <a:extLst>
              <a:ext uri="{FF2B5EF4-FFF2-40B4-BE49-F238E27FC236}">
                <a16:creationId xmlns:a16="http://schemas.microsoft.com/office/drawing/2014/main" id="{0738A62E-12FA-4C71-B0D1-A7A7FC28CAA1}"/>
              </a:ext>
            </a:extLst>
          </p:cNvPr>
          <p:cNvSpPr>
            <a:spLocks noGrp="1"/>
          </p:cNvSpPr>
          <p:nvPr>
            <p:ph type="sldNum" sz="quarter" idx="12"/>
          </p:nvPr>
        </p:nvSpPr>
        <p:spPr/>
        <p:txBody>
          <a:bodyPr/>
          <a:lstStyle/>
          <a:p>
            <a:pPr>
              <a:defRPr/>
            </a:pPr>
            <a:fld id="{350884FC-A345-47D7-8DCD-28131DE4BA17}" type="slidenum">
              <a:rPr lang="en-US" smtClean="0"/>
              <a:pPr>
                <a:defRPr/>
              </a:pPr>
              <a:t>12</a:t>
            </a:fld>
            <a:endParaRPr lang="en-US"/>
          </a:p>
        </p:txBody>
      </p:sp>
    </p:spTree>
    <p:extLst>
      <p:ext uri="{BB962C8B-B14F-4D97-AF65-F5344CB8AC3E}">
        <p14:creationId xmlns:p14="http://schemas.microsoft.com/office/powerpoint/2010/main" val="16892573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6244"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t="12382"/>
          <a:stretch/>
        </p:blipFill>
        <p:spPr bwMode="auto">
          <a:xfrm>
            <a:off x="-67734" y="1446435"/>
            <a:ext cx="9279467" cy="457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143000"/>
          </a:xfrm>
        </p:spPr>
        <p:txBody>
          <a:bodyPr/>
          <a:lstStyle/>
          <a:p>
            <a:r>
              <a:rPr lang="en-US" sz="2400" dirty="0">
                <a:hlinkClick r:id="rId4"/>
              </a:rPr>
              <a:t>Kon-Found-it: Basics</a:t>
            </a:r>
            <a:br>
              <a:rPr lang="en-US" sz="2400" dirty="0"/>
            </a:br>
            <a:r>
              <a:rPr lang="en-US" sz="2400" dirty="0"/>
              <a:t>% Bias to Invalidate</a:t>
            </a:r>
          </a:p>
        </p:txBody>
      </p:sp>
      <p:sp>
        <p:nvSpPr>
          <p:cNvPr id="7" name="TextBox 6"/>
          <p:cNvSpPr txBox="1"/>
          <p:nvPr/>
        </p:nvSpPr>
        <p:spPr>
          <a:xfrm>
            <a:off x="88976" y="861872"/>
            <a:ext cx="1834777" cy="646321"/>
          </a:xfrm>
          <a:prstGeom prst="rect">
            <a:avLst/>
          </a:prstGeom>
          <a:noFill/>
        </p:spPr>
        <p:txBody>
          <a:bodyPr wrap="none" lIns="91430" tIns="45715" rIns="91430" bIns="45715" rtlCol="0">
            <a:spAutoFit/>
          </a:bodyPr>
          <a:lstStyle/>
          <a:p>
            <a:pPr algn="ctr"/>
            <a:r>
              <a:rPr lang="en-US" dirty="0"/>
              <a:t>Estimated effect</a:t>
            </a:r>
          </a:p>
          <a:p>
            <a:pPr algn="ctr"/>
            <a:r>
              <a:rPr lang="en-US" dirty="0"/>
              <a:t>(   ) = -9.01</a:t>
            </a:r>
          </a:p>
        </p:txBody>
      </p:sp>
      <p:graphicFrame>
        <p:nvGraphicFramePr>
          <p:cNvPr id="8" name="Object 7"/>
          <p:cNvGraphicFramePr>
            <a:graphicFrameLocks noChangeAspect="1"/>
          </p:cNvGraphicFramePr>
          <p:nvPr>
            <p:extLst>
              <p:ext uri="{D42A27DB-BD31-4B8C-83A1-F6EECF244321}">
                <p14:modId xmlns:p14="http://schemas.microsoft.com/office/powerpoint/2010/main" val="3626720944"/>
              </p:ext>
            </p:extLst>
          </p:nvPr>
        </p:nvGraphicFramePr>
        <p:xfrm>
          <a:off x="541286" y="1139879"/>
          <a:ext cx="238125" cy="368300"/>
        </p:xfrm>
        <a:graphic>
          <a:graphicData uri="http://schemas.openxmlformats.org/presentationml/2006/ole">
            <mc:AlternateContent xmlns:mc="http://schemas.openxmlformats.org/markup-compatibility/2006">
              <mc:Choice xmlns:v="urn:schemas-microsoft-com:vml" Requires="v">
                <p:oleObj spid="_x0000_s30722" name="Equation" r:id="rId5" imgW="139579" imgH="215713" progId="Equation.DSMT4">
                  <p:embed/>
                </p:oleObj>
              </mc:Choice>
              <mc:Fallback>
                <p:oleObj name="Equation" r:id="rId5" imgW="139579" imgH="215713"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286" y="1139879"/>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2005537" y="840852"/>
            <a:ext cx="1184920" cy="646321"/>
          </a:xfrm>
          <a:prstGeom prst="rect">
            <a:avLst/>
          </a:prstGeom>
          <a:noFill/>
        </p:spPr>
        <p:txBody>
          <a:bodyPr wrap="none" lIns="91430" tIns="45715" rIns="91430" bIns="45715" rtlCol="0">
            <a:spAutoFit/>
          </a:bodyPr>
          <a:lstStyle/>
          <a:p>
            <a:pPr algn="ctr"/>
            <a:r>
              <a:rPr lang="en-US" dirty="0"/>
              <a:t>Standard </a:t>
            </a:r>
          </a:p>
          <a:p>
            <a:pPr algn="ctr"/>
            <a:r>
              <a:rPr lang="en-US" dirty="0"/>
              <a:t>error=.68</a:t>
            </a:r>
          </a:p>
        </p:txBody>
      </p:sp>
      <p:sp>
        <p:nvSpPr>
          <p:cNvPr id="10" name="TextBox 9"/>
          <p:cNvSpPr txBox="1"/>
          <p:nvPr/>
        </p:nvSpPr>
        <p:spPr>
          <a:xfrm>
            <a:off x="3351967" y="960170"/>
            <a:ext cx="2127486" cy="369322"/>
          </a:xfrm>
          <a:prstGeom prst="rect">
            <a:avLst/>
          </a:prstGeom>
          <a:noFill/>
        </p:spPr>
        <p:txBody>
          <a:bodyPr wrap="none" lIns="91430" tIns="45715" rIns="91430" bIns="45715" rtlCol="0">
            <a:spAutoFit/>
          </a:bodyPr>
          <a:lstStyle/>
          <a:p>
            <a:pPr algn="ctr"/>
            <a:r>
              <a:rPr lang="en-US" dirty="0"/>
              <a:t>n=7168+471=7639</a:t>
            </a:r>
          </a:p>
        </p:txBody>
      </p:sp>
      <p:cxnSp>
        <p:nvCxnSpPr>
          <p:cNvPr id="5" name="Straight Arrow Connector 4"/>
          <p:cNvCxnSpPr/>
          <p:nvPr/>
        </p:nvCxnSpPr>
        <p:spPr bwMode="auto">
          <a:xfrm>
            <a:off x="1295400" y="1405703"/>
            <a:ext cx="0" cy="880299"/>
          </a:xfrm>
          <a:prstGeom prst="straightConnector1">
            <a:avLst/>
          </a:prstGeom>
          <a:noFill/>
          <a:ln w="571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a:off x="2590800" y="1405703"/>
            <a:ext cx="0" cy="880299"/>
          </a:xfrm>
          <a:prstGeom prst="straightConnector1">
            <a:avLst/>
          </a:prstGeom>
          <a:noFill/>
          <a:ln w="5715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H="1">
            <a:off x="4191000" y="1329505"/>
            <a:ext cx="762000" cy="1185099"/>
          </a:xfrm>
          <a:prstGeom prst="straightConnector1">
            <a:avLst/>
          </a:prstGeom>
          <a:noFill/>
          <a:ln w="57150" cap="flat" cmpd="sng" algn="ctr">
            <a:solidFill>
              <a:srgbClr val="FF0000"/>
            </a:solidFill>
            <a:prstDash val="solid"/>
            <a:round/>
            <a:headEnd type="none" w="med" len="med"/>
            <a:tailEnd type="arrow"/>
          </a:ln>
          <a:effectLst/>
        </p:spPr>
      </p:cxnSp>
      <p:sp>
        <p:nvSpPr>
          <p:cNvPr id="11" name="Rectangle 10"/>
          <p:cNvSpPr/>
          <p:nvPr/>
        </p:nvSpPr>
        <p:spPr bwMode="auto">
          <a:xfrm>
            <a:off x="189198" y="4724400"/>
            <a:ext cx="4382813" cy="659524"/>
          </a:xfrm>
          <a:prstGeom prst="rect">
            <a:avLst/>
          </a:prstGeom>
          <a:noFill/>
          <a:ln w="3810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5" name="TextBox 14"/>
          <p:cNvSpPr txBox="1"/>
          <p:nvPr/>
        </p:nvSpPr>
        <p:spPr>
          <a:xfrm>
            <a:off x="5830017" y="984918"/>
            <a:ext cx="1806886" cy="369322"/>
          </a:xfrm>
          <a:prstGeom prst="rect">
            <a:avLst/>
          </a:prstGeom>
          <a:noFill/>
        </p:spPr>
        <p:txBody>
          <a:bodyPr wrap="none" lIns="91430" tIns="45715" rIns="91430" bIns="45715" rtlCol="0">
            <a:spAutoFit/>
          </a:bodyPr>
          <a:lstStyle/>
          <a:p>
            <a:pPr algn="ctr"/>
            <a:r>
              <a:rPr lang="en-US" dirty="0"/>
              <a:t>Covariates=223</a:t>
            </a:r>
          </a:p>
        </p:txBody>
      </p:sp>
      <p:cxnSp>
        <p:nvCxnSpPr>
          <p:cNvPr id="16" name="Straight Arrow Connector 15"/>
          <p:cNvCxnSpPr/>
          <p:nvPr/>
        </p:nvCxnSpPr>
        <p:spPr bwMode="auto">
          <a:xfrm flipH="1">
            <a:off x="5511522" y="1329505"/>
            <a:ext cx="1727478" cy="1185099"/>
          </a:xfrm>
          <a:prstGeom prst="straightConnector1">
            <a:avLst/>
          </a:prstGeom>
          <a:noFill/>
          <a:ln w="57150" cap="flat" cmpd="sng" algn="ctr">
            <a:solidFill>
              <a:srgbClr val="FF0000"/>
            </a:solidFill>
            <a:prstDash val="solid"/>
            <a:round/>
            <a:headEnd type="none" w="med" len="med"/>
            <a:tailEnd type="arrow"/>
          </a:ln>
          <a:effectLst/>
        </p:spPr>
      </p:cxnSp>
      <p:sp>
        <p:nvSpPr>
          <p:cNvPr id="3" name="TextBox 2"/>
          <p:cNvSpPr txBox="1"/>
          <p:nvPr/>
        </p:nvSpPr>
        <p:spPr>
          <a:xfrm>
            <a:off x="115383" y="6139934"/>
            <a:ext cx="2262158" cy="369332"/>
          </a:xfrm>
          <a:prstGeom prst="rect">
            <a:avLst/>
          </a:prstGeom>
          <a:noFill/>
        </p:spPr>
        <p:txBody>
          <a:bodyPr wrap="none" rtlCol="0">
            <a:spAutoFit/>
          </a:bodyPr>
          <a:lstStyle/>
          <a:p>
            <a:r>
              <a:rPr lang="en-US" dirty="0"/>
              <a:t>Specific calculations</a:t>
            </a:r>
          </a:p>
        </p:txBody>
      </p:sp>
      <p:cxnSp>
        <p:nvCxnSpPr>
          <p:cNvPr id="6" name="Straight Arrow Connector 5"/>
          <p:cNvCxnSpPr>
            <a:stCxn id="3" idx="0"/>
          </p:cNvCxnSpPr>
          <p:nvPr/>
        </p:nvCxnSpPr>
        <p:spPr bwMode="auto">
          <a:xfrm flipV="1">
            <a:off x="1246462" y="5638800"/>
            <a:ext cx="0" cy="501134"/>
          </a:xfrm>
          <a:prstGeom prst="straightConnector1">
            <a:avLst/>
          </a:prstGeom>
          <a:noFill/>
          <a:ln w="9525" cap="flat" cmpd="sng" algn="ctr">
            <a:solidFill>
              <a:srgbClr val="FF0000"/>
            </a:solidFill>
            <a:prstDash val="solid"/>
            <a:round/>
            <a:headEnd type="none" w="med" len="med"/>
            <a:tailEnd type="arrow"/>
          </a:ln>
          <a:effectLst/>
        </p:spPr>
      </p:cxnSp>
      <p:sp>
        <p:nvSpPr>
          <p:cNvPr id="4" name="Slide Number Placeholder 3">
            <a:extLst>
              <a:ext uri="{FF2B5EF4-FFF2-40B4-BE49-F238E27FC236}">
                <a16:creationId xmlns:a16="http://schemas.microsoft.com/office/drawing/2014/main" id="{780FDFDC-9BBB-4595-8646-320AD0732442}"/>
              </a:ext>
            </a:extLst>
          </p:cNvPr>
          <p:cNvSpPr>
            <a:spLocks noGrp="1"/>
          </p:cNvSpPr>
          <p:nvPr>
            <p:ph type="sldNum" sz="quarter" idx="12"/>
          </p:nvPr>
        </p:nvSpPr>
        <p:spPr/>
        <p:txBody>
          <a:bodyPr/>
          <a:lstStyle/>
          <a:p>
            <a:pPr>
              <a:defRPr/>
            </a:pPr>
            <a:fld id="{350884FC-A345-47D7-8DCD-28131DE4BA17}" type="slidenum">
              <a:rPr lang="en-US" smtClean="0"/>
              <a:pPr>
                <a:defRPr/>
              </a:pPr>
              <a:t>120</a:t>
            </a:fld>
            <a:endParaRPr lang="en-US"/>
          </a:p>
        </p:txBody>
      </p:sp>
    </p:spTree>
    <p:extLst>
      <p:ext uri="{BB962C8B-B14F-4D97-AF65-F5344CB8AC3E}">
        <p14:creationId xmlns:p14="http://schemas.microsoft.com/office/powerpoint/2010/main" val="210893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290" name="Picture 3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371600"/>
            <a:ext cx="701992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0"/>
            <a:ext cx="8229600" cy="1143000"/>
          </a:xfrm>
        </p:spPr>
        <p:txBody>
          <a:bodyPr/>
          <a:lstStyle/>
          <a:p>
            <a:r>
              <a:rPr lang="en-US" sz="1800" dirty="0"/>
              <a:t>Calculating the % Bias to Invalidate the Inference:</a:t>
            </a:r>
            <a:br>
              <a:rPr lang="en-US" sz="1800" dirty="0"/>
            </a:br>
            <a:r>
              <a:rPr lang="en-US" sz="1800" dirty="0"/>
              <a:t>Inside the Calculations</a:t>
            </a:r>
          </a:p>
        </p:txBody>
      </p:sp>
      <p:sp>
        <p:nvSpPr>
          <p:cNvPr id="486402" name="Rectangle 2"/>
          <p:cNvSpPr>
            <a:spLocks noChangeArrowheads="1"/>
          </p:cNvSpPr>
          <p:nvPr/>
        </p:nvSpPr>
        <p:spPr bwMode="auto">
          <a:xfrm>
            <a:off x="228601" y="120139"/>
            <a:ext cx="184710" cy="369322"/>
          </a:xfrm>
          <a:prstGeom prst="rect">
            <a:avLst/>
          </a:prstGeom>
          <a:noFill/>
          <a:ln w="9525">
            <a:noFill/>
            <a:miter lim="800000"/>
            <a:headEnd/>
            <a:tailEnd/>
          </a:ln>
          <a:effectLst/>
        </p:spPr>
        <p:txBody>
          <a:bodyPr vert="horz" wrap="none" lIns="91430" tIns="45715" rIns="91430" bIns="45715" numCol="1" anchor="ctr" anchorCtr="0" compatLnSpc="1">
            <a:prstTxWarp prst="textNoShape">
              <a:avLst/>
            </a:prstTxWarp>
            <a:spAutoFit/>
          </a:bodyPr>
          <a:lstStyle/>
          <a:p>
            <a:endParaRPr lang="en-US"/>
          </a:p>
        </p:txBody>
      </p:sp>
      <p:sp>
        <p:nvSpPr>
          <p:cNvPr id="14" name="Rectangle 2"/>
          <p:cNvSpPr>
            <a:spLocks noChangeArrowheads="1"/>
          </p:cNvSpPr>
          <p:nvPr/>
        </p:nvSpPr>
        <p:spPr bwMode="auto">
          <a:xfrm>
            <a:off x="5638800" y="1263909"/>
            <a:ext cx="3505200" cy="2031315"/>
          </a:xfrm>
          <a:prstGeom prst="rect">
            <a:avLst/>
          </a:prstGeom>
          <a:solidFill>
            <a:srgbClr val="333399"/>
          </a:solid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algn="ctr" eaLnBrk="0" hangingPunct="0"/>
            <a:r>
              <a:rPr lang="en-US" dirty="0">
                <a:ea typeface="Times New Roman" pitchFamily="18" charset="0"/>
              </a:rPr>
              <a:t>δ</a:t>
            </a:r>
            <a:r>
              <a:rPr lang="en-US" baseline="30000" dirty="0">
                <a:ea typeface="Times New Roman" pitchFamily="18" charset="0"/>
              </a:rPr>
              <a:t># </a:t>
            </a:r>
            <a:r>
              <a:rPr lang="en-US" dirty="0">
                <a:ea typeface="Times New Roman" pitchFamily="18" charset="0"/>
              </a:rPr>
              <a:t>=</a:t>
            </a:r>
            <a:r>
              <a:rPr lang="en-US" dirty="0">
                <a:latin typeface="Arial" pitchFamily="34" charset="0"/>
                <a:ea typeface="Times New Roman" pitchFamily="18" charset="0"/>
              </a:rPr>
              <a:t>the threshold </a:t>
            </a:r>
          </a:p>
          <a:p>
            <a:pPr indent="457153" algn="ctr" eaLnBrk="0" hangingPunct="0"/>
            <a:r>
              <a:rPr lang="en-US" dirty="0">
                <a:latin typeface="Arial" pitchFamily="34" charset="0"/>
                <a:ea typeface="Times New Roman" pitchFamily="18" charset="0"/>
              </a:rPr>
              <a:t>for making an inference = </a:t>
            </a:r>
          </a:p>
          <a:p>
            <a:pPr indent="457153" algn="ctr" eaLnBrk="0" hangingPunct="0"/>
            <a:r>
              <a:rPr lang="en-US" dirty="0"/>
              <a:t>se x </a:t>
            </a:r>
            <a:r>
              <a:rPr lang="en-US" dirty="0" err="1"/>
              <a:t>t</a:t>
            </a:r>
            <a:r>
              <a:rPr lang="en-US" baseline="-25000" dirty="0" err="1"/>
              <a:t>critical</a:t>
            </a:r>
            <a:r>
              <a:rPr lang="en-US" baseline="-25000" dirty="0"/>
              <a:t>, </a:t>
            </a:r>
            <a:r>
              <a:rPr lang="en-US" baseline="-25000" dirty="0" err="1"/>
              <a:t>df</a:t>
            </a:r>
            <a:r>
              <a:rPr lang="en-US" baseline="-25000" dirty="0"/>
              <a:t>&gt;230</a:t>
            </a:r>
            <a:r>
              <a:rPr lang="en-US" dirty="0"/>
              <a:t> =</a:t>
            </a:r>
          </a:p>
          <a:p>
            <a:pPr indent="457153" algn="ctr" eaLnBrk="0" hangingPunct="0"/>
            <a:r>
              <a:rPr lang="en-US" dirty="0"/>
              <a:t>.68 x -1.96=-1.33</a:t>
            </a:r>
          </a:p>
          <a:p>
            <a:pPr indent="457153" algn="ctr" eaLnBrk="0" hangingPunct="0"/>
            <a:r>
              <a:rPr lang="en-US" dirty="0">
                <a:latin typeface="Arial" pitchFamily="34" charset="0"/>
                <a:ea typeface="Times New Roman" pitchFamily="18" charset="0"/>
              </a:rPr>
              <a:t>[user can specify            alternative threshold]</a:t>
            </a:r>
          </a:p>
          <a:p>
            <a:pPr indent="457153" eaLnBrk="0" hangingPunct="0"/>
            <a:endParaRPr lang="en-US" dirty="0">
              <a:latin typeface="Arial" pitchFamily="34" charset="0"/>
            </a:endParaRPr>
          </a:p>
        </p:txBody>
      </p:sp>
      <p:sp>
        <p:nvSpPr>
          <p:cNvPr id="26" name="Rectangle 2"/>
          <p:cNvSpPr>
            <a:spLocks noChangeArrowheads="1"/>
          </p:cNvSpPr>
          <p:nvPr/>
        </p:nvSpPr>
        <p:spPr bwMode="auto">
          <a:xfrm>
            <a:off x="5638802" y="2705718"/>
            <a:ext cx="3493293" cy="3970308"/>
          </a:xfrm>
          <a:prstGeom prst="rect">
            <a:avLst/>
          </a:prstGeom>
          <a:solidFill>
            <a:srgbClr val="333399"/>
          </a:solid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eaLnBrk="0" hangingPunct="0"/>
            <a:endParaRPr lang="en-US" dirty="0">
              <a:ea typeface="Times New Roman" pitchFamily="18" charset="0"/>
            </a:endParaRPr>
          </a:p>
          <a:p>
            <a:pPr eaLnBrk="0" hangingPunct="0"/>
            <a:endParaRPr lang="en-US" dirty="0">
              <a:ea typeface="Times New Roman" pitchFamily="18" charset="0"/>
            </a:endParaRPr>
          </a:p>
          <a:p>
            <a:pPr eaLnBrk="0" hangingPunct="0"/>
            <a:endParaRPr lang="en-US" dirty="0">
              <a:ea typeface="Times New Roman" pitchFamily="18" charset="0"/>
            </a:endParaRPr>
          </a:p>
          <a:p>
            <a:pPr eaLnBrk="0" hangingPunct="0"/>
            <a:endParaRPr lang="en-US" dirty="0">
              <a:ea typeface="Times New Roman" pitchFamily="18" charset="0"/>
            </a:endParaRPr>
          </a:p>
          <a:p>
            <a:pPr eaLnBrk="0" hangingPunct="0"/>
            <a:endParaRPr lang="en-US" dirty="0">
              <a:ea typeface="Times New Roman" pitchFamily="18" charset="0"/>
            </a:endParaRPr>
          </a:p>
          <a:p>
            <a:pPr eaLnBrk="0" hangingPunct="0"/>
            <a:endParaRPr lang="en-US" dirty="0">
              <a:ea typeface="Times New Roman" pitchFamily="18" charset="0"/>
            </a:endParaRPr>
          </a:p>
          <a:p>
            <a:pPr eaLnBrk="0" hangingPunct="0"/>
            <a:r>
              <a:rPr lang="en-US" dirty="0">
                <a:ea typeface="Times New Roman" pitchFamily="18" charset="0"/>
              </a:rPr>
              <a:t>% Bias necessary to invalidate  inference </a:t>
            </a:r>
          </a:p>
          <a:p>
            <a:pPr eaLnBrk="0" hangingPunct="0"/>
            <a:r>
              <a:rPr lang="en-US" dirty="0">
                <a:ea typeface="Times New Roman" pitchFamily="18" charset="0"/>
              </a:rPr>
              <a:t>= 1-</a:t>
            </a:r>
            <a:r>
              <a:rPr lang="el-GR" dirty="0">
                <a:ea typeface="Times New Roman" pitchFamily="18" charset="0"/>
              </a:rPr>
              <a:t>δ</a:t>
            </a:r>
            <a:r>
              <a:rPr lang="en-US" baseline="30000" dirty="0">
                <a:ea typeface="Times New Roman" pitchFamily="18" charset="0"/>
              </a:rPr>
              <a:t>#</a:t>
            </a:r>
            <a:r>
              <a:rPr lang="en-US" dirty="0">
                <a:ea typeface="Times New Roman" pitchFamily="18" charset="0"/>
              </a:rPr>
              <a:t>/    </a:t>
            </a:r>
          </a:p>
          <a:p>
            <a:pPr eaLnBrk="0" hangingPunct="0"/>
            <a:r>
              <a:rPr lang="en-US" dirty="0">
                <a:ea typeface="Times New Roman" pitchFamily="18" charset="0"/>
              </a:rPr>
              <a:t>=1-1.33/9.01=85%</a:t>
            </a:r>
          </a:p>
          <a:p>
            <a:pPr eaLnBrk="0" hangingPunct="0"/>
            <a:endParaRPr lang="en-US" dirty="0">
              <a:ea typeface="Times New Roman" pitchFamily="18" charset="0"/>
            </a:endParaRPr>
          </a:p>
          <a:p>
            <a:pPr eaLnBrk="0" hangingPunct="0"/>
            <a:r>
              <a:rPr lang="en-US" dirty="0">
                <a:ea typeface="Times New Roman" pitchFamily="18" charset="0"/>
              </a:rPr>
              <a:t>85% of the estimate must be due to bias to invalidate the inference.</a:t>
            </a:r>
            <a:endParaRPr lang="en-US" dirty="0">
              <a:latin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661681343"/>
              </p:ext>
            </p:extLst>
          </p:nvPr>
        </p:nvGraphicFramePr>
        <p:xfrm>
          <a:off x="6400802" y="4889501"/>
          <a:ext cx="238125" cy="368300"/>
        </p:xfrm>
        <a:graphic>
          <a:graphicData uri="http://schemas.openxmlformats.org/presentationml/2006/ole">
            <mc:AlternateContent xmlns:mc="http://schemas.openxmlformats.org/markup-compatibility/2006">
              <mc:Choice xmlns:v="urn:schemas-microsoft-com:vml" Requires="v">
                <p:oleObj spid="_x0000_s31746" name="Equation" r:id="rId4" imgW="139579" imgH="215713" progId="Equation.DSMT4">
                  <p:embed/>
                </p:oleObj>
              </mc:Choice>
              <mc:Fallback>
                <p:oleObj name="Equation" r:id="rId4" imgW="139579" imgH="215713"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2" y="488950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1905013" y="4158497"/>
            <a:ext cx="655929" cy="1785094"/>
          </a:xfrm>
          <a:prstGeom prst="rect">
            <a:avLst/>
          </a:prstGeom>
          <a:noFill/>
        </p:spPr>
        <p:txBody>
          <a:bodyPr wrap="none" lIns="91430" tIns="45715" rIns="91430" bIns="45715" rtlCol="0">
            <a:spAutoFit/>
          </a:bodyPr>
          <a:lstStyle/>
          <a:p>
            <a:r>
              <a:rPr lang="en-US" sz="11000" dirty="0">
                <a:solidFill>
                  <a:schemeClr val="tx1"/>
                </a:solidFill>
              </a:rPr>
              <a:t>}</a:t>
            </a:r>
          </a:p>
        </p:txBody>
      </p:sp>
      <p:cxnSp>
        <p:nvCxnSpPr>
          <p:cNvPr id="32" name="Straight Arrow Connector 31"/>
          <p:cNvCxnSpPr/>
          <p:nvPr/>
        </p:nvCxnSpPr>
        <p:spPr bwMode="auto">
          <a:xfrm>
            <a:off x="2560950" y="5181602"/>
            <a:ext cx="4458976" cy="152398"/>
          </a:xfrm>
          <a:prstGeom prst="straightConnector1">
            <a:avLst/>
          </a:prstGeom>
          <a:noFill/>
          <a:ln w="9525"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V="1">
            <a:off x="3962401" y="1822814"/>
            <a:ext cx="2819400" cy="234586"/>
          </a:xfrm>
          <a:prstGeom prst="straightConnector1">
            <a:avLst/>
          </a:prstGeom>
          <a:noFill/>
          <a:ln w="381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5204775" y="2057400"/>
            <a:ext cx="1958026" cy="3276600"/>
          </a:xfrm>
          <a:prstGeom prst="straightConnector1">
            <a:avLst/>
          </a:prstGeom>
          <a:noFill/>
          <a:ln w="38100" cap="flat" cmpd="sng" algn="ctr">
            <a:solidFill>
              <a:srgbClr val="FF0000"/>
            </a:solidFill>
            <a:prstDash val="solid"/>
            <a:round/>
            <a:headEnd type="none" w="med" len="med"/>
            <a:tailEnd type="arrow"/>
          </a:ln>
          <a:effectLst/>
        </p:spPr>
      </p:cxnSp>
      <p:sp>
        <p:nvSpPr>
          <p:cNvPr id="3" name="Slide Number Placeholder 2">
            <a:extLst>
              <a:ext uri="{FF2B5EF4-FFF2-40B4-BE49-F238E27FC236}">
                <a16:creationId xmlns:a16="http://schemas.microsoft.com/office/drawing/2014/main" id="{21D24365-E6F7-457F-AAC1-D2B1F347EE47}"/>
              </a:ext>
            </a:extLst>
          </p:cNvPr>
          <p:cNvSpPr>
            <a:spLocks noGrp="1"/>
          </p:cNvSpPr>
          <p:nvPr>
            <p:ph type="sldNum" sz="quarter" idx="12"/>
          </p:nvPr>
        </p:nvSpPr>
        <p:spPr/>
        <p:txBody>
          <a:bodyPr/>
          <a:lstStyle/>
          <a:p>
            <a:pPr>
              <a:defRPr/>
            </a:pPr>
            <a:fld id="{350884FC-A345-47D7-8DCD-28131DE4BA17}" type="slidenum">
              <a:rPr lang="en-US" smtClean="0"/>
              <a:pPr>
                <a:defRPr/>
              </a:pPr>
              <a:t>121</a:t>
            </a:fld>
            <a:endParaRPr lang="en-US"/>
          </a:p>
        </p:txBody>
      </p:sp>
    </p:spTree>
    <p:extLst>
      <p:ext uri="{BB962C8B-B14F-4D97-AF65-F5344CB8AC3E}">
        <p14:creationId xmlns:p14="http://schemas.microsoft.com/office/powerpoint/2010/main" val="236556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891665"/>
            <a:ext cx="184710" cy="369322"/>
          </a:xfrm>
          <a:prstGeom prst="rect">
            <a:avLst/>
          </a:prstGeom>
          <a:noFill/>
          <a:ln w="19050">
            <a:noFill/>
            <a:miter lim="800000"/>
            <a:headEnd/>
            <a:tailEnd/>
          </a:ln>
        </p:spPr>
        <p:txBody>
          <a:bodyPr wrap="none" lIns="91430" tIns="45715" rIns="91430" bIns="45715" anchor="ctr">
            <a:spAutoFit/>
          </a:bodyPr>
          <a:lstStyle/>
          <a:p>
            <a:endParaRPr lang="en-US">
              <a:latin typeface="Arial"/>
            </a:endParaRPr>
          </a:p>
        </p:txBody>
      </p:sp>
      <p:graphicFrame>
        <p:nvGraphicFramePr>
          <p:cNvPr id="19458" name="Object 4"/>
          <p:cNvGraphicFramePr>
            <a:graphicFrameLocks noChangeAspect="1"/>
          </p:cNvGraphicFramePr>
          <p:nvPr>
            <p:extLst>
              <p:ext uri="{D42A27DB-BD31-4B8C-83A1-F6EECF244321}">
                <p14:modId xmlns:p14="http://schemas.microsoft.com/office/powerpoint/2010/main" val="952091081"/>
              </p:ext>
            </p:extLst>
          </p:nvPr>
        </p:nvGraphicFramePr>
        <p:xfrm>
          <a:off x="152400" y="0"/>
          <a:ext cx="8915400" cy="6553200"/>
        </p:xfrm>
        <a:graphic>
          <a:graphicData uri="http://schemas.openxmlformats.org/presentationml/2006/ole">
            <mc:AlternateContent xmlns:mc="http://schemas.openxmlformats.org/markup-compatibility/2006">
              <mc:Choice xmlns:v="urn:schemas-microsoft-com:vml" Requires="v">
                <p:oleObj spid="_x0000_s4098" name="Slide" r:id="rId3" imgW="4081377" imgH="3060327" progId="PowerPoint.Slide.8">
                  <p:embed/>
                </p:oleObj>
              </mc:Choice>
              <mc:Fallback>
                <p:oleObj name="Slide" r:id="rId3" imgW="4081377" imgH="3060327" progId="PowerPoint.Slide.8">
                  <p:embed/>
                  <p:pic>
                    <p:nvPicPr>
                      <p:cNvPr id="19458" name="Object 4"/>
                      <p:cNvPicPr>
                        <a:picLocks noChangeAspect="1" noChangeArrowheads="1"/>
                      </p:cNvPicPr>
                      <p:nvPr/>
                    </p:nvPicPr>
                    <p:blipFill>
                      <a:blip r:embed="rId4"/>
                      <a:srcRect/>
                      <a:stretch>
                        <a:fillRect/>
                      </a:stretch>
                    </p:blipFill>
                    <p:spPr bwMode="auto">
                      <a:xfrm>
                        <a:off x="152400" y="0"/>
                        <a:ext cx="8915400" cy="6553200"/>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663857813"/>
              </p:ext>
            </p:extLst>
          </p:nvPr>
        </p:nvGraphicFramePr>
        <p:xfrm>
          <a:off x="2743202" y="2533484"/>
          <a:ext cx="238125" cy="368300"/>
        </p:xfrm>
        <a:graphic>
          <a:graphicData uri="http://schemas.openxmlformats.org/presentationml/2006/ole">
            <mc:AlternateContent xmlns:mc="http://schemas.openxmlformats.org/markup-compatibility/2006">
              <mc:Choice xmlns:v="urn:schemas-microsoft-com:vml" Requires="v">
                <p:oleObj spid="_x0000_s4099" name="Equation" r:id="rId5" imgW="139680" imgH="215640" progId="Equation.DSMT4">
                  <p:embed/>
                </p:oleObj>
              </mc:Choice>
              <mc:Fallback>
                <p:oleObj name="Equation" r:id="rId5" imgW="139680" imgH="215640" progId="Equation.DSMT4">
                  <p:embed/>
                  <p:pic>
                    <p:nvPicPr>
                      <p:cNvPr id="2" name="Object 1"/>
                      <p:cNvPicPr>
                        <a:picLocks noChangeAspect="1" noChangeArrowheads="1"/>
                      </p:cNvPicPr>
                      <p:nvPr/>
                    </p:nvPicPr>
                    <p:blipFill>
                      <a:blip r:embed="rId6"/>
                      <a:srcRect/>
                      <a:stretch>
                        <a:fillRect/>
                      </a:stretch>
                    </p:blipFill>
                    <p:spPr bwMode="auto">
                      <a:xfrm>
                        <a:off x="2743202" y="2533484"/>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854484422"/>
              </p:ext>
            </p:extLst>
          </p:nvPr>
        </p:nvGraphicFramePr>
        <p:xfrm>
          <a:off x="5334002" y="1949451"/>
          <a:ext cx="238125" cy="368300"/>
        </p:xfrm>
        <a:graphic>
          <a:graphicData uri="http://schemas.openxmlformats.org/presentationml/2006/ole">
            <mc:AlternateContent xmlns:mc="http://schemas.openxmlformats.org/markup-compatibility/2006">
              <mc:Choice xmlns:v="urn:schemas-microsoft-com:vml" Requires="v">
                <p:oleObj spid="_x0000_s4100" name="Equation" r:id="rId7" imgW="139680" imgH="215640" progId="Equation.DSMT4">
                  <p:embed/>
                </p:oleObj>
              </mc:Choice>
              <mc:Fallback>
                <p:oleObj name="Equation" r:id="rId7" imgW="139680" imgH="21564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2" y="194945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6997601" y="3364468"/>
            <a:ext cx="441126" cy="369322"/>
          </a:xfrm>
          <a:prstGeom prst="rect">
            <a:avLst/>
          </a:prstGeom>
        </p:spPr>
        <p:txBody>
          <a:bodyPr wrap="none" lIns="91430" tIns="45715" rIns="91430" bIns="45715">
            <a:spAutoFit/>
          </a:bodyPr>
          <a:lstStyle/>
          <a:p>
            <a:r>
              <a:rPr lang="en-US" dirty="0">
                <a:solidFill>
                  <a:srgbClr val="000000"/>
                </a:solidFill>
                <a:latin typeface="Arial"/>
                <a:ea typeface="Times New Roman" pitchFamily="18" charset="0"/>
              </a:rPr>
              <a:t>δ</a:t>
            </a:r>
            <a:r>
              <a:rPr lang="en-US" baseline="30000" dirty="0">
                <a:solidFill>
                  <a:srgbClr val="000000"/>
                </a:solidFill>
                <a:latin typeface="Arial"/>
                <a:ea typeface="Times New Roman" pitchFamily="18" charset="0"/>
              </a:rPr>
              <a:t># </a:t>
            </a:r>
            <a:endParaRPr lang="en-US" dirty="0">
              <a:solidFill>
                <a:srgbClr val="000000"/>
              </a:solidFill>
              <a:latin typeface="Arial"/>
            </a:endParaRPr>
          </a:p>
        </p:txBody>
      </p:sp>
      <p:sp>
        <p:nvSpPr>
          <p:cNvPr id="7" name="TextBox 6"/>
          <p:cNvSpPr txBox="1"/>
          <p:nvPr/>
        </p:nvSpPr>
        <p:spPr>
          <a:xfrm>
            <a:off x="4419613" y="2133625"/>
            <a:ext cx="184019" cy="1384995"/>
          </a:xfrm>
          <a:prstGeom prst="rect">
            <a:avLst/>
          </a:prstGeom>
          <a:noFill/>
        </p:spPr>
        <p:txBody>
          <a:bodyPr wrap="square" lIns="91430" tIns="45715" rIns="91430" bIns="45715" rtlCol="0">
            <a:spAutoFit/>
          </a:bodyPr>
          <a:lstStyle/>
          <a:p>
            <a:r>
              <a:rPr lang="en-US" sz="8400" dirty="0">
                <a:solidFill>
                  <a:srgbClr val="000000"/>
                </a:solidFill>
                <a:latin typeface="Arial"/>
              </a:rPr>
              <a:t>{</a:t>
            </a:r>
          </a:p>
        </p:txBody>
      </p:sp>
      <p:sp>
        <p:nvSpPr>
          <p:cNvPr id="8" name="TextBox 7"/>
          <p:cNvSpPr txBox="1"/>
          <p:nvPr/>
        </p:nvSpPr>
        <p:spPr>
          <a:xfrm>
            <a:off x="3276613" y="2735783"/>
            <a:ext cx="202421" cy="769441"/>
          </a:xfrm>
          <a:prstGeom prst="rect">
            <a:avLst/>
          </a:prstGeom>
          <a:noFill/>
        </p:spPr>
        <p:txBody>
          <a:bodyPr wrap="square" lIns="91430" tIns="45715" rIns="91430" bIns="45715" rtlCol="0">
            <a:spAutoFit/>
          </a:bodyPr>
          <a:lstStyle/>
          <a:p>
            <a:r>
              <a:rPr lang="en-US" sz="4400" dirty="0">
                <a:solidFill>
                  <a:srgbClr val="000000"/>
                </a:solidFill>
                <a:latin typeface="Arial"/>
              </a:rPr>
              <a:t>}</a:t>
            </a:r>
          </a:p>
        </p:txBody>
      </p:sp>
      <p:sp>
        <p:nvSpPr>
          <p:cNvPr id="9" name="TextBox 8"/>
          <p:cNvSpPr txBox="1"/>
          <p:nvPr/>
        </p:nvSpPr>
        <p:spPr>
          <a:xfrm>
            <a:off x="3568784" y="2083993"/>
            <a:ext cx="1057599" cy="1384984"/>
          </a:xfrm>
          <a:prstGeom prst="rect">
            <a:avLst/>
          </a:prstGeom>
          <a:noFill/>
        </p:spPr>
        <p:txBody>
          <a:bodyPr wrap="square" lIns="91430" tIns="45715" rIns="91430" bIns="45715" rtlCol="0">
            <a:spAutoFit/>
          </a:bodyPr>
          <a:lstStyle/>
          <a:p>
            <a:pPr algn="ctr"/>
            <a:r>
              <a:rPr lang="en-US" sz="1400" dirty="0">
                <a:solidFill>
                  <a:srgbClr val="000000"/>
                </a:solidFill>
                <a:latin typeface="Arial"/>
              </a:rPr>
              <a:t>% bias necessary to invalidate the inference</a:t>
            </a:r>
          </a:p>
        </p:txBody>
      </p:sp>
      <p:graphicFrame>
        <p:nvGraphicFramePr>
          <p:cNvPr id="5" name="Object 4"/>
          <p:cNvGraphicFramePr>
            <a:graphicFrameLocks noChangeAspect="1"/>
          </p:cNvGraphicFramePr>
          <p:nvPr>
            <p:extLst>
              <p:ext uri="{D42A27DB-BD31-4B8C-83A1-F6EECF244321}">
                <p14:modId xmlns:p14="http://schemas.microsoft.com/office/powerpoint/2010/main" val="1692630017"/>
              </p:ext>
            </p:extLst>
          </p:nvPr>
        </p:nvGraphicFramePr>
        <p:xfrm>
          <a:off x="523888" y="5638801"/>
          <a:ext cx="6316663" cy="757238"/>
        </p:xfrm>
        <a:graphic>
          <a:graphicData uri="http://schemas.openxmlformats.org/presentationml/2006/ole">
            <mc:AlternateContent xmlns:mc="http://schemas.openxmlformats.org/markup-compatibility/2006">
              <mc:Choice xmlns:v="urn:schemas-microsoft-com:vml" Requires="v">
                <p:oleObj spid="_x0000_s4101" name="Equation" r:id="rId9" imgW="3708360" imgH="444240" progId="Equation.DSMT4">
                  <p:embed/>
                </p:oleObj>
              </mc:Choice>
              <mc:Fallback>
                <p:oleObj name="Equation" r:id="rId9" imgW="3708360" imgH="444240" progId="Equation.DSMT4">
                  <p:embed/>
                  <p:pic>
                    <p:nvPicPr>
                      <p:cNvPr id="5" name="Object 4"/>
                      <p:cNvPicPr>
                        <a:picLocks noChangeAspect="1" noChangeArrowheads="1"/>
                      </p:cNvPicPr>
                      <p:nvPr/>
                    </p:nvPicPr>
                    <p:blipFill>
                      <a:blip r:embed="rId10"/>
                      <a:srcRect/>
                      <a:stretch>
                        <a:fillRect/>
                      </a:stretch>
                    </p:blipFill>
                    <p:spPr bwMode="auto">
                      <a:xfrm>
                        <a:off x="523888" y="5638801"/>
                        <a:ext cx="63166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p:nvPr/>
        </p:nvCxnSpPr>
        <p:spPr bwMode="auto">
          <a:xfrm flipH="1" flipV="1">
            <a:off x="3568794" y="3120504"/>
            <a:ext cx="2908219" cy="2823121"/>
          </a:xfrm>
          <a:prstGeom prst="straightConnector1">
            <a:avLst/>
          </a:prstGeom>
          <a:noFill/>
          <a:ln w="9525" cap="flat" cmpd="sng" algn="ctr">
            <a:solidFill>
              <a:srgbClr val="FF0000"/>
            </a:solidFill>
            <a:prstDash val="solid"/>
            <a:round/>
            <a:headEnd type="none" w="med" len="med"/>
            <a:tailEnd type="arrow"/>
          </a:ln>
          <a:effectLst/>
        </p:spPr>
      </p:cxnSp>
      <p:graphicFrame>
        <p:nvGraphicFramePr>
          <p:cNvPr id="11" name="Object 10"/>
          <p:cNvGraphicFramePr>
            <a:graphicFrameLocks noChangeAspect="1"/>
          </p:cNvGraphicFramePr>
          <p:nvPr>
            <p:extLst>
              <p:ext uri="{D42A27DB-BD31-4B8C-83A1-F6EECF244321}">
                <p14:modId xmlns:p14="http://schemas.microsoft.com/office/powerpoint/2010/main" val="4253529442"/>
              </p:ext>
            </p:extLst>
          </p:nvPr>
        </p:nvGraphicFramePr>
        <p:xfrm>
          <a:off x="7383157" y="5715000"/>
          <a:ext cx="1730375" cy="671512"/>
        </p:xfrm>
        <a:graphic>
          <a:graphicData uri="http://schemas.openxmlformats.org/presentationml/2006/ole">
            <mc:AlternateContent xmlns:mc="http://schemas.openxmlformats.org/markup-compatibility/2006">
              <mc:Choice xmlns:v="urn:schemas-microsoft-com:vml" Requires="v">
                <p:oleObj spid="_x0000_s4102" name="Equation" r:id="rId11" imgW="1015920" imgH="393480" progId="Equation.DSMT4">
                  <p:embed/>
                </p:oleObj>
              </mc:Choice>
              <mc:Fallback>
                <p:oleObj name="Equation" r:id="rId11" imgW="1015920" imgH="393480" progId="Equation.DSMT4">
                  <p:embed/>
                  <p:pic>
                    <p:nvPicPr>
                      <p:cNvPr id="11" name="Object 10"/>
                      <p:cNvPicPr>
                        <a:picLocks noChangeAspect="1" noChangeArrowheads="1"/>
                      </p:cNvPicPr>
                      <p:nvPr/>
                    </p:nvPicPr>
                    <p:blipFill>
                      <a:blip r:embed="rId12"/>
                      <a:srcRect/>
                      <a:stretch>
                        <a:fillRect/>
                      </a:stretch>
                    </p:blipFill>
                    <p:spPr bwMode="auto">
                      <a:xfrm>
                        <a:off x="7383157" y="5715000"/>
                        <a:ext cx="17303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Straight Arrow Connector 13"/>
          <p:cNvCxnSpPr/>
          <p:nvPr/>
        </p:nvCxnSpPr>
        <p:spPr bwMode="auto">
          <a:xfrm flipH="1" flipV="1">
            <a:off x="5984619" y="2971801"/>
            <a:ext cx="2702182" cy="2823120"/>
          </a:xfrm>
          <a:prstGeom prst="straightConnector1">
            <a:avLst/>
          </a:prstGeom>
          <a:noFill/>
          <a:ln w="9525" cap="flat" cmpd="sng" algn="ctr">
            <a:solidFill>
              <a:srgbClr val="FF0000"/>
            </a:solidFill>
            <a:prstDash val="solid"/>
            <a:round/>
            <a:headEnd type="none" w="med" len="med"/>
            <a:tailEnd type="arrow"/>
          </a:ln>
          <a:effectLst/>
        </p:spPr>
      </p:cxnSp>
      <p:sp>
        <p:nvSpPr>
          <p:cNvPr id="18" name="Rectangle 17"/>
          <p:cNvSpPr/>
          <p:nvPr/>
        </p:nvSpPr>
        <p:spPr>
          <a:xfrm>
            <a:off x="7331274" y="990600"/>
            <a:ext cx="441126" cy="369322"/>
          </a:xfrm>
          <a:prstGeom prst="rect">
            <a:avLst/>
          </a:prstGeom>
        </p:spPr>
        <p:txBody>
          <a:bodyPr wrap="none" lIns="91430" tIns="45715" rIns="91430" bIns="45715">
            <a:spAutoFit/>
          </a:bodyPr>
          <a:lstStyle/>
          <a:p>
            <a:r>
              <a:rPr lang="en-US" dirty="0">
                <a:solidFill>
                  <a:srgbClr val="000000"/>
                </a:solidFill>
                <a:latin typeface="Arial"/>
                <a:ea typeface="Times New Roman" pitchFamily="18" charset="0"/>
              </a:rPr>
              <a:t>δ</a:t>
            </a:r>
            <a:r>
              <a:rPr lang="en-US" baseline="30000" dirty="0">
                <a:solidFill>
                  <a:srgbClr val="000000"/>
                </a:solidFill>
                <a:latin typeface="Arial"/>
                <a:ea typeface="Times New Roman" pitchFamily="18" charset="0"/>
              </a:rPr>
              <a:t># </a:t>
            </a:r>
            <a:endParaRPr lang="en-US" dirty="0">
              <a:solidFill>
                <a:srgbClr val="000000"/>
              </a:solidFill>
              <a:latin typeface="Arial"/>
            </a:endParaRPr>
          </a:p>
        </p:txBody>
      </p:sp>
      <p:sp>
        <p:nvSpPr>
          <p:cNvPr id="6" name="Slide Number Placeholder 5">
            <a:extLst>
              <a:ext uri="{FF2B5EF4-FFF2-40B4-BE49-F238E27FC236}">
                <a16:creationId xmlns:a16="http://schemas.microsoft.com/office/drawing/2014/main" id="{426BED5C-4F5E-4C6A-A006-553C237E98AD}"/>
              </a:ext>
            </a:extLst>
          </p:cNvPr>
          <p:cNvSpPr>
            <a:spLocks noGrp="1"/>
          </p:cNvSpPr>
          <p:nvPr>
            <p:ph type="sldNum" sz="quarter" idx="11"/>
          </p:nvPr>
        </p:nvSpPr>
        <p:spPr/>
        <p:txBody>
          <a:bodyPr/>
          <a:lstStyle/>
          <a:p>
            <a:pPr>
              <a:defRPr/>
            </a:pPr>
            <a:fld id="{2088A31A-02D4-4BA1-8536-FBD446B2D458}"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76701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of % Bias to Invalidate an Inference</a:t>
            </a:r>
          </a:p>
        </p:txBody>
      </p:sp>
      <p:sp>
        <p:nvSpPr>
          <p:cNvPr id="3" name="Content Placeholder 2"/>
          <p:cNvSpPr>
            <a:spLocks noGrp="1"/>
          </p:cNvSpPr>
          <p:nvPr>
            <p:ph idx="1"/>
          </p:nvPr>
        </p:nvSpPr>
        <p:spPr/>
        <p:txBody>
          <a:bodyPr/>
          <a:lstStyle/>
          <a:p>
            <a:r>
              <a:rPr lang="en-US" dirty="0"/>
              <a:t>% Bias is intuitive</a:t>
            </a:r>
          </a:p>
          <a:p>
            <a:r>
              <a:rPr lang="en-US" dirty="0"/>
              <a:t>Relates to how we think about statistical significance</a:t>
            </a:r>
          </a:p>
          <a:p>
            <a:pPr lvl="1"/>
            <a:r>
              <a:rPr lang="en-US" dirty="0"/>
              <a:t>Better than “highly significant” or “barely significant”</a:t>
            </a:r>
          </a:p>
          <a:p>
            <a:r>
              <a:rPr lang="en-US" dirty="0"/>
              <a:t>But need a framework for interpreting</a:t>
            </a:r>
          </a:p>
        </p:txBody>
      </p:sp>
      <p:sp>
        <p:nvSpPr>
          <p:cNvPr id="4" name="Slide Number Placeholder 3">
            <a:extLst>
              <a:ext uri="{FF2B5EF4-FFF2-40B4-BE49-F238E27FC236}">
                <a16:creationId xmlns:a16="http://schemas.microsoft.com/office/drawing/2014/main" id="{4CB72CAE-7E7C-40F8-8250-708D957E5B06}"/>
              </a:ext>
            </a:extLst>
          </p:cNvPr>
          <p:cNvSpPr>
            <a:spLocks noGrp="1"/>
          </p:cNvSpPr>
          <p:nvPr>
            <p:ph type="sldNum" sz="quarter" idx="12"/>
          </p:nvPr>
        </p:nvSpPr>
        <p:spPr/>
        <p:txBody>
          <a:bodyPr/>
          <a:lstStyle/>
          <a:p>
            <a:pPr>
              <a:defRPr/>
            </a:pPr>
            <a:fld id="{350884FC-A345-47D7-8DCD-28131DE4BA17}" type="slidenum">
              <a:rPr lang="en-US" smtClean="0"/>
              <a:pPr>
                <a:defRPr/>
              </a:pPr>
              <a:t>14</a:t>
            </a:fld>
            <a:endParaRPr lang="en-US"/>
          </a:p>
        </p:txBody>
      </p:sp>
    </p:spTree>
    <p:extLst>
      <p:ext uri="{BB962C8B-B14F-4D97-AF65-F5344CB8AC3E}">
        <p14:creationId xmlns:p14="http://schemas.microsoft.com/office/powerpoint/2010/main" val="2337740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Sensitivity vs Robustness</a:t>
            </a:r>
            <a:endParaRPr lang="en-US" dirty="0">
              <a:solidFill>
                <a:srgbClr val="FFFF00"/>
              </a:solidFill>
            </a:endParaRPr>
          </a:p>
        </p:txBody>
      </p:sp>
      <p:sp>
        <p:nvSpPr>
          <p:cNvPr id="3" name="Content Placeholder 2"/>
          <p:cNvSpPr>
            <a:spLocks noGrp="1"/>
          </p:cNvSpPr>
          <p:nvPr>
            <p:ph idx="1"/>
          </p:nvPr>
        </p:nvSpPr>
        <p:spPr>
          <a:xfrm>
            <a:off x="457200" y="1600206"/>
            <a:ext cx="8229600" cy="4525963"/>
          </a:xfrm>
        </p:spPr>
        <p:txBody>
          <a:bodyPr>
            <a:normAutofit fontScale="92500" lnSpcReduction="10000"/>
          </a:bodyPr>
          <a:lstStyle/>
          <a:p>
            <a:r>
              <a:rPr lang="en-US" dirty="0">
                <a:solidFill>
                  <a:srgbClr val="FFFF00"/>
                </a:solidFill>
              </a:rPr>
              <a:t>Sensitivity of estimate assess how estimates change as a result of alternative analyses</a:t>
            </a:r>
          </a:p>
          <a:p>
            <a:pPr lvl="1"/>
            <a:r>
              <a:rPr lang="en-US" dirty="0">
                <a:solidFill>
                  <a:srgbClr val="FFFF00"/>
                </a:solidFill>
              </a:rPr>
              <a:t>Different covariates</a:t>
            </a:r>
          </a:p>
          <a:p>
            <a:pPr lvl="1"/>
            <a:r>
              <a:rPr lang="en-US" dirty="0">
                <a:solidFill>
                  <a:srgbClr val="FFFF00"/>
                </a:solidFill>
              </a:rPr>
              <a:t>Different sub-samples</a:t>
            </a:r>
          </a:p>
          <a:p>
            <a:pPr lvl="1"/>
            <a:r>
              <a:rPr lang="en-US" dirty="0">
                <a:solidFill>
                  <a:srgbClr val="FFFF00"/>
                </a:solidFill>
              </a:rPr>
              <a:t>Different estimation techniques</a:t>
            </a:r>
          </a:p>
          <a:p>
            <a:r>
              <a:rPr lang="en-US" dirty="0">
                <a:solidFill>
                  <a:srgbClr val="FFFF00"/>
                </a:solidFill>
              </a:rPr>
              <a:t>Robustness of the inference quantifies what it would take to change an inference based on hypothetical data or conditions</a:t>
            </a:r>
          </a:p>
          <a:p>
            <a:pPr lvl="1"/>
            <a:r>
              <a:rPr lang="en-US" dirty="0">
                <a:solidFill>
                  <a:srgbClr val="FFFF00"/>
                </a:solidFill>
              </a:rPr>
              <a:t>Unobserved covariates</a:t>
            </a:r>
          </a:p>
          <a:p>
            <a:pPr lvl="1"/>
            <a:r>
              <a:rPr lang="en-US" dirty="0">
                <a:solidFill>
                  <a:srgbClr val="FFFF00"/>
                </a:solidFill>
              </a:rPr>
              <a:t>Unobserved samples</a:t>
            </a:r>
          </a:p>
        </p:txBody>
      </p:sp>
    </p:spTree>
    <p:extLst>
      <p:ext uri="{BB962C8B-B14F-4D97-AF65-F5344CB8AC3E}">
        <p14:creationId xmlns:p14="http://schemas.microsoft.com/office/powerpoint/2010/main" val="404760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3200" dirty="0"/>
              <a:t>Framework for Interpreting % Bias to Invalidate an Inference: Rubin’s Causal Model and the Counterfactual</a:t>
            </a:r>
          </a:p>
        </p:txBody>
      </p:sp>
      <p:sp>
        <p:nvSpPr>
          <p:cNvPr id="48131" name="Rectangle 3"/>
          <p:cNvSpPr>
            <a:spLocks noGrp="1" noChangeArrowheads="1"/>
          </p:cNvSpPr>
          <p:nvPr>
            <p:ph type="body" idx="1"/>
          </p:nvPr>
        </p:nvSpPr>
        <p:spPr>
          <a:xfrm>
            <a:off x="457200" y="2133624"/>
            <a:ext cx="8229600" cy="4525963"/>
          </a:xfrm>
        </p:spPr>
        <p:txBody>
          <a:bodyPr/>
          <a:lstStyle/>
          <a:p>
            <a:pPr marL="609537" indent="-609537" eaLnBrk="1" hangingPunct="1">
              <a:buFontTx/>
              <a:buAutoNum type="arabicParenR"/>
            </a:pPr>
            <a:r>
              <a:rPr lang="en-US" sz="2800" dirty="0"/>
              <a:t>I have a headache</a:t>
            </a:r>
          </a:p>
          <a:p>
            <a:pPr marL="609537" indent="-609537" eaLnBrk="1" hangingPunct="1">
              <a:buFontTx/>
              <a:buAutoNum type="arabicParenR" startAt="2"/>
            </a:pPr>
            <a:r>
              <a:rPr lang="en-US" sz="2800" dirty="0"/>
              <a:t>I take an aspirin (treatment)</a:t>
            </a:r>
          </a:p>
          <a:p>
            <a:pPr marL="609537" indent="-609537" eaLnBrk="1" hangingPunct="1">
              <a:buFontTx/>
              <a:buAutoNum type="arabicParenR" startAt="2"/>
            </a:pPr>
            <a:r>
              <a:rPr lang="en-US" sz="2800" dirty="0"/>
              <a:t>My headache goes away (outcome)</a:t>
            </a:r>
          </a:p>
          <a:p>
            <a:pPr marL="609537" indent="-609537" eaLnBrk="1" hangingPunct="1"/>
            <a:endParaRPr lang="en-US" sz="2800" dirty="0"/>
          </a:p>
          <a:p>
            <a:pPr marL="609537" indent="-609537" eaLnBrk="1" hangingPunct="1"/>
            <a:r>
              <a:rPr lang="en-US" sz="2800" dirty="0"/>
              <a:t>Q) Is it because I took the aspirin?</a:t>
            </a:r>
          </a:p>
          <a:p>
            <a:pPr marL="609537" indent="-609537" eaLnBrk="1" hangingPunct="1">
              <a:buFontTx/>
              <a:buAutoNum type="alphaUcParenR"/>
            </a:pPr>
            <a:r>
              <a:rPr lang="en-US" sz="2800" dirty="0"/>
              <a:t>We’ll never know – it is counterfactual – for the individual</a:t>
            </a:r>
          </a:p>
          <a:p>
            <a:pPr marL="609537" indent="-609537" eaLnBrk="1" hangingPunct="1"/>
            <a:r>
              <a:rPr lang="en-US" sz="2800" dirty="0"/>
              <a:t>This is the Fundamental Problem of Causal Inference</a:t>
            </a:r>
          </a:p>
        </p:txBody>
      </p:sp>
      <p:sp>
        <p:nvSpPr>
          <p:cNvPr id="2" name="Slide Number Placeholder 1">
            <a:extLst>
              <a:ext uri="{FF2B5EF4-FFF2-40B4-BE49-F238E27FC236}">
                <a16:creationId xmlns:a16="http://schemas.microsoft.com/office/drawing/2014/main" id="{A39A555A-D9BA-430D-9C32-F7311B8574F2}"/>
              </a:ext>
            </a:extLst>
          </p:cNvPr>
          <p:cNvSpPr>
            <a:spLocks noGrp="1"/>
          </p:cNvSpPr>
          <p:nvPr>
            <p:ph type="sldNum" sz="quarter" idx="12"/>
          </p:nvPr>
        </p:nvSpPr>
        <p:spPr/>
        <p:txBody>
          <a:bodyPr/>
          <a:lstStyle/>
          <a:p>
            <a:pPr>
              <a:defRPr/>
            </a:pPr>
            <a:fld id="{350884FC-A345-47D7-8DCD-28131DE4BA17}" type="slidenum">
              <a:rPr lang="en-US" smtClean="0"/>
              <a:pPr>
                <a:defRPr/>
              </a:pPr>
              <a:t>16</a:t>
            </a:fld>
            <a:endParaRPr lang="en-US"/>
          </a:p>
        </p:txBody>
      </p:sp>
    </p:spTree>
    <p:extLst>
      <p:ext uri="{BB962C8B-B14F-4D97-AF65-F5344CB8AC3E}">
        <p14:creationId xmlns:p14="http://schemas.microsoft.com/office/powerpoint/2010/main" val="385501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2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2" y="1814516"/>
            <a:ext cx="52292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5181600" y="3429001"/>
            <a:ext cx="381000" cy="691009"/>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latin typeface="Arial"/>
            </a:endParaRPr>
          </a:p>
        </p:txBody>
      </p:sp>
      <p:sp>
        <p:nvSpPr>
          <p:cNvPr id="49154" name="Rectangle 2"/>
          <p:cNvSpPr>
            <a:spLocks noGrp="1" noChangeArrowheads="1"/>
          </p:cNvSpPr>
          <p:nvPr>
            <p:ph type="title"/>
          </p:nvPr>
        </p:nvSpPr>
        <p:spPr/>
        <p:txBody>
          <a:bodyPr/>
          <a:lstStyle/>
          <a:p>
            <a:pPr eaLnBrk="1" hangingPunct="1"/>
            <a:r>
              <a:rPr lang="en-US" sz="4000" dirty="0"/>
              <a:t>Approximating the Counterfactual with Observed Data</a:t>
            </a:r>
          </a:p>
        </p:txBody>
      </p:sp>
      <p:sp>
        <p:nvSpPr>
          <p:cNvPr id="2" name="TextBox 1"/>
          <p:cNvSpPr txBox="1"/>
          <p:nvPr/>
        </p:nvSpPr>
        <p:spPr>
          <a:xfrm>
            <a:off x="5257812" y="3429001"/>
            <a:ext cx="292047" cy="784820"/>
          </a:xfrm>
          <a:prstGeom prst="rect">
            <a:avLst/>
          </a:prstGeom>
          <a:solidFill>
            <a:srgbClr val="FFFF00"/>
          </a:solidFill>
        </p:spPr>
        <p:txBody>
          <a:bodyPr wrap="none" lIns="91430" tIns="45715" rIns="91430" bIns="45715" rtlCol="0">
            <a:spAutoFit/>
          </a:bodyPr>
          <a:lstStyle/>
          <a:p>
            <a:r>
              <a:rPr lang="en-US" sz="1500" dirty="0">
                <a:solidFill>
                  <a:srgbClr val="000000"/>
                </a:solidFill>
                <a:latin typeface="Arial"/>
              </a:rPr>
              <a:t>3</a:t>
            </a:r>
          </a:p>
          <a:p>
            <a:r>
              <a:rPr lang="en-US" sz="1500" dirty="0">
                <a:solidFill>
                  <a:srgbClr val="000000"/>
                </a:solidFill>
                <a:latin typeface="Arial"/>
              </a:rPr>
              <a:t>4</a:t>
            </a:r>
          </a:p>
          <a:p>
            <a:r>
              <a:rPr lang="en-US" sz="1500" dirty="0">
                <a:solidFill>
                  <a:srgbClr val="000000"/>
                </a:solidFill>
                <a:latin typeface="Arial"/>
              </a:rPr>
              <a:t>5</a:t>
            </a:r>
          </a:p>
        </p:txBody>
      </p:sp>
      <p:sp>
        <p:nvSpPr>
          <p:cNvPr id="6" name="TextBox 5"/>
          <p:cNvSpPr txBox="1"/>
          <p:nvPr/>
        </p:nvSpPr>
        <p:spPr>
          <a:xfrm>
            <a:off x="7027223" y="1259650"/>
            <a:ext cx="2057400" cy="3970308"/>
          </a:xfrm>
          <a:prstGeom prst="rect">
            <a:avLst/>
          </a:prstGeom>
          <a:noFill/>
        </p:spPr>
        <p:txBody>
          <a:bodyPr wrap="square" lIns="91430" tIns="45715" rIns="91430" bIns="45715" rtlCol="0">
            <a:spAutoFit/>
          </a:bodyPr>
          <a:lstStyle/>
          <a:p>
            <a:r>
              <a:rPr lang="en-US" dirty="0">
                <a:latin typeface="Arial"/>
              </a:rPr>
              <a:t>But how well does the observed data approximate the counterfactual?</a:t>
            </a:r>
          </a:p>
          <a:p>
            <a:r>
              <a:rPr lang="en-US" dirty="0">
                <a:latin typeface="Arial"/>
              </a:rPr>
              <a:t>Difference between counterfactual values and observed values for the control implies the </a:t>
            </a:r>
            <a:r>
              <a:rPr lang="en-US" dirty="0">
                <a:latin typeface="Arial"/>
                <a:sym typeface="Wingdings" panose="05000000000000000000" pitchFamily="2" charset="2"/>
              </a:rPr>
              <a:t>treatment effect  of 1</a:t>
            </a:r>
            <a:endParaRPr lang="en-US" dirty="0">
              <a:latin typeface="Arial"/>
            </a:endParaRPr>
          </a:p>
          <a:p>
            <a:endParaRPr lang="en-US" dirty="0">
              <a:latin typeface="Arial"/>
            </a:endParaRPr>
          </a:p>
        </p:txBody>
      </p:sp>
      <p:sp>
        <p:nvSpPr>
          <p:cNvPr id="3" name="Rectangle 2"/>
          <p:cNvSpPr/>
          <p:nvPr/>
        </p:nvSpPr>
        <p:spPr bwMode="auto">
          <a:xfrm>
            <a:off x="5181600" y="2715768"/>
            <a:ext cx="576120" cy="693002"/>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r>
              <a:rPr lang="en-US" sz="1500" dirty="0">
                <a:solidFill>
                  <a:srgbClr val="000000"/>
                </a:solidFill>
                <a:latin typeface="Arial"/>
              </a:rPr>
              <a:t>8</a:t>
            </a:r>
          </a:p>
          <a:p>
            <a:pPr defTabSz="914305"/>
            <a:r>
              <a:rPr lang="en-US" sz="1500" dirty="0">
                <a:solidFill>
                  <a:srgbClr val="000000"/>
                </a:solidFill>
                <a:latin typeface="Arial"/>
              </a:rPr>
              <a:t>9</a:t>
            </a:r>
          </a:p>
          <a:p>
            <a:pPr defTabSz="914305"/>
            <a:r>
              <a:rPr lang="en-US" sz="1500" dirty="0">
                <a:solidFill>
                  <a:srgbClr val="000000"/>
                </a:solidFill>
                <a:latin typeface="Arial"/>
              </a:rPr>
              <a:t>10</a:t>
            </a:r>
          </a:p>
          <a:p>
            <a:pPr defTabSz="914305"/>
            <a:endParaRPr lang="en-US" sz="1500" dirty="0">
              <a:solidFill>
                <a:srgbClr val="000000"/>
              </a:solidFill>
              <a:latin typeface="Arial"/>
            </a:endParaRPr>
          </a:p>
        </p:txBody>
      </p:sp>
      <p:sp>
        <p:nvSpPr>
          <p:cNvPr id="7" name="TextBox 6"/>
          <p:cNvSpPr txBox="1"/>
          <p:nvPr/>
        </p:nvSpPr>
        <p:spPr>
          <a:xfrm>
            <a:off x="5939612" y="2743202"/>
            <a:ext cx="813625" cy="1753627"/>
          </a:xfrm>
          <a:prstGeom prst="rect">
            <a:avLst/>
          </a:prstGeom>
          <a:solidFill>
            <a:schemeClr val="bg1"/>
          </a:solidFill>
        </p:spPr>
        <p:txBody>
          <a:bodyPr wrap="square" lIns="91430" tIns="45715" rIns="91430" bIns="45715" rtlCol="0">
            <a:spAutoFit/>
          </a:bodyPr>
          <a:lstStyle/>
          <a:p>
            <a:pPr algn="ctr"/>
            <a:r>
              <a:rPr lang="en-US" sz="1500" dirty="0">
                <a:solidFill>
                  <a:srgbClr val="000000"/>
                </a:solidFill>
                <a:latin typeface="Arial"/>
              </a:rPr>
              <a:t>1</a:t>
            </a:r>
          </a:p>
          <a:p>
            <a:pPr algn="ctr"/>
            <a:r>
              <a:rPr lang="en-US" sz="1500" dirty="0">
                <a:solidFill>
                  <a:srgbClr val="000000"/>
                </a:solidFill>
                <a:latin typeface="Arial"/>
              </a:rPr>
              <a:t>1</a:t>
            </a:r>
          </a:p>
          <a:p>
            <a:pPr algn="ctr"/>
            <a:r>
              <a:rPr lang="en-US" sz="1500" dirty="0">
                <a:solidFill>
                  <a:srgbClr val="000000"/>
                </a:solidFill>
                <a:latin typeface="Arial"/>
              </a:rPr>
              <a:t>1</a:t>
            </a:r>
          </a:p>
          <a:p>
            <a:pPr algn="ctr"/>
            <a:endParaRPr lang="en-US" sz="1500" dirty="0">
              <a:solidFill>
                <a:srgbClr val="000000"/>
              </a:solidFill>
              <a:latin typeface="Arial"/>
            </a:endParaRPr>
          </a:p>
          <a:p>
            <a:pPr algn="ctr"/>
            <a:endParaRPr lang="en-US" sz="1500" dirty="0">
              <a:solidFill>
                <a:srgbClr val="000000"/>
              </a:solidFill>
              <a:latin typeface="Arial"/>
            </a:endParaRPr>
          </a:p>
          <a:p>
            <a:pPr algn="ctr"/>
            <a:endParaRPr lang="en-US" sz="1500" dirty="0">
              <a:solidFill>
                <a:srgbClr val="000000"/>
              </a:solidFill>
              <a:latin typeface="Arial"/>
            </a:endParaRPr>
          </a:p>
          <a:p>
            <a:pPr algn="ctr"/>
            <a:endParaRPr lang="en-US" sz="1500" dirty="0">
              <a:solidFill>
                <a:srgbClr val="000000"/>
              </a:solidFill>
              <a:latin typeface="Arial"/>
            </a:endParaRPr>
          </a:p>
        </p:txBody>
      </p:sp>
      <p:sp>
        <p:nvSpPr>
          <p:cNvPr id="5" name="TextBox 4"/>
          <p:cNvSpPr txBox="1"/>
          <p:nvPr/>
        </p:nvSpPr>
        <p:spPr>
          <a:xfrm>
            <a:off x="5939611" y="3843016"/>
            <a:ext cx="670751" cy="566987"/>
          </a:xfrm>
          <a:prstGeom prst="rect">
            <a:avLst/>
          </a:prstGeom>
          <a:solidFill>
            <a:schemeClr val="bg1"/>
          </a:solidFill>
        </p:spPr>
        <p:txBody>
          <a:bodyPr wrap="square" lIns="91430" tIns="45715" rIns="91430" bIns="45715" rtlCol="0">
            <a:spAutoFit/>
          </a:bodyPr>
          <a:lstStyle/>
          <a:p>
            <a:pPr algn="ctr"/>
            <a:endParaRPr lang="en-US" sz="1500" dirty="0">
              <a:solidFill>
                <a:srgbClr val="000000"/>
              </a:solidFill>
              <a:latin typeface="Arial"/>
            </a:endParaRPr>
          </a:p>
          <a:p>
            <a:pPr algn="ctr"/>
            <a:r>
              <a:rPr lang="en-US" sz="1500" dirty="0">
                <a:solidFill>
                  <a:srgbClr val="000000"/>
                </a:solidFill>
                <a:latin typeface="Arial"/>
              </a:rPr>
              <a:t>6</a:t>
            </a:r>
          </a:p>
        </p:txBody>
      </p:sp>
      <p:cxnSp>
        <p:nvCxnSpPr>
          <p:cNvPr id="12" name="Straight Arrow Connector 11"/>
          <p:cNvCxnSpPr/>
          <p:nvPr/>
        </p:nvCxnSpPr>
        <p:spPr bwMode="auto">
          <a:xfrm flipH="1" flipV="1">
            <a:off x="6400801" y="4301954"/>
            <a:ext cx="967590" cy="879766"/>
          </a:xfrm>
          <a:prstGeom prst="straightConnector1">
            <a:avLst/>
          </a:prstGeom>
          <a:noFill/>
          <a:ln w="952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flipV="1">
            <a:off x="6400801" y="3276601"/>
            <a:ext cx="967590" cy="1350876"/>
          </a:xfrm>
          <a:prstGeom prst="straightConnector1">
            <a:avLst/>
          </a:prstGeom>
          <a:noFill/>
          <a:ln w="9525" cap="flat" cmpd="sng" algn="ctr">
            <a:solidFill>
              <a:srgbClr val="FF0000"/>
            </a:solidFill>
            <a:prstDash val="solid"/>
            <a:round/>
            <a:headEnd type="none" w="med" len="med"/>
            <a:tailEnd type="arrow"/>
          </a:ln>
          <a:effectLst/>
        </p:spPr>
      </p:cxnSp>
      <p:sp>
        <p:nvSpPr>
          <p:cNvPr id="17" name="Rectangle 16"/>
          <p:cNvSpPr/>
          <p:nvPr/>
        </p:nvSpPr>
        <p:spPr>
          <a:xfrm>
            <a:off x="6972508" y="4800612"/>
            <a:ext cx="2112116" cy="1477317"/>
          </a:xfrm>
          <a:prstGeom prst="rect">
            <a:avLst/>
          </a:prstGeom>
        </p:spPr>
        <p:txBody>
          <a:bodyPr wrap="square" lIns="91430" tIns="45715" rIns="91430" bIns="45715">
            <a:spAutoFit/>
          </a:bodyPr>
          <a:lstStyle/>
          <a:p>
            <a:r>
              <a:rPr lang="en-US" dirty="0">
                <a:latin typeface="Arial"/>
                <a:sym typeface="Wingdings" panose="05000000000000000000" pitchFamily="2" charset="2"/>
              </a:rPr>
              <a:t>is overestimated as 6 using observed control cases with mean of 4</a:t>
            </a:r>
            <a:endParaRPr lang="en-US" dirty="0">
              <a:latin typeface="Arial"/>
            </a:endParaRPr>
          </a:p>
        </p:txBody>
      </p:sp>
      <p:cxnSp>
        <p:nvCxnSpPr>
          <p:cNvPr id="15" name="Straight Arrow Connector 14"/>
          <p:cNvCxnSpPr/>
          <p:nvPr/>
        </p:nvCxnSpPr>
        <p:spPr bwMode="auto">
          <a:xfrm flipH="1" flipV="1">
            <a:off x="5458440" y="4343638"/>
            <a:ext cx="1909963" cy="1676162"/>
          </a:xfrm>
          <a:prstGeom prst="straightConnector1">
            <a:avLst/>
          </a:prstGeom>
          <a:noFill/>
          <a:ln w="9525" cap="flat" cmpd="sng" algn="ctr">
            <a:solidFill>
              <a:srgbClr val="FF0000"/>
            </a:solidFill>
            <a:prstDash val="solid"/>
            <a:round/>
            <a:headEnd type="none" w="med" len="med"/>
            <a:tailEnd type="arrow"/>
          </a:ln>
          <a:effectLst/>
        </p:spPr>
      </p:cxnSp>
      <p:sp>
        <p:nvSpPr>
          <p:cNvPr id="4" name="TextBox 3"/>
          <p:cNvSpPr txBox="1"/>
          <p:nvPr/>
        </p:nvSpPr>
        <p:spPr>
          <a:xfrm>
            <a:off x="5181600" y="4133112"/>
            <a:ext cx="532518" cy="307777"/>
          </a:xfrm>
          <a:prstGeom prst="rect">
            <a:avLst/>
          </a:prstGeom>
          <a:solidFill>
            <a:schemeClr val="bg1"/>
          </a:solidFill>
        </p:spPr>
        <p:txBody>
          <a:bodyPr wrap="none" rtlCol="0">
            <a:spAutoFit/>
          </a:bodyPr>
          <a:lstStyle/>
          <a:p>
            <a:pPr fontAlgn="auto">
              <a:spcBef>
                <a:spcPts val="0"/>
              </a:spcBef>
              <a:spcAft>
                <a:spcPts val="0"/>
              </a:spcAft>
            </a:pPr>
            <a:r>
              <a:rPr lang="en-US" sz="1400" dirty="0">
                <a:solidFill>
                  <a:srgbClr val="000000"/>
                </a:solidFill>
                <a:latin typeface="Arial"/>
              </a:rPr>
              <a:t>4.00</a:t>
            </a:r>
          </a:p>
        </p:txBody>
      </p:sp>
      <p:sp>
        <p:nvSpPr>
          <p:cNvPr id="20" name="TextBox 19"/>
          <p:cNvSpPr txBox="1"/>
          <p:nvPr/>
        </p:nvSpPr>
        <p:spPr>
          <a:xfrm>
            <a:off x="5065554" y="4164838"/>
            <a:ext cx="692166" cy="329659"/>
          </a:xfrm>
          <a:prstGeom prst="rect">
            <a:avLst/>
          </a:prstGeom>
          <a:solidFill>
            <a:schemeClr val="bg1"/>
          </a:solidFill>
        </p:spPr>
        <p:txBody>
          <a:bodyPr wrap="square" lIns="91430" tIns="45715" rIns="91430" bIns="45715" rtlCol="0">
            <a:spAutoFit/>
          </a:bodyPr>
          <a:lstStyle/>
          <a:p>
            <a:pPr algn="ctr"/>
            <a:r>
              <a:rPr lang="en-US" sz="1500" dirty="0">
                <a:solidFill>
                  <a:srgbClr val="000000"/>
                </a:solidFill>
                <a:latin typeface="Arial"/>
              </a:rPr>
              <a:t>9</a:t>
            </a:r>
          </a:p>
        </p:txBody>
      </p:sp>
      <p:sp>
        <p:nvSpPr>
          <p:cNvPr id="8" name="Slide Number Placeholder 7">
            <a:extLst>
              <a:ext uri="{FF2B5EF4-FFF2-40B4-BE49-F238E27FC236}">
                <a16:creationId xmlns:a16="http://schemas.microsoft.com/office/drawing/2014/main" id="{D080002E-3781-4F39-917D-8E31B1D01620}"/>
              </a:ext>
            </a:extLst>
          </p:cNvPr>
          <p:cNvSpPr>
            <a:spLocks noGrp="1"/>
          </p:cNvSpPr>
          <p:nvPr>
            <p:ph type="sldNum" sz="quarter" idx="12"/>
          </p:nvPr>
        </p:nvSpPr>
        <p:spPr/>
        <p:txBody>
          <a:bodyPr/>
          <a:lstStyle/>
          <a:p>
            <a:pPr>
              <a:defRPr/>
            </a:pPr>
            <a:fld id="{F979821D-5FE4-4D3B-86F0-E2E626614511}" type="slidenum">
              <a:rPr lang="en-US" smtClean="0"/>
              <a:pPr>
                <a:defRPr/>
              </a:pPr>
              <a:t>17</a:t>
            </a:fld>
            <a:endParaRPr lang="en-US"/>
          </a:p>
        </p:txBody>
      </p:sp>
    </p:spTree>
    <p:extLst>
      <p:ext uri="{BB962C8B-B14F-4D97-AF65-F5344CB8AC3E}">
        <p14:creationId xmlns:p14="http://schemas.microsoft.com/office/powerpoint/2010/main" val="38637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1476 -4.7086E-6 L -0.01476 -0.14431 " pathEditMode="relative" rAng="0" ptsTypes="AA">
                                      <p:cBhvr>
                                        <p:cTn id="14" dur="2000" fill="hold"/>
                                        <p:tgtEl>
                                          <p:spTgt spid="3"/>
                                        </p:tgtEl>
                                        <p:attrNameLst>
                                          <p:attrName>ppt_x</p:attrName>
                                          <p:attrName>ppt_y</p:attrName>
                                        </p:attrNameLst>
                                      </p:cBhvr>
                                      <p:rCtr x="0" y="-72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069 0.03561 L -0.00069 -0.1087 " pathEditMode="relative" rAng="0" ptsTypes="AA">
                                      <p:cBhvr>
                                        <p:cTn id="18" dur="2000" fill="hold"/>
                                        <p:tgtEl>
                                          <p:spTgt spid="2"/>
                                        </p:tgtEl>
                                        <p:attrNameLst>
                                          <p:attrName>ppt_x</p:attrName>
                                          <p:attrName>ppt_y</p:attrName>
                                        </p:attrNameLst>
                                      </p:cBhvr>
                                      <p:rCtr x="0" y="-7216"/>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7"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7951"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2" y="1814516"/>
            <a:ext cx="52292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Rectangle 2"/>
          <p:cNvSpPr>
            <a:spLocks noGrp="1" noChangeArrowheads="1"/>
          </p:cNvSpPr>
          <p:nvPr>
            <p:ph type="title"/>
          </p:nvPr>
        </p:nvSpPr>
        <p:spPr>
          <a:xfrm>
            <a:off x="457200" y="152400"/>
            <a:ext cx="8229600" cy="1143000"/>
          </a:xfrm>
        </p:spPr>
        <p:txBody>
          <a:bodyPr/>
          <a:lstStyle/>
          <a:p>
            <a:pPr eaLnBrk="1" hangingPunct="1"/>
            <a:r>
              <a:rPr lang="en-US" sz="3600" dirty="0"/>
              <a:t>Using the Counterfactual to Interpret % Bias to Invalidate the Inference: Replacement with Average Values</a:t>
            </a:r>
          </a:p>
        </p:txBody>
      </p:sp>
      <p:sp>
        <p:nvSpPr>
          <p:cNvPr id="6" name="TextBox 5"/>
          <p:cNvSpPr txBox="1"/>
          <p:nvPr/>
        </p:nvSpPr>
        <p:spPr>
          <a:xfrm>
            <a:off x="6781801" y="1905022"/>
            <a:ext cx="2362200" cy="3139311"/>
          </a:xfrm>
          <a:prstGeom prst="rect">
            <a:avLst/>
          </a:prstGeom>
          <a:noFill/>
        </p:spPr>
        <p:txBody>
          <a:bodyPr wrap="square" lIns="91430" tIns="45715" rIns="91430" bIns="45715" rtlCol="0">
            <a:spAutoFit/>
          </a:bodyPr>
          <a:lstStyle/>
          <a:p>
            <a:r>
              <a:rPr lang="en-US" dirty="0"/>
              <a:t>How many cases would you have to replace with zero effect counterfactuals to change the inference?</a:t>
            </a:r>
          </a:p>
          <a:p>
            <a:r>
              <a:rPr lang="en-US" dirty="0"/>
              <a:t>Assume threshold is 4 (</a:t>
            </a:r>
            <a:r>
              <a:rPr lang="el-GR" dirty="0"/>
              <a:t>δ</a:t>
            </a:r>
            <a:r>
              <a:rPr lang="en-US" baseline="30000" dirty="0"/>
              <a:t>#</a:t>
            </a:r>
            <a:r>
              <a:rPr lang="en-US" dirty="0"/>
              <a:t> =4):</a:t>
            </a:r>
          </a:p>
          <a:p>
            <a:r>
              <a:rPr lang="en-US" dirty="0"/>
              <a:t>1-</a:t>
            </a:r>
            <a:r>
              <a:rPr lang="el-GR" dirty="0"/>
              <a:t> δ</a:t>
            </a:r>
            <a:r>
              <a:rPr lang="en-US" baseline="30000" dirty="0"/>
              <a:t>#</a:t>
            </a:r>
            <a:r>
              <a:rPr lang="en-US" dirty="0"/>
              <a:t> /      </a:t>
            </a:r>
          </a:p>
          <a:p>
            <a:endParaRPr lang="en-US" dirty="0"/>
          </a:p>
          <a:p>
            <a:r>
              <a:rPr lang="en-US" dirty="0"/>
              <a:t>=1-4/6=.33 =(1/3)</a:t>
            </a:r>
          </a:p>
        </p:txBody>
      </p:sp>
      <p:sp>
        <p:nvSpPr>
          <p:cNvPr id="7" name="TextBox 6"/>
          <p:cNvSpPr txBox="1"/>
          <p:nvPr/>
        </p:nvSpPr>
        <p:spPr>
          <a:xfrm>
            <a:off x="5828514" y="2690336"/>
            <a:ext cx="800899" cy="738664"/>
          </a:xfrm>
          <a:prstGeom prst="rect">
            <a:avLst/>
          </a:prstGeom>
          <a:solidFill>
            <a:schemeClr val="bg1"/>
          </a:solidFill>
        </p:spPr>
        <p:txBody>
          <a:bodyPr wrap="square" lIns="91430" tIns="45715" rIns="91430" bIns="45715" rtlCol="0">
            <a:spAutoFit/>
          </a:bodyPr>
          <a:lstStyle/>
          <a:p>
            <a:pPr algn="ctr"/>
            <a:r>
              <a:rPr lang="en-US" sz="1400" dirty="0">
                <a:solidFill>
                  <a:schemeClr val="tx1"/>
                </a:solidFill>
              </a:rPr>
              <a:t>6</a:t>
            </a:r>
          </a:p>
          <a:p>
            <a:pPr algn="ctr"/>
            <a:r>
              <a:rPr lang="en-US" sz="1400" dirty="0">
                <a:solidFill>
                  <a:schemeClr val="tx1"/>
                </a:solidFill>
              </a:rPr>
              <a:t>6</a:t>
            </a:r>
          </a:p>
          <a:p>
            <a:pPr algn="ctr"/>
            <a:r>
              <a:rPr lang="en-US" sz="1400" dirty="0">
                <a:solidFill>
                  <a:schemeClr val="tx1"/>
                </a:solidFill>
              </a:rPr>
              <a:t>6</a:t>
            </a:r>
          </a:p>
        </p:txBody>
      </p:sp>
      <p:sp>
        <p:nvSpPr>
          <p:cNvPr id="4" name="TextBox 3"/>
          <p:cNvSpPr txBox="1"/>
          <p:nvPr/>
        </p:nvSpPr>
        <p:spPr>
          <a:xfrm>
            <a:off x="4908559" y="4151400"/>
            <a:ext cx="919955" cy="329659"/>
          </a:xfrm>
          <a:prstGeom prst="rect">
            <a:avLst/>
          </a:prstGeom>
          <a:solidFill>
            <a:schemeClr val="bg1"/>
          </a:solidFill>
        </p:spPr>
        <p:txBody>
          <a:bodyPr wrap="square" lIns="91430" tIns="45715" rIns="91430" bIns="45715" rtlCol="0">
            <a:spAutoFit/>
          </a:bodyPr>
          <a:lstStyle/>
          <a:p>
            <a:r>
              <a:rPr lang="en-US" sz="1500" dirty="0">
                <a:solidFill>
                  <a:schemeClr val="tx1"/>
                </a:solidFill>
              </a:rPr>
              <a:t>     5          </a:t>
            </a:r>
          </a:p>
        </p:txBody>
      </p:sp>
      <p:graphicFrame>
        <p:nvGraphicFramePr>
          <p:cNvPr id="8" name="Object 7"/>
          <p:cNvGraphicFramePr>
            <a:graphicFrameLocks noChangeAspect="1"/>
          </p:cNvGraphicFramePr>
          <p:nvPr>
            <p:extLst>
              <p:ext uri="{D42A27DB-BD31-4B8C-83A1-F6EECF244321}">
                <p14:modId xmlns:p14="http://schemas.microsoft.com/office/powerpoint/2010/main" val="1758400566"/>
              </p:ext>
            </p:extLst>
          </p:nvPr>
        </p:nvGraphicFramePr>
        <p:xfrm>
          <a:off x="7467602" y="4127500"/>
          <a:ext cx="238125" cy="368300"/>
        </p:xfrm>
        <a:graphic>
          <a:graphicData uri="http://schemas.openxmlformats.org/presentationml/2006/ole">
            <mc:AlternateContent xmlns:mc="http://schemas.openxmlformats.org/markup-compatibility/2006">
              <mc:Choice xmlns:v="urn:schemas-microsoft-com:vml" Requires="v">
                <p:oleObj spid="_x0000_s5122" name="Equation" r:id="rId5" imgW="139579" imgH="215713" progId="Equation.DSMT4">
                  <p:embed/>
                </p:oleObj>
              </mc:Choice>
              <mc:Fallback>
                <p:oleObj name="Equation" r:id="rId5" imgW="139579" imgH="215713"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2" y="41275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2286001" y="5257825"/>
            <a:ext cx="6858000" cy="1477317"/>
          </a:xfrm>
          <a:prstGeom prst="rect">
            <a:avLst/>
          </a:prstGeom>
          <a:noFill/>
        </p:spPr>
        <p:txBody>
          <a:bodyPr wrap="square" lIns="91430" tIns="45715" rIns="91430" bIns="45715" rtlCol="0">
            <a:spAutoFit/>
          </a:bodyPr>
          <a:lstStyle/>
          <a:p>
            <a:r>
              <a:rPr lang="en-US" dirty="0"/>
              <a:t>The inference would be invalid if you replaced 33% (or 1 case) with counterfactuals for which there was no treatment effect. </a:t>
            </a:r>
          </a:p>
          <a:p>
            <a:r>
              <a:rPr lang="en-US" dirty="0"/>
              <a:t>New estimate=(1-% replaced)   +%replaced(no effect)=</a:t>
            </a:r>
          </a:p>
          <a:p>
            <a:r>
              <a:rPr lang="en-US" dirty="0"/>
              <a:t>(1-%replaced)     =(1-.33)6=.66(6)=4</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643581813"/>
              </p:ext>
            </p:extLst>
          </p:nvPr>
        </p:nvGraphicFramePr>
        <p:xfrm>
          <a:off x="3809507" y="6096001"/>
          <a:ext cx="238125" cy="368300"/>
        </p:xfrm>
        <a:graphic>
          <a:graphicData uri="http://schemas.openxmlformats.org/presentationml/2006/ole">
            <mc:AlternateContent xmlns:mc="http://schemas.openxmlformats.org/markup-compatibility/2006">
              <mc:Choice xmlns:v="urn:schemas-microsoft-com:vml" Requires="v">
                <p:oleObj spid="_x0000_s5123" name="Equation" r:id="rId7" imgW="139579" imgH="215713" progId="Equation.DSMT4">
                  <p:embed/>
                </p:oleObj>
              </mc:Choice>
              <mc:Fallback>
                <p:oleObj name="Equation" r:id="rId7" imgW="139579" imgH="215713"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507" y="609600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27401098"/>
              </p:ext>
            </p:extLst>
          </p:nvPr>
        </p:nvGraphicFramePr>
        <p:xfrm>
          <a:off x="5364800" y="5812315"/>
          <a:ext cx="238125" cy="368300"/>
        </p:xfrm>
        <a:graphic>
          <a:graphicData uri="http://schemas.openxmlformats.org/presentationml/2006/ole">
            <mc:AlternateContent xmlns:mc="http://schemas.openxmlformats.org/markup-compatibility/2006">
              <mc:Choice xmlns:v="urn:schemas-microsoft-com:vml" Requires="v">
                <p:oleObj spid="_x0000_s5124" name="Equation" r:id="rId8" imgW="139579" imgH="215713" progId="Equation.DSMT4">
                  <p:embed/>
                </p:oleObj>
              </mc:Choice>
              <mc:Fallback>
                <p:oleObj name="Equation" r:id="rId8" imgW="139579" imgH="215713" progId="Equation.DSMT4">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800" y="5812315"/>
                        <a:ext cx="238125" cy="368300"/>
                      </a:xfrm>
                      <a:prstGeom prst="rect">
                        <a:avLst/>
                      </a:prstGeom>
                      <a:noFill/>
                      <a:ln>
                        <a:noFill/>
                      </a:ln>
                    </p:spPr>
                  </p:pic>
                </p:oleObj>
              </mc:Fallback>
            </mc:AlternateContent>
          </a:graphicData>
        </a:graphic>
      </p:graphicFrame>
      <p:sp>
        <p:nvSpPr>
          <p:cNvPr id="19" name="TextBox 18"/>
          <p:cNvSpPr txBox="1"/>
          <p:nvPr/>
        </p:nvSpPr>
        <p:spPr>
          <a:xfrm>
            <a:off x="5828514" y="2690336"/>
            <a:ext cx="800899" cy="738664"/>
          </a:xfrm>
          <a:prstGeom prst="rect">
            <a:avLst/>
          </a:prstGeom>
          <a:solidFill>
            <a:schemeClr val="bg1"/>
          </a:solidFill>
        </p:spPr>
        <p:txBody>
          <a:bodyPr wrap="square" lIns="91430" tIns="45715" rIns="91430" bIns="45715" rtlCol="0">
            <a:spAutoFit/>
          </a:bodyPr>
          <a:lstStyle/>
          <a:p>
            <a:pPr algn="ctr"/>
            <a:r>
              <a:rPr lang="en-US" sz="1400" dirty="0">
                <a:solidFill>
                  <a:schemeClr val="tx1"/>
                </a:solidFill>
              </a:rPr>
              <a:t>0</a:t>
            </a:r>
          </a:p>
          <a:p>
            <a:pPr algn="ctr"/>
            <a:r>
              <a:rPr lang="en-US" sz="1400" dirty="0">
                <a:solidFill>
                  <a:schemeClr val="tx1"/>
                </a:solidFill>
              </a:rPr>
              <a:t>0</a:t>
            </a:r>
          </a:p>
          <a:p>
            <a:pPr algn="ctr"/>
            <a:r>
              <a:rPr lang="en-US" sz="1400" dirty="0">
                <a:solidFill>
                  <a:schemeClr val="tx1"/>
                </a:solidFill>
              </a:rPr>
              <a:t>0</a:t>
            </a:r>
          </a:p>
        </p:txBody>
      </p:sp>
      <p:sp>
        <p:nvSpPr>
          <p:cNvPr id="20" name="TextBox 19"/>
          <p:cNvSpPr txBox="1"/>
          <p:nvPr/>
        </p:nvSpPr>
        <p:spPr>
          <a:xfrm>
            <a:off x="5181612" y="3465582"/>
            <a:ext cx="231133" cy="692487"/>
          </a:xfrm>
          <a:prstGeom prst="rect">
            <a:avLst/>
          </a:prstGeom>
          <a:solidFill>
            <a:srgbClr val="FFFF00"/>
          </a:solidFill>
        </p:spPr>
        <p:txBody>
          <a:bodyPr wrap="none" lIns="91430" tIns="45715" rIns="91430" bIns="45715" rtlCol="0">
            <a:spAutoFit/>
          </a:bodyPr>
          <a:lstStyle/>
          <a:p>
            <a:r>
              <a:rPr lang="en-US" sz="1300" dirty="0">
                <a:solidFill>
                  <a:schemeClr val="tx1"/>
                </a:solidFill>
              </a:rPr>
              <a:t> </a:t>
            </a:r>
          </a:p>
          <a:p>
            <a:r>
              <a:rPr lang="en-US" sz="1300" dirty="0">
                <a:solidFill>
                  <a:schemeClr val="tx1"/>
                </a:solidFill>
              </a:rPr>
              <a:t> </a:t>
            </a:r>
          </a:p>
          <a:p>
            <a:endParaRPr lang="en-US" sz="1300" dirty="0">
              <a:solidFill>
                <a:schemeClr val="tx1"/>
              </a:solidFill>
            </a:endParaRPr>
          </a:p>
        </p:txBody>
      </p:sp>
      <p:sp>
        <p:nvSpPr>
          <p:cNvPr id="3" name="TextBox 2"/>
          <p:cNvSpPr txBox="1"/>
          <p:nvPr/>
        </p:nvSpPr>
        <p:spPr>
          <a:xfrm>
            <a:off x="6096012" y="4128365"/>
            <a:ext cx="292047" cy="323155"/>
          </a:xfrm>
          <a:prstGeom prst="rect">
            <a:avLst/>
          </a:prstGeom>
          <a:solidFill>
            <a:schemeClr val="bg1"/>
          </a:solidFill>
        </p:spPr>
        <p:txBody>
          <a:bodyPr wrap="none" lIns="91430" tIns="45715" rIns="91430" bIns="45715" rtlCol="0">
            <a:spAutoFit/>
          </a:bodyPr>
          <a:lstStyle/>
          <a:p>
            <a:r>
              <a:rPr lang="en-US" sz="1500" dirty="0">
                <a:solidFill>
                  <a:schemeClr val="tx1"/>
                </a:solidFill>
              </a:rPr>
              <a:t>6</a:t>
            </a:r>
          </a:p>
        </p:txBody>
      </p:sp>
      <p:sp>
        <p:nvSpPr>
          <p:cNvPr id="21" name="TextBox 20"/>
          <p:cNvSpPr txBox="1"/>
          <p:nvPr/>
        </p:nvSpPr>
        <p:spPr>
          <a:xfrm>
            <a:off x="6096012" y="4114824"/>
            <a:ext cx="292047" cy="323155"/>
          </a:xfrm>
          <a:prstGeom prst="rect">
            <a:avLst/>
          </a:prstGeom>
          <a:solidFill>
            <a:schemeClr val="bg1"/>
          </a:solidFill>
        </p:spPr>
        <p:txBody>
          <a:bodyPr wrap="none" lIns="91430" tIns="45715" rIns="91430" bIns="45715" rtlCol="0">
            <a:spAutoFit/>
          </a:bodyPr>
          <a:lstStyle/>
          <a:p>
            <a:r>
              <a:rPr lang="en-US" sz="1500" dirty="0">
                <a:solidFill>
                  <a:schemeClr val="tx1"/>
                </a:solidFill>
              </a:rPr>
              <a:t>4</a:t>
            </a:r>
          </a:p>
        </p:txBody>
      </p:sp>
      <p:cxnSp>
        <p:nvCxnSpPr>
          <p:cNvPr id="14" name="Straight Arrow Connector 13"/>
          <p:cNvCxnSpPr>
            <a:endCxn id="21" idx="2"/>
          </p:cNvCxnSpPr>
          <p:nvPr/>
        </p:nvCxnSpPr>
        <p:spPr bwMode="auto">
          <a:xfrm flipV="1">
            <a:off x="6019807" y="4437979"/>
            <a:ext cx="222229" cy="1734246"/>
          </a:xfrm>
          <a:prstGeom prst="straightConnector1">
            <a:avLst/>
          </a:prstGeom>
          <a:noFill/>
          <a:ln w="9525" cap="flat" cmpd="sng" algn="ctr">
            <a:solidFill>
              <a:srgbClr val="FF0000"/>
            </a:solidFill>
            <a:prstDash val="solid"/>
            <a:round/>
            <a:headEnd type="none" w="med" len="med"/>
            <a:tailEnd type="arrow"/>
          </a:ln>
          <a:effectLst/>
        </p:spPr>
      </p:cxnSp>
      <p:sp>
        <p:nvSpPr>
          <p:cNvPr id="2" name="TextBox 1"/>
          <p:cNvSpPr txBox="1"/>
          <p:nvPr/>
        </p:nvSpPr>
        <p:spPr>
          <a:xfrm>
            <a:off x="5202348" y="3428999"/>
            <a:ext cx="284032" cy="738654"/>
          </a:xfrm>
          <a:prstGeom prst="rect">
            <a:avLst/>
          </a:prstGeom>
          <a:solidFill>
            <a:srgbClr val="FFFF00"/>
          </a:solidFill>
        </p:spPr>
        <p:txBody>
          <a:bodyPr wrap="none" lIns="91430" tIns="45715" rIns="91430" bIns="45715" rtlCol="0">
            <a:spAutoFit/>
          </a:bodyPr>
          <a:lstStyle/>
          <a:p>
            <a:r>
              <a:rPr lang="en-US" sz="1400" dirty="0">
                <a:solidFill>
                  <a:schemeClr val="tx1"/>
                </a:solidFill>
              </a:rPr>
              <a:t>3</a:t>
            </a:r>
          </a:p>
          <a:p>
            <a:r>
              <a:rPr lang="en-US" sz="1400" dirty="0">
                <a:solidFill>
                  <a:schemeClr val="tx1"/>
                </a:solidFill>
              </a:rPr>
              <a:t>4</a:t>
            </a:r>
          </a:p>
          <a:p>
            <a:r>
              <a:rPr lang="en-US" sz="1400" dirty="0">
                <a:solidFill>
                  <a:schemeClr val="tx1"/>
                </a:solidFill>
              </a:rPr>
              <a:t>5</a:t>
            </a:r>
          </a:p>
        </p:txBody>
      </p:sp>
      <p:sp>
        <p:nvSpPr>
          <p:cNvPr id="16" name="TextBox 15"/>
          <p:cNvSpPr txBox="1"/>
          <p:nvPr/>
        </p:nvSpPr>
        <p:spPr>
          <a:xfrm>
            <a:off x="5254682" y="2707288"/>
            <a:ext cx="284032" cy="738654"/>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a:p>
            <a:endParaRPr lang="en-US" sz="1400" dirty="0">
              <a:solidFill>
                <a:schemeClr val="tx1"/>
              </a:solidFill>
            </a:endParaRPr>
          </a:p>
          <a:p>
            <a:r>
              <a:rPr lang="en-US" sz="1400" dirty="0">
                <a:solidFill>
                  <a:schemeClr val="tx1"/>
                </a:solidFill>
              </a:rPr>
              <a:t>7</a:t>
            </a:r>
          </a:p>
        </p:txBody>
      </p:sp>
      <p:sp>
        <p:nvSpPr>
          <p:cNvPr id="23" name="TextBox 22"/>
          <p:cNvSpPr txBox="1"/>
          <p:nvPr/>
        </p:nvSpPr>
        <p:spPr>
          <a:xfrm>
            <a:off x="4114800" y="3429000"/>
            <a:ext cx="284032" cy="738654"/>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a:p>
            <a:r>
              <a:rPr lang="en-US" sz="1400" dirty="0">
                <a:solidFill>
                  <a:schemeClr val="tx1"/>
                </a:solidFill>
              </a:rPr>
              <a:t> </a:t>
            </a:r>
          </a:p>
          <a:p>
            <a:r>
              <a:rPr lang="en-US" sz="1400" dirty="0">
                <a:solidFill>
                  <a:schemeClr val="tx1"/>
                </a:solidFill>
              </a:rPr>
              <a:t>7</a:t>
            </a:r>
          </a:p>
        </p:txBody>
      </p:sp>
      <p:sp>
        <p:nvSpPr>
          <p:cNvPr id="24" name="TextBox 23"/>
          <p:cNvSpPr txBox="1"/>
          <p:nvPr/>
        </p:nvSpPr>
        <p:spPr>
          <a:xfrm>
            <a:off x="5257800" y="2913888"/>
            <a:ext cx="284032" cy="307766"/>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p:txBody>
      </p:sp>
      <p:sp>
        <p:nvSpPr>
          <p:cNvPr id="26" name="TextBox 25"/>
          <p:cNvSpPr txBox="1"/>
          <p:nvPr/>
        </p:nvSpPr>
        <p:spPr>
          <a:xfrm>
            <a:off x="4124739" y="3634739"/>
            <a:ext cx="284032" cy="307766"/>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p:txBody>
      </p:sp>
      <p:sp>
        <p:nvSpPr>
          <p:cNvPr id="5" name="TextBox 4"/>
          <p:cNvSpPr txBox="1"/>
          <p:nvPr/>
        </p:nvSpPr>
        <p:spPr>
          <a:xfrm>
            <a:off x="3886200" y="4151376"/>
            <a:ext cx="838200" cy="338554"/>
          </a:xfrm>
          <a:prstGeom prst="rect">
            <a:avLst/>
          </a:prstGeom>
          <a:solidFill>
            <a:schemeClr val="bg1"/>
          </a:solidFill>
        </p:spPr>
        <p:txBody>
          <a:bodyPr wrap="square" rtlCol="0">
            <a:spAutoFit/>
          </a:bodyPr>
          <a:lstStyle/>
          <a:p>
            <a:pPr algn="ctr"/>
            <a:r>
              <a:rPr lang="en-US" sz="1600" dirty="0">
                <a:solidFill>
                  <a:schemeClr val="tx1"/>
                </a:solidFill>
              </a:rPr>
              <a:t>9</a:t>
            </a:r>
          </a:p>
        </p:txBody>
      </p:sp>
      <p:sp>
        <p:nvSpPr>
          <p:cNvPr id="10" name="Slide Number Placeholder 9">
            <a:extLst>
              <a:ext uri="{FF2B5EF4-FFF2-40B4-BE49-F238E27FC236}">
                <a16:creationId xmlns:a16="http://schemas.microsoft.com/office/drawing/2014/main" id="{F9059E2F-2C3B-4AD7-9F87-64AAA2313804}"/>
              </a:ext>
            </a:extLst>
          </p:cNvPr>
          <p:cNvSpPr>
            <a:spLocks noGrp="1"/>
          </p:cNvSpPr>
          <p:nvPr>
            <p:ph type="sldNum" sz="quarter" idx="12"/>
          </p:nvPr>
        </p:nvSpPr>
        <p:spPr/>
        <p:txBody>
          <a:bodyPr/>
          <a:lstStyle/>
          <a:p>
            <a:pPr>
              <a:defRPr/>
            </a:pPr>
            <a:fld id="{F979821D-5FE4-4D3B-86F0-E2E626614511}" type="slidenum">
              <a:rPr lang="en-US" smtClean="0"/>
              <a:pPr>
                <a:defRPr/>
              </a:pPr>
              <a:t>18</a:t>
            </a:fld>
            <a:endParaRPr lang="en-US"/>
          </a:p>
        </p:txBody>
      </p:sp>
    </p:spTree>
    <p:extLst>
      <p:ext uri="{BB962C8B-B14F-4D97-AF65-F5344CB8AC3E}">
        <p14:creationId xmlns:p14="http://schemas.microsoft.com/office/powerpoint/2010/main" val="159192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98334E-6 L -0.125 3.98334E-6 " pathEditMode="relative" rAng="0" ptsTypes="AA">
                                      <p:cBhvr>
                                        <p:cTn id="6" dur="2000" fill="hold"/>
                                        <p:tgtEl>
                                          <p:spTgt spid="24"/>
                                        </p:tgtEl>
                                        <p:attrNameLst>
                                          <p:attrName>ppt_x</p:attrName>
                                          <p:attrName>ppt_y</p:attrName>
                                        </p:attrNameLst>
                                      </p:cBhvr>
                                      <p:rCtr x="-625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05556E-6 -3.95559E-7 L 0.12518 0.00694 " pathEditMode="relative" rAng="0" ptsTypes="AA">
                                      <p:cBhvr>
                                        <p:cTn id="14" dur="2000" fill="hold"/>
                                        <p:tgtEl>
                                          <p:spTgt spid="26"/>
                                        </p:tgtEl>
                                        <p:attrNameLst>
                                          <p:attrName>ppt_x</p:attrName>
                                          <p:attrName>ppt_y</p:attrName>
                                        </p:attrNameLst>
                                      </p:cBhvr>
                                      <p:rCtr x="6250" y="347"/>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21" grpId="0" animBg="1"/>
      <p:bldP spid="24" grpId="0" animBg="1"/>
      <p:bldP spid="2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8C6F324-3177-4471-B2C5-A60076C794A4}"/>
              </a:ext>
            </a:extLst>
          </p:cNvPr>
          <p:cNvSpPr>
            <a:spLocks noGrp="1" noChangeArrowheads="1"/>
          </p:cNvSpPr>
          <p:nvPr>
            <p:ph type="title"/>
          </p:nvPr>
        </p:nvSpPr>
        <p:spPr>
          <a:xfrm>
            <a:off x="304800" y="-85183"/>
            <a:ext cx="8229600" cy="792162"/>
          </a:xfrm>
        </p:spPr>
        <p:txBody>
          <a:bodyPr/>
          <a:lstStyle/>
          <a:p>
            <a:pPr eaLnBrk="1" hangingPunct="1"/>
            <a:r>
              <a:rPr lang="en-US" altLang="en-US" sz="2000" dirty="0"/>
              <a:t>Case replacement and the null hypothesis</a:t>
            </a:r>
          </a:p>
        </p:txBody>
      </p:sp>
      <p:pic>
        <p:nvPicPr>
          <p:cNvPr id="4099" name="Picture 3">
            <a:extLst>
              <a:ext uri="{FF2B5EF4-FFF2-40B4-BE49-F238E27FC236}">
                <a16:creationId xmlns:a16="http://schemas.microsoft.com/office/drawing/2014/main" id="{2DA3B219-2613-4DB3-955B-C99427B87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70866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14CA77B8-22EC-4E48-84E1-E1F1752B2EDA}"/>
              </a:ext>
            </a:extLst>
          </p:cNvPr>
          <p:cNvSpPr txBox="1">
            <a:spLocks noChangeArrowheads="1"/>
          </p:cNvSpPr>
          <p:nvPr/>
        </p:nvSpPr>
        <p:spPr bwMode="auto">
          <a:xfrm>
            <a:off x="4251325" y="384651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4101" name="Text Box 5">
            <a:extLst>
              <a:ext uri="{FF2B5EF4-FFF2-40B4-BE49-F238E27FC236}">
                <a16:creationId xmlns:a16="http://schemas.microsoft.com/office/drawing/2014/main" id="{88BF1874-0A1F-4235-A182-207C7E94E750}"/>
              </a:ext>
            </a:extLst>
          </p:cNvPr>
          <p:cNvSpPr txBox="1">
            <a:spLocks noChangeArrowheads="1"/>
          </p:cNvSpPr>
          <p:nvPr/>
        </p:nvSpPr>
        <p:spPr bwMode="auto">
          <a:xfrm>
            <a:off x="8823325" y="102711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4102" name="Text Box 6">
            <a:extLst>
              <a:ext uri="{FF2B5EF4-FFF2-40B4-BE49-F238E27FC236}">
                <a16:creationId xmlns:a16="http://schemas.microsoft.com/office/drawing/2014/main" id="{7F113156-BCA3-4A26-82F4-C594544DC81D}"/>
              </a:ext>
            </a:extLst>
          </p:cNvPr>
          <p:cNvSpPr txBox="1">
            <a:spLocks noChangeArrowheads="1"/>
          </p:cNvSpPr>
          <p:nvPr/>
        </p:nvSpPr>
        <p:spPr bwMode="auto">
          <a:xfrm>
            <a:off x="2803525" y="1636713"/>
            <a:ext cx="1187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3" name="Text Box 7">
            <a:extLst>
              <a:ext uri="{FF2B5EF4-FFF2-40B4-BE49-F238E27FC236}">
                <a16:creationId xmlns:a16="http://schemas.microsoft.com/office/drawing/2014/main" id="{1B18AA63-E41A-4D31-95CE-DA95B3A57E0D}"/>
              </a:ext>
            </a:extLst>
          </p:cNvPr>
          <p:cNvSpPr txBox="1">
            <a:spLocks noChangeArrowheads="1"/>
          </p:cNvSpPr>
          <p:nvPr/>
        </p:nvSpPr>
        <p:spPr bwMode="auto">
          <a:xfrm rot="-5400000">
            <a:off x="4723607" y="2439194"/>
            <a:ext cx="1187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4" name="Text Box 8">
            <a:extLst>
              <a:ext uri="{FF2B5EF4-FFF2-40B4-BE49-F238E27FC236}">
                <a16:creationId xmlns:a16="http://schemas.microsoft.com/office/drawing/2014/main" id="{48414CD7-A70D-4797-8906-BF6BAA1E2A87}"/>
              </a:ext>
            </a:extLst>
          </p:cNvPr>
          <p:cNvSpPr txBox="1">
            <a:spLocks noChangeArrowheads="1"/>
          </p:cNvSpPr>
          <p:nvPr/>
        </p:nvSpPr>
        <p:spPr bwMode="auto">
          <a:xfrm rot="-5400000">
            <a:off x="3598069" y="3259931"/>
            <a:ext cx="1187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5" name="Text Box 9">
            <a:extLst>
              <a:ext uri="{FF2B5EF4-FFF2-40B4-BE49-F238E27FC236}">
                <a16:creationId xmlns:a16="http://schemas.microsoft.com/office/drawing/2014/main" id="{2F478498-48C8-4FCA-BE52-A6720E0EBCE8}"/>
              </a:ext>
            </a:extLst>
          </p:cNvPr>
          <p:cNvSpPr txBox="1">
            <a:spLocks noChangeArrowheads="1"/>
          </p:cNvSpPr>
          <p:nvPr/>
        </p:nvSpPr>
        <p:spPr bwMode="auto">
          <a:xfrm rot="-9222061">
            <a:off x="2362200" y="3733800"/>
            <a:ext cx="1187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6" name="Text Box 10">
            <a:extLst>
              <a:ext uri="{FF2B5EF4-FFF2-40B4-BE49-F238E27FC236}">
                <a16:creationId xmlns:a16="http://schemas.microsoft.com/office/drawing/2014/main" id="{5F3D518B-861C-443B-8F04-27AD4DC15A7E}"/>
              </a:ext>
            </a:extLst>
          </p:cNvPr>
          <p:cNvSpPr txBox="1">
            <a:spLocks noChangeArrowheads="1"/>
          </p:cNvSpPr>
          <p:nvPr/>
        </p:nvSpPr>
        <p:spPr bwMode="auto">
          <a:xfrm rot="-9222061">
            <a:off x="3276600" y="2743200"/>
            <a:ext cx="1187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7" name="Text Box 11">
            <a:extLst>
              <a:ext uri="{FF2B5EF4-FFF2-40B4-BE49-F238E27FC236}">
                <a16:creationId xmlns:a16="http://schemas.microsoft.com/office/drawing/2014/main" id="{C86AEEBE-93CD-49BF-A6D3-B3B839CC38A9}"/>
              </a:ext>
            </a:extLst>
          </p:cNvPr>
          <p:cNvSpPr txBox="1">
            <a:spLocks noChangeArrowheads="1"/>
          </p:cNvSpPr>
          <p:nvPr/>
        </p:nvSpPr>
        <p:spPr bwMode="auto">
          <a:xfrm rot="10645105">
            <a:off x="1371600" y="1524000"/>
            <a:ext cx="1187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8" name="Text Box 12">
            <a:extLst>
              <a:ext uri="{FF2B5EF4-FFF2-40B4-BE49-F238E27FC236}">
                <a16:creationId xmlns:a16="http://schemas.microsoft.com/office/drawing/2014/main" id="{ADAC0AD7-3AAD-4D8E-85EB-B584917983F2}"/>
              </a:ext>
            </a:extLst>
          </p:cNvPr>
          <p:cNvSpPr txBox="1">
            <a:spLocks noChangeArrowheads="1"/>
          </p:cNvSpPr>
          <p:nvPr/>
        </p:nvSpPr>
        <p:spPr bwMode="auto">
          <a:xfrm rot="8841050">
            <a:off x="4729163" y="1138238"/>
            <a:ext cx="11890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09" name="Text Box 13">
            <a:extLst>
              <a:ext uri="{FF2B5EF4-FFF2-40B4-BE49-F238E27FC236}">
                <a16:creationId xmlns:a16="http://schemas.microsoft.com/office/drawing/2014/main" id="{C5C4F321-ACC9-4337-8DED-FCDA427074A3}"/>
              </a:ext>
            </a:extLst>
          </p:cNvPr>
          <p:cNvSpPr txBox="1">
            <a:spLocks noChangeArrowheads="1"/>
          </p:cNvSpPr>
          <p:nvPr/>
        </p:nvSpPr>
        <p:spPr bwMode="auto">
          <a:xfrm rot="7847764">
            <a:off x="1600200" y="2743200"/>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0" name="Text Box 14">
            <a:extLst>
              <a:ext uri="{FF2B5EF4-FFF2-40B4-BE49-F238E27FC236}">
                <a16:creationId xmlns:a16="http://schemas.microsoft.com/office/drawing/2014/main" id="{8F87648F-5ABA-4034-BC3E-01536E8B3E5D}"/>
              </a:ext>
            </a:extLst>
          </p:cNvPr>
          <p:cNvSpPr txBox="1">
            <a:spLocks noChangeArrowheads="1"/>
          </p:cNvSpPr>
          <p:nvPr/>
        </p:nvSpPr>
        <p:spPr bwMode="auto">
          <a:xfrm rot="7847764">
            <a:off x="1768475" y="3946525"/>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1" name="Text Box 15">
            <a:extLst>
              <a:ext uri="{FF2B5EF4-FFF2-40B4-BE49-F238E27FC236}">
                <a16:creationId xmlns:a16="http://schemas.microsoft.com/office/drawing/2014/main" id="{E0416D38-C08F-4212-9D6D-1B7056A89C7C}"/>
              </a:ext>
            </a:extLst>
          </p:cNvPr>
          <p:cNvSpPr txBox="1">
            <a:spLocks noChangeArrowheads="1"/>
          </p:cNvSpPr>
          <p:nvPr/>
        </p:nvSpPr>
        <p:spPr bwMode="auto">
          <a:xfrm rot="10609751">
            <a:off x="1463675" y="746125"/>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2" name="Text Box 16">
            <a:extLst>
              <a:ext uri="{FF2B5EF4-FFF2-40B4-BE49-F238E27FC236}">
                <a16:creationId xmlns:a16="http://schemas.microsoft.com/office/drawing/2014/main" id="{33E56883-5D55-434A-B55E-6514C0B74337}"/>
              </a:ext>
            </a:extLst>
          </p:cNvPr>
          <p:cNvSpPr txBox="1">
            <a:spLocks noChangeArrowheads="1"/>
          </p:cNvSpPr>
          <p:nvPr/>
        </p:nvSpPr>
        <p:spPr bwMode="auto">
          <a:xfrm rot="2703376">
            <a:off x="3978275" y="822325"/>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3" name="Text Box 17">
            <a:extLst>
              <a:ext uri="{FF2B5EF4-FFF2-40B4-BE49-F238E27FC236}">
                <a16:creationId xmlns:a16="http://schemas.microsoft.com/office/drawing/2014/main" id="{92ECED4E-F069-465B-A9CB-7EC4DCC128FB}"/>
              </a:ext>
            </a:extLst>
          </p:cNvPr>
          <p:cNvSpPr txBox="1">
            <a:spLocks noChangeArrowheads="1"/>
          </p:cNvSpPr>
          <p:nvPr/>
        </p:nvSpPr>
        <p:spPr bwMode="auto">
          <a:xfrm rot="5848232">
            <a:off x="5197475" y="3032125"/>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4" name="Text Box 18">
            <a:extLst>
              <a:ext uri="{FF2B5EF4-FFF2-40B4-BE49-F238E27FC236}">
                <a16:creationId xmlns:a16="http://schemas.microsoft.com/office/drawing/2014/main" id="{7D696DA2-5236-47AF-AA40-1AA46E478213}"/>
              </a:ext>
            </a:extLst>
          </p:cNvPr>
          <p:cNvSpPr txBox="1">
            <a:spLocks noChangeArrowheads="1"/>
          </p:cNvSpPr>
          <p:nvPr/>
        </p:nvSpPr>
        <p:spPr bwMode="auto">
          <a:xfrm rot="5848232">
            <a:off x="2682875" y="1050925"/>
            <a:ext cx="11890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a:t>
            </a:r>
          </a:p>
        </p:txBody>
      </p:sp>
      <p:sp>
        <p:nvSpPr>
          <p:cNvPr id="4115" name="Oval 19">
            <a:extLst>
              <a:ext uri="{FF2B5EF4-FFF2-40B4-BE49-F238E27FC236}">
                <a16:creationId xmlns:a16="http://schemas.microsoft.com/office/drawing/2014/main" id="{99802961-1CC4-41A2-9ABC-82F98C7257AA}"/>
              </a:ext>
            </a:extLst>
          </p:cNvPr>
          <p:cNvSpPr>
            <a:spLocks noChangeArrowheads="1"/>
          </p:cNvSpPr>
          <p:nvPr/>
        </p:nvSpPr>
        <p:spPr bwMode="auto">
          <a:xfrm>
            <a:off x="2514600" y="28956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16" name="Oval 20">
            <a:extLst>
              <a:ext uri="{FF2B5EF4-FFF2-40B4-BE49-F238E27FC236}">
                <a16:creationId xmlns:a16="http://schemas.microsoft.com/office/drawing/2014/main" id="{4A8FAD30-9AFF-4890-BAED-36D6BE703BB2}"/>
              </a:ext>
            </a:extLst>
          </p:cNvPr>
          <p:cNvSpPr>
            <a:spLocks noChangeArrowheads="1"/>
          </p:cNvSpPr>
          <p:nvPr/>
        </p:nvSpPr>
        <p:spPr bwMode="auto">
          <a:xfrm>
            <a:off x="3886200" y="21336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17" name="Oval 21">
            <a:extLst>
              <a:ext uri="{FF2B5EF4-FFF2-40B4-BE49-F238E27FC236}">
                <a16:creationId xmlns:a16="http://schemas.microsoft.com/office/drawing/2014/main" id="{677A1C4D-D7FD-4546-9EF0-F0C40917A0C0}"/>
              </a:ext>
            </a:extLst>
          </p:cNvPr>
          <p:cNvSpPr>
            <a:spLocks noChangeArrowheads="1"/>
          </p:cNvSpPr>
          <p:nvPr/>
        </p:nvSpPr>
        <p:spPr bwMode="auto">
          <a:xfrm>
            <a:off x="1219200" y="42672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18" name="Oval 22">
            <a:extLst>
              <a:ext uri="{FF2B5EF4-FFF2-40B4-BE49-F238E27FC236}">
                <a16:creationId xmlns:a16="http://schemas.microsoft.com/office/drawing/2014/main" id="{928DDC81-C6F9-4728-87D8-AD8264F1B255}"/>
              </a:ext>
            </a:extLst>
          </p:cNvPr>
          <p:cNvSpPr>
            <a:spLocks noChangeArrowheads="1"/>
          </p:cNvSpPr>
          <p:nvPr/>
        </p:nvSpPr>
        <p:spPr bwMode="auto">
          <a:xfrm>
            <a:off x="1219200" y="49530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19" name="Oval 23">
            <a:extLst>
              <a:ext uri="{FF2B5EF4-FFF2-40B4-BE49-F238E27FC236}">
                <a16:creationId xmlns:a16="http://schemas.microsoft.com/office/drawing/2014/main" id="{59771DC3-BF4A-43FD-A23B-449544B0C0B4}"/>
              </a:ext>
            </a:extLst>
          </p:cNvPr>
          <p:cNvSpPr>
            <a:spLocks noChangeArrowheads="1"/>
          </p:cNvSpPr>
          <p:nvPr/>
        </p:nvSpPr>
        <p:spPr bwMode="auto">
          <a:xfrm>
            <a:off x="6553200" y="13716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20" name="Oval 24">
            <a:extLst>
              <a:ext uri="{FF2B5EF4-FFF2-40B4-BE49-F238E27FC236}">
                <a16:creationId xmlns:a16="http://schemas.microsoft.com/office/drawing/2014/main" id="{A35DA47B-B042-4B39-BFD6-209C7E91948D}"/>
              </a:ext>
            </a:extLst>
          </p:cNvPr>
          <p:cNvSpPr>
            <a:spLocks noChangeArrowheads="1"/>
          </p:cNvSpPr>
          <p:nvPr/>
        </p:nvSpPr>
        <p:spPr bwMode="auto">
          <a:xfrm>
            <a:off x="6553200" y="685800"/>
            <a:ext cx="304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21" name="Slide Number Placeholder 24">
            <a:extLst>
              <a:ext uri="{FF2B5EF4-FFF2-40B4-BE49-F238E27FC236}">
                <a16:creationId xmlns:a16="http://schemas.microsoft.com/office/drawing/2014/main" id="{7E199A6A-9B4A-40B4-BBFE-CD9B05B29692}"/>
              </a:ext>
            </a:extLst>
          </p:cNvPr>
          <p:cNvSpPr>
            <a:spLocks noGrp="1"/>
          </p:cNvSpPr>
          <p:nvPr>
            <p:ph type="sldNum" sz="quarter" idx="12"/>
          </p:nvPr>
        </p:nvSpPr>
        <p:spPr>
          <a:xfrm>
            <a:off x="6553200" y="5178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E092F-A9DA-4E26-AE3B-FA49AA5198D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23" name="TextBox 1">
            <a:extLst>
              <a:ext uri="{FF2B5EF4-FFF2-40B4-BE49-F238E27FC236}">
                <a16:creationId xmlns:a16="http://schemas.microsoft.com/office/drawing/2014/main" id="{6EE2F562-AB62-4850-A5B0-5225F854FC67}"/>
              </a:ext>
            </a:extLst>
          </p:cNvPr>
          <p:cNvSpPr txBox="1">
            <a:spLocks noChangeArrowheads="1"/>
          </p:cNvSpPr>
          <p:nvPr/>
        </p:nvSpPr>
        <p:spPr bwMode="auto">
          <a:xfrm>
            <a:off x="7326679" y="666957"/>
            <a:ext cx="1664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defRPr/>
            </a:pPr>
            <a:r>
              <a:rPr lang="en-US" sz="1800" dirty="0">
                <a:solidFill>
                  <a:srgbClr val="FF0000"/>
                </a:solidFill>
              </a:rPr>
              <a:t>O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a:t>
            </a:r>
          </a:p>
        </p:txBody>
      </p:sp>
      <p:sp>
        <p:nvSpPr>
          <p:cNvPr id="2" name="TextBox 1">
            <a:extLst>
              <a:ext uri="{FF2B5EF4-FFF2-40B4-BE49-F238E27FC236}">
                <a16:creationId xmlns:a16="http://schemas.microsoft.com/office/drawing/2014/main" id="{D5DC80A9-C162-43C4-8BF9-6594BB6F5E08}"/>
              </a:ext>
            </a:extLst>
          </p:cNvPr>
          <p:cNvSpPr txBox="1"/>
          <p:nvPr/>
        </p:nvSpPr>
        <p:spPr>
          <a:xfrm>
            <a:off x="7309677" y="2323237"/>
            <a:ext cx="1603375" cy="1754326"/>
          </a:xfrm>
          <a:prstGeom prst="rect">
            <a:avLst/>
          </a:prstGeom>
          <a:noFill/>
        </p:spPr>
        <p:txBody>
          <a:bodyPr wrap="square" rtlCol="0">
            <a:spAutoFit/>
          </a:bodyPr>
          <a:lstStyle/>
          <a:p>
            <a:r>
              <a:rPr lang="en-US" dirty="0">
                <a:solidFill>
                  <a:schemeClr val="tx1"/>
                </a:solidFill>
              </a:rPr>
              <a:t>How many </a:t>
            </a:r>
            <a:r>
              <a:rPr lang="en-US" dirty="0">
                <a:solidFill>
                  <a:srgbClr val="FF0000"/>
                </a:solidFill>
              </a:rPr>
              <a:t>O</a:t>
            </a:r>
            <a:r>
              <a:rPr lang="en-US" dirty="0">
                <a:solidFill>
                  <a:schemeClr val="tx1"/>
                </a:solidFill>
              </a:rPr>
              <a:t> would you have to replace with * to change the inference? </a:t>
            </a:r>
          </a:p>
        </p:txBody>
      </p:sp>
      <p:cxnSp>
        <p:nvCxnSpPr>
          <p:cNvPr id="4" name="Straight Connector 3">
            <a:extLst>
              <a:ext uri="{FF2B5EF4-FFF2-40B4-BE49-F238E27FC236}">
                <a16:creationId xmlns:a16="http://schemas.microsoft.com/office/drawing/2014/main" id="{2C111DEC-0FC2-4427-B31D-408382BA6540}"/>
              </a:ext>
            </a:extLst>
          </p:cNvPr>
          <p:cNvCxnSpPr/>
          <p:nvPr/>
        </p:nvCxnSpPr>
        <p:spPr bwMode="auto">
          <a:xfrm flipV="1">
            <a:off x="1351573" y="914400"/>
            <a:ext cx="5506427" cy="3657600"/>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7B765649-D96B-4E42-B5BE-2D3FD6542F7D}"/>
              </a:ext>
            </a:extLst>
          </p:cNvPr>
          <p:cNvCxnSpPr>
            <a:cxnSpLocks/>
          </p:cNvCxnSpPr>
          <p:nvPr/>
        </p:nvCxnSpPr>
        <p:spPr bwMode="auto">
          <a:xfrm flipV="1">
            <a:off x="1057275" y="2907946"/>
            <a:ext cx="5648325" cy="70997"/>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157920BF-8F37-4E88-B270-AE49BDA6C39F}"/>
              </a:ext>
            </a:extLst>
          </p:cNvPr>
          <p:cNvSpPr txBox="1"/>
          <p:nvPr/>
        </p:nvSpPr>
        <p:spPr>
          <a:xfrm>
            <a:off x="6688963" y="2733715"/>
            <a:ext cx="436338" cy="369332"/>
          </a:xfrm>
          <a:prstGeom prst="rect">
            <a:avLst/>
          </a:prstGeom>
          <a:noFill/>
        </p:spPr>
        <p:txBody>
          <a:bodyPr wrap="none" rtlCol="0">
            <a:spAutoFit/>
          </a:bodyPr>
          <a:lstStyle/>
          <a:p>
            <a:r>
              <a:rPr lang="en-US" dirty="0">
                <a:solidFill>
                  <a:schemeClr val="tx1"/>
                </a:solidFill>
              </a:rPr>
              <a:t>H</a:t>
            </a:r>
            <a:r>
              <a:rPr lang="en-US" baseline="-25000" dirty="0">
                <a:solidFill>
                  <a:schemeClr val="tx1"/>
                </a:solidFill>
              </a:rPr>
              <a:t>0</a:t>
            </a:r>
          </a:p>
        </p:txBody>
      </p:sp>
      <p:sp>
        <p:nvSpPr>
          <p:cNvPr id="10" name="TextBox 9">
            <a:extLst>
              <a:ext uri="{FF2B5EF4-FFF2-40B4-BE49-F238E27FC236}">
                <a16:creationId xmlns:a16="http://schemas.microsoft.com/office/drawing/2014/main" id="{42485997-C41C-44DC-BAD3-3D8F75BB54B2}"/>
              </a:ext>
            </a:extLst>
          </p:cNvPr>
          <p:cNvSpPr txBox="1"/>
          <p:nvPr/>
        </p:nvSpPr>
        <p:spPr>
          <a:xfrm flipV="1">
            <a:off x="3516898" y="5593993"/>
            <a:ext cx="948154" cy="369332"/>
          </a:xfrm>
          <a:prstGeom prst="rect">
            <a:avLst/>
          </a:prstGeom>
          <a:solidFill>
            <a:schemeClr val="bg1"/>
          </a:solidFill>
        </p:spPr>
        <p:txBody>
          <a:bodyPr wrap="square" rtlCol="0">
            <a:spAutoFit/>
          </a:bodyPr>
          <a:lstStyle/>
          <a:p>
            <a:pPr algn="ctr"/>
            <a:r>
              <a:rPr lang="en-US" dirty="0">
                <a:solidFill>
                  <a:schemeClr val="tx1"/>
                </a:solidFill>
              </a:rPr>
              <a:t>X</a:t>
            </a:r>
          </a:p>
        </p:txBody>
      </p:sp>
      <p:sp>
        <p:nvSpPr>
          <p:cNvPr id="38" name="TextBox 37">
            <a:extLst>
              <a:ext uri="{FF2B5EF4-FFF2-40B4-BE49-F238E27FC236}">
                <a16:creationId xmlns:a16="http://schemas.microsoft.com/office/drawing/2014/main" id="{368213E8-8B1D-49A1-A0C4-FBE73E7567E6}"/>
              </a:ext>
            </a:extLst>
          </p:cNvPr>
          <p:cNvSpPr txBox="1"/>
          <p:nvPr/>
        </p:nvSpPr>
        <p:spPr>
          <a:xfrm rot="5400000" flipV="1">
            <a:off x="-603767" y="2816502"/>
            <a:ext cx="2057401" cy="369332"/>
          </a:xfrm>
          <a:prstGeom prst="rect">
            <a:avLst/>
          </a:prstGeom>
          <a:solidFill>
            <a:schemeClr val="bg1"/>
          </a:solidFill>
        </p:spPr>
        <p:txBody>
          <a:bodyPr wrap="square" rtlCol="0">
            <a:spAutoFit/>
          </a:bodyPr>
          <a:lstStyle/>
          <a:p>
            <a:pPr algn="ctr"/>
            <a:r>
              <a:rPr lang="en-US" dirty="0">
                <a:solidFill>
                  <a:schemeClr val="tx1"/>
                </a:solidFill>
              </a:rPr>
              <a:t>Y</a:t>
            </a:r>
          </a:p>
        </p:txBody>
      </p:sp>
      <p:sp>
        <p:nvSpPr>
          <p:cNvPr id="11" name="TextBox 10">
            <a:extLst>
              <a:ext uri="{FF2B5EF4-FFF2-40B4-BE49-F238E27FC236}">
                <a16:creationId xmlns:a16="http://schemas.microsoft.com/office/drawing/2014/main" id="{8BC9B497-2863-42BB-BEEF-4AD9EF2A3E1A}"/>
              </a:ext>
            </a:extLst>
          </p:cNvPr>
          <p:cNvSpPr txBox="1"/>
          <p:nvPr/>
        </p:nvSpPr>
        <p:spPr>
          <a:xfrm>
            <a:off x="7381647" y="1125765"/>
            <a:ext cx="1585927" cy="923330"/>
          </a:xfrm>
          <a:prstGeom prst="rect">
            <a:avLst/>
          </a:prstGeom>
          <a:noFill/>
        </p:spPr>
        <p:txBody>
          <a:bodyPr wrap="square" rtlCol="0">
            <a:spAutoFit/>
          </a:bodyPr>
          <a:lstStyle/>
          <a:p>
            <a:r>
              <a:rPr lang="en-US" dirty="0">
                <a:solidFill>
                  <a:schemeClr val="tx1"/>
                </a:solidFill>
              </a:rPr>
              <a:t>* Null hypothesis population</a:t>
            </a:r>
          </a:p>
        </p:txBody>
      </p:sp>
      <p:pic>
        <p:nvPicPr>
          <p:cNvPr id="40" name="Picture 4">
            <a:extLst>
              <a:ext uri="{FF2B5EF4-FFF2-40B4-BE49-F238E27FC236}">
                <a16:creationId xmlns:a16="http://schemas.microsoft.com/office/drawing/2014/main" id="{62DDC257-36EC-4F18-9139-523AC1F98B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07"/>
          <a:stretch/>
        </p:blipFill>
        <p:spPr bwMode="auto">
          <a:xfrm>
            <a:off x="1104900" y="5905715"/>
            <a:ext cx="5867400" cy="122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
            <a:ext cx="86010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91AB1A3B-5DB5-4791-9BC8-5765D6885485}"/>
              </a:ext>
            </a:extLst>
          </p:cNvPr>
          <p:cNvSpPr>
            <a:spLocks noGrp="1"/>
          </p:cNvSpPr>
          <p:nvPr>
            <p:ph type="sldNum" sz="quarter" idx="11"/>
          </p:nvPr>
        </p:nvSpPr>
        <p:spPr/>
        <p:txBody>
          <a:bodyPr/>
          <a:lstStyle/>
          <a:p>
            <a:pPr>
              <a:defRPr/>
            </a:pPr>
            <a:fld id="{2088A31A-02D4-4BA1-8536-FBD446B2D458}" type="slidenum">
              <a:rPr lang="en-US" smtClean="0"/>
              <a:pPr>
                <a:defRPr/>
              </a:pPr>
              <a:t>2</a:t>
            </a:fld>
            <a:endParaRPr lang="en-US" dirty="0"/>
          </a:p>
        </p:txBody>
      </p:sp>
      <p:cxnSp>
        <p:nvCxnSpPr>
          <p:cNvPr id="5" name="Straight Arrow Connector 4"/>
          <p:cNvCxnSpPr/>
          <p:nvPr/>
        </p:nvCxnSpPr>
        <p:spPr bwMode="auto">
          <a:xfrm flipH="1">
            <a:off x="3200400" y="2590800"/>
            <a:ext cx="1219200" cy="1016714"/>
          </a:xfrm>
          <a:prstGeom prst="straightConnector1">
            <a:avLst/>
          </a:prstGeom>
          <a:noFill/>
          <a:ln w="57150"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flipH="1" flipV="1">
            <a:off x="838200" y="685800"/>
            <a:ext cx="838200" cy="609600"/>
          </a:xfrm>
          <a:prstGeom prst="straightConnector1">
            <a:avLst/>
          </a:prstGeom>
          <a:noFill/>
          <a:ln w="57150" cap="flat" cmpd="sng" algn="ctr">
            <a:solidFill>
              <a:srgbClr val="FF0000"/>
            </a:solidFill>
            <a:prstDash val="solid"/>
            <a:round/>
            <a:headEnd type="none" w="med" len="med"/>
            <a:tailEnd type="arrow"/>
          </a:ln>
          <a:effectLst/>
        </p:spPr>
      </p:cxnSp>
      <p:sp>
        <p:nvSpPr>
          <p:cNvPr id="6" name="Rectangle 5"/>
          <p:cNvSpPr/>
          <p:nvPr/>
        </p:nvSpPr>
        <p:spPr>
          <a:xfrm>
            <a:off x="3821502" y="152400"/>
            <a:ext cx="4256293" cy="369332"/>
          </a:xfrm>
          <a:prstGeom prst="rect">
            <a:avLst/>
          </a:prstGeom>
        </p:spPr>
        <p:txBody>
          <a:bodyPr wrap="none">
            <a:spAutoFit/>
          </a:bodyPr>
          <a:lstStyle/>
          <a:p>
            <a:r>
              <a:rPr lang="en-US" dirty="0">
                <a:hlinkClick r:id="rId4"/>
              </a:rPr>
              <a:t>https://msu.edu/~kenfrank/research.htm</a:t>
            </a:r>
            <a:endParaRPr lang="en-US" dirty="0"/>
          </a:p>
        </p:txBody>
      </p:sp>
      <p:cxnSp>
        <p:nvCxnSpPr>
          <p:cNvPr id="8" name="Straight Arrow Connector 7">
            <a:extLst>
              <a:ext uri="{FF2B5EF4-FFF2-40B4-BE49-F238E27FC236}">
                <a16:creationId xmlns:a16="http://schemas.microsoft.com/office/drawing/2014/main" id="{4AA98FC0-4B38-4DF3-9D87-68A891B952FC}"/>
              </a:ext>
            </a:extLst>
          </p:cNvPr>
          <p:cNvCxnSpPr/>
          <p:nvPr/>
        </p:nvCxnSpPr>
        <p:spPr bwMode="auto">
          <a:xfrm flipH="1">
            <a:off x="1264149" y="2286000"/>
            <a:ext cx="1219200" cy="1016714"/>
          </a:xfrm>
          <a:prstGeom prst="straightConnector1">
            <a:avLst/>
          </a:prstGeom>
          <a:no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67019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Which Cases to Replace?</a:t>
            </a:r>
          </a:p>
        </p:txBody>
      </p:sp>
      <p:sp>
        <p:nvSpPr>
          <p:cNvPr id="4" name="Content Placeholder 3"/>
          <p:cNvSpPr>
            <a:spLocks noGrp="1"/>
          </p:cNvSpPr>
          <p:nvPr>
            <p:ph idx="1"/>
          </p:nvPr>
        </p:nvSpPr>
        <p:spPr/>
        <p:txBody>
          <a:bodyPr/>
          <a:lstStyle/>
          <a:p>
            <a:pPr marL="457153" indent="-457153">
              <a:buFont typeface="Arial" panose="020B0604020202020204" pitchFamily="34" charset="0"/>
              <a:buChar char="•"/>
            </a:pPr>
            <a:r>
              <a:rPr lang="en-US" dirty="0"/>
              <a:t>Think of it as an expectation: if you randomly replaced 1 case, and repeated 1,000 times, on average the new estimate would be 4</a:t>
            </a:r>
          </a:p>
          <a:p>
            <a:pPr marL="457153" indent="-457153">
              <a:buFont typeface="Arial" panose="020B0604020202020204" pitchFamily="34" charset="0"/>
              <a:buChar char="•"/>
            </a:pPr>
            <a:r>
              <a:rPr lang="en-US" dirty="0"/>
              <a:t>Assumes constant treatment effect</a:t>
            </a:r>
          </a:p>
          <a:p>
            <a:pPr marL="457153" indent="-457153">
              <a:buFont typeface="Arial" panose="020B0604020202020204" pitchFamily="34" charset="0"/>
              <a:buChar char="•"/>
            </a:pPr>
            <a:r>
              <a:rPr lang="en-US" dirty="0"/>
              <a:t>	conditioning on covariates and interactions already in the model</a:t>
            </a:r>
          </a:p>
          <a:p>
            <a:pPr marL="457153" indent="-457153">
              <a:buFont typeface="Arial" panose="020B0604020202020204" pitchFamily="34" charset="0"/>
              <a:buChar char="•"/>
            </a:pPr>
            <a:r>
              <a:rPr lang="en-US" dirty="0"/>
              <a:t>Assumes cases carry equal weight</a:t>
            </a:r>
          </a:p>
        </p:txBody>
      </p:sp>
      <p:sp>
        <p:nvSpPr>
          <p:cNvPr id="2" name="Slide Number Placeholder 1">
            <a:extLst>
              <a:ext uri="{FF2B5EF4-FFF2-40B4-BE49-F238E27FC236}">
                <a16:creationId xmlns:a16="http://schemas.microsoft.com/office/drawing/2014/main" id="{18287974-7C3D-4D98-88E7-38A94F34D2FA}"/>
              </a:ext>
            </a:extLst>
          </p:cNvPr>
          <p:cNvSpPr>
            <a:spLocks noGrp="1"/>
          </p:cNvSpPr>
          <p:nvPr>
            <p:ph type="sldNum" sz="quarter" idx="12"/>
          </p:nvPr>
        </p:nvSpPr>
        <p:spPr/>
        <p:txBody>
          <a:bodyPr/>
          <a:lstStyle/>
          <a:p>
            <a:pPr>
              <a:defRPr/>
            </a:pPr>
            <a:fld id="{350884FC-A345-47D7-8DCD-28131DE4BA17}" type="slidenum">
              <a:rPr lang="en-US" smtClean="0"/>
              <a:pPr>
                <a:defRPr/>
              </a:pPr>
              <a:t>20</a:t>
            </a:fld>
            <a:endParaRPr lang="en-US"/>
          </a:p>
        </p:txBody>
      </p:sp>
    </p:spTree>
    <p:extLst>
      <p:ext uri="{BB962C8B-B14F-4D97-AF65-F5344CB8AC3E}">
        <p14:creationId xmlns:p14="http://schemas.microsoft.com/office/powerpoint/2010/main" val="3870526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891665"/>
            <a:ext cx="184710" cy="369322"/>
          </a:xfrm>
          <a:prstGeom prst="rect">
            <a:avLst/>
          </a:prstGeom>
          <a:noFill/>
          <a:ln w="19050">
            <a:noFill/>
            <a:miter lim="800000"/>
            <a:headEnd/>
            <a:tailEnd/>
          </a:ln>
        </p:spPr>
        <p:txBody>
          <a:bodyPr wrap="none" lIns="91430" tIns="45715" rIns="91430" bIns="45715" anchor="ctr">
            <a:spAutoFit/>
          </a:bodyPr>
          <a:lstStyle/>
          <a:p>
            <a:endParaRPr lang="en-US"/>
          </a:p>
        </p:txBody>
      </p:sp>
      <p:graphicFrame>
        <p:nvGraphicFramePr>
          <p:cNvPr id="19458" name="Object 4"/>
          <p:cNvGraphicFramePr>
            <a:graphicFrameLocks noChangeAspect="1"/>
          </p:cNvGraphicFramePr>
          <p:nvPr>
            <p:extLst>
              <p:ext uri="{D42A27DB-BD31-4B8C-83A1-F6EECF244321}">
                <p14:modId xmlns:p14="http://schemas.microsoft.com/office/powerpoint/2010/main" val="3226799785"/>
              </p:ext>
            </p:extLst>
          </p:nvPr>
        </p:nvGraphicFramePr>
        <p:xfrm>
          <a:off x="152400" y="0"/>
          <a:ext cx="8991600" cy="6553200"/>
        </p:xfrm>
        <a:graphic>
          <a:graphicData uri="http://schemas.openxmlformats.org/presentationml/2006/ole">
            <mc:AlternateContent xmlns:mc="http://schemas.openxmlformats.org/markup-compatibility/2006">
              <mc:Choice xmlns:v="urn:schemas-microsoft-com:vml" Requires="v">
                <p:oleObj spid="_x0000_s6146" name="Slide" r:id="rId3" imgW="4212186" imgH="3159303" progId="PowerPoint.Slide.8">
                  <p:embed/>
                </p:oleObj>
              </mc:Choice>
              <mc:Fallback>
                <p:oleObj name="Slide" r:id="rId3" imgW="4212186" imgH="3159303" progId="PowerPoint.Slide.8">
                  <p:embed/>
                  <p:pic>
                    <p:nvPicPr>
                      <p:cNvPr id="19458" name="Object 4"/>
                      <p:cNvPicPr>
                        <a:picLocks noChangeAspect="1" noChangeArrowheads="1"/>
                      </p:cNvPicPr>
                      <p:nvPr/>
                    </p:nvPicPr>
                    <p:blipFill>
                      <a:blip r:embed="rId4"/>
                      <a:srcRect/>
                      <a:stretch>
                        <a:fillRect/>
                      </a:stretch>
                    </p:blipFill>
                    <p:spPr bwMode="auto">
                      <a:xfrm>
                        <a:off x="152400" y="0"/>
                        <a:ext cx="8991600" cy="6553200"/>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346535530"/>
              </p:ext>
            </p:extLst>
          </p:nvPr>
        </p:nvGraphicFramePr>
        <p:xfrm>
          <a:off x="2667002" y="2533484"/>
          <a:ext cx="238125" cy="368300"/>
        </p:xfrm>
        <a:graphic>
          <a:graphicData uri="http://schemas.openxmlformats.org/presentationml/2006/ole">
            <mc:AlternateContent xmlns:mc="http://schemas.openxmlformats.org/markup-compatibility/2006">
              <mc:Choice xmlns:v="urn:schemas-microsoft-com:vml" Requires="v">
                <p:oleObj spid="_x0000_s6147" name="Equation" r:id="rId5" imgW="139680" imgH="215640" progId="Equation.DSMT4">
                  <p:embed/>
                </p:oleObj>
              </mc:Choice>
              <mc:Fallback>
                <p:oleObj name="Equation" r:id="rId5" imgW="139680" imgH="215640" progId="Equation.DSMT4">
                  <p:embed/>
                  <p:pic>
                    <p:nvPicPr>
                      <p:cNvPr id="2" name="Object 1"/>
                      <p:cNvPicPr>
                        <a:picLocks noChangeAspect="1" noChangeArrowheads="1"/>
                      </p:cNvPicPr>
                      <p:nvPr/>
                    </p:nvPicPr>
                    <p:blipFill>
                      <a:blip r:embed="rId6"/>
                      <a:srcRect/>
                      <a:stretch>
                        <a:fillRect/>
                      </a:stretch>
                    </p:blipFill>
                    <p:spPr bwMode="auto">
                      <a:xfrm>
                        <a:off x="2667002" y="2533484"/>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801089876"/>
              </p:ext>
            </p:extLst>
          </p:nvPr>
        </p:nvGraphicFramePr>
        <p:xfrm>
          <a:off x="5334002" y="1899830"/>
          <a:ext cx="238125" cy="368300"/>
        </p:xfrm>
        <a:graphic>
          <a:graphicData uri="http://schemas.openxmlformats.org/presentationml/2006/ole">
            <mc:AlternateContent xmlns:mc="http://schemas.openxmlformats.org/markup-compatibility/2006">
              <mc:Choice xmlns:v="urn:schemas-microsoft-com:vml" Requires="v">
                <p:oleObj spid="_x0000_s6148" name="Equation" r:id="rId7" imgW="139680" imgH="215640" progId="Equation.DSMT4">
                  <p:embed/>
                </p:oleObj>
              </mc:Choice>
              <mc:Fallback>
                <p:oleObj name="Equation" r:id="rId7" imgW="139680" imgH="21564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2" y="189983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6997601" y="3364468"/>
            <a:ext cx="441126" cy="369322"/>
          </a:xfrm>
          <a:prstGeom prst="rect">
            <a:avLst/>
          </a:prstGeom>
        </p:spPr>
        <p:txBody>
          <a:bodyPr wrap="none" lIns="91430" tIns="45715" rIns="91430" bIns="45715">
            <a:spAutoFit/>
          </a:bodyPr>
          <a:lstStyle/>
          <a:p>
            <a:r>
              <a:rPr lang="en-US" dirty="0">
                <a:solidFill>
                  <a:srgbClr val="000000"/>
                </a:solidFill>
                <a:ea typeface="Times New Roman" pitchFamily="18" charset="0"/>
              </a:rPr>
              <a:t>δ</a:t>
            </a:r>
            <a:r>
              <a:rPr lang="en-US" baseline="30000" dirty="0">
                <a:solidFill>
                  <a:srgbClr val="000000"/>
                </a:solidFill>
                <a:ea typeface="Times New Roman" pitchFamily="18" charset="0"/>
              </a:rPr>
              <a:t># </a:t>
            </a:r>
            <a:endParaRPr lang="en-US" dirty="0">
              <a:solidFill>
                <a:srgbClr val="000000"/>
              </a:solidFill>
            </a:endParaRPr>
          </a:p>
        </p:txBody>
      </p:sp>
      <p:sp>
        <p:nvSpPr>
          <p:cNvPr id="7" name="TextBox 6"/>
          <p:cNvSpPr txBox="1"/>
          <p:nvPr/>
        </p:nvSpPr>
        <p:spPr>
          <a:xfrm>
            <a:off x="4419613" y="2133625"/>
            <a:ext cx="184019" cy="1384995"/>
          </a:xfrm>
          <a:prstGeom prst="rect">
            <a:avLst/>
          </a:prstGeom>
          <a:noFill/>
        </p:spPr>
        <p:txBody>
          <a:bodyPr wrap="square" lIns="91430" tIns="45715" rIns="91430" bIns="45715" rtlCol="0">
            <a:spAutoFit/>
          </a:bodyPr>
          <a:lstStyle/>
          <a:p>
            <a:r>
              <a:rPr lang="en-US" sz="8400" dirty="0">
                <a:solidFill>
                  <a:schemeClr val="tx1"/>
                </a:solidFill>
              </a:rPr>
              <a:t>{</a:t>
            </a:r>
          </a:p>
        </p:txBody>
      </p:sp>
      <p:sp>
        <p:nvSpPr>
          <p:cNvPr id="8" name="TextBox 7"/>
          <p:cNvSpPr txBox="1"/>
          <p:nvPr/>
        </p:nvSpPr>
        <p:spPr>
          <a:xfrm>
            <a:off x="3276613" y="2735783"/>
            <a:ext cx="202421" cy="769441"/>
          </a:xfrm>
          <a:prstGeom prst="rect">
            <a:avLst/>
          </a:prstGeom>
          <a:noFill/>
        </p:spPr>
        <p:txBody>
          <a:bodyPr wrap="square" lIns="91430" tIns="45715" rIns="91430" bIns="45715" rtlCol="0">
            <a:spAutoFit/>
          </a:bodyPr>
          <a:lstStyle/>
          <a:p>
            <a:r>
              <a:rPr lang="en-US" sz="4400" dirty="0">
                <a:solidFill>
                  <a:schemeClr val="tx1"/>
                </a:solidFill>
              </a:rPr>
              <a:t>}</a:t>
            </a:r>
          </a:p>
        </p:txBody>
      </p:sp>
      <p:sp>
        <p:nvSpPr>
          <p:cNvPr id="9" name="TextBox 8"/>
          <p:cNvSpPr txBox="1"/>
          <p:nvPr/>
        </p:nvSpPr>
        <p:spPr>
          <a:xfrm>
            <a:off x="3568784" y="2083993"/>
            <a:ext cx="1057599" cy="1384984"/>
          </a:xfrm>
          <a:prstGeom prst="rect">
            <a:avLst/>
          </a:prstGeom>
          <a:noFill/>
        </p:spPr>
        <p:txBody>
          <a:bodyPr wrap="square" lIns="91430" tIns="45715" rIns="91430" bIns="45715" rtlCol="0">
            <a:spAutoFit/>
          </a:bodyPr>
          <a:lstStyle/>
          <a:p>
            <a:pPr algn="ctr"/>
            <a:r>
              <a:rPr lang="en-US" sz="1400" dirty="0">
                <a:solidFill>
                  <a:schemeClr val="tx1"/>
                </a:solidFill>
              </a:rPr>
              <a:t>% bias necessary to invalidate the inference</a:t>
            </a:r>
          </a:p>
        </p:txBody>
      </p:sp>
      <p:graphicFrame>
        <p:nvGraphicFramePr>
          <p:cNvPr id="5" name="Object 4"/>
          <p:cNvGraphicFramePr>
            <a:graphicFrameLocks noChangeAspect="1"/>
          </p:cNvGraphicFramePr>
          <p:nvPr>
            <p:extLst>
              <p:ext uri="{D42A27DB-BD31-4B8C-83A1-F6EECF244321}">
                <p14:modId xmlns:p14="http://schemas.microsoft.com/office/powerpoint/2010/main" val="1979211261"/>
              </p:ext>
            </p:extLst>
          </p:nvPr>
        </p:nvGraphicFramePr>
        <p:xfrm>
          <a:off x="523888" y="5638801"/>
          <a:ext cx="6316663" cy="757238"/>
        </p:xfrm>
        <a:graphic>
          <a:graphicData uri="http://schemas.openxmlformats.org/presentationml/2006/ole">
            <mc:AlternateContent xmlns:mc="http://schemas.openxmlformats.org/markup-compatibility/2006">
              <mc:Choice xmlns:v="urn:schemas-microsoft-com:vml" Requires="v">
                <p:oleObj spid="_x0000_s6149" name="Equation" r:id="rId9" imgW="3708360" imgH="444240" progId="Equation.DSMT4">
                  <p:embed/>
                </p:oleObj>
              </mc:Choice>
              <mc:Fallback>
                <p:oleObj name="Equation" r:id="rId9" imgW="3708360" imgH="444240" progId="Equation.DSMT4">
                  <p:embed/>
                  <p:pic>
                    <p:nvPicPr>
                      <p:cNvPr id="5" name="Object 4"/>
                      <p:cNvPicPr>
                        <a:picLocks noChangeAspect="1" noChangeArrowheads="1"/>
                      </p:cNvPicPr>
                      <p:nvPr/>
                    </p:nvPicPr>
                    <p:blipFill>
                      <a:blip r:embed="rId10"/>
                      <a:srcRect/>
                      <a:stretch>
                        <a:fillRect/>
                      </a:stretch>
                    </p:blipFill>
                    <p:spPr bwMode="auto">
                      <a:xfrm>
                        <a:off x="523888" y="5638801"/>
                        <a:ext cx="63166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p:nvPr/>
        </p:nvCxnSpPr>
        <p:spPr bwMode="auto">
          <a:xfrm flipH="1" flipV="1">
            <a:off x="3568794" y="3120504"/>
            <a:ext cx="2908219" cy="2823121"/>
          </a:xfrm>
          <a:prstGeom prst="straightConnector1">
            <a:avLst/>
          </a:prstGeom>
          <a:noFill/>
          <a:ln w="9525" cap="flat" cmpd="sng" algn="ctr">
            <a:solidFill>
              <a:srgbClr val="FF0000"/>
            </a:solidFill>
            <a:prstDash val="solid"/>
            <a:round/>
            <a:headEnd type="none" w="med" len="med"/>
            <a:tailEnd type="arrow"/>
          </a:ln>
          <a:effectLst/>
        </p:spPr>
      </p:cxnSp>
      <p:sp>
        <p:nvSpPr>
          <p:cNvPr id="6" name="TextBox 5"/>
          <p:cNvSpPr txBox="1"/>
          <p:nvPr/>
        </p:nvSpPr>
        <p:spPr>
          <a:xfrm>
            <a:off x="6720168" y="5566895"/>
            <a:ext cx="2438399" cy="1015653"/>
          </a:xfrm>
          <a:prstGeom prst="rect">
            <a:avLst/>
          </a:prstGeom>
          <a:noFill/>
          <a:ln>
            <a:solidFill>
              <a:srgbClr val="FF0000"/>
            </a:solidFill>
          </a:ln>
        </p:spPr>
        <p:txBody>
          <a:bodyPr wrap="square" lIns="91430" tIns="45715" rIns="91430" bIns="45715" rtlCol="0">
            <a:spAutoFit/>
          </a:bodyPr>
          <a:lstStyle/>
          <a:p>
            <a:r>
              <a:rPr lang="en-US" sz="1500" dirty="0">
                <a:solidFill>
                  <a:schemeClr val="tx1"/>
                </a:solidFill>
              </a:rPr>
              <a:t>To invalidate the inference, replace 33% of cases with counterfactual data with zero effect</a:t>
            </a:r>
          </a:p>
        </p:txBody>
      </p:sp>
      <p:sp>
        <p:nvSpPr>
          <p:cNvPr id="11" name="Slide Number Placeholder 10">
            <a:extLst>
              <a:ext uri="{FF2B5EF4-FFF2-40B4-BE49-F238E27FC236}">
                <a16:creationId xmlns:a16="http://schemas.microsoft.com/office/drawing/2014/main" id="{5CF3C7DB-6675-4F65-9092-69E10D820528}"/>
              </a:ext>
            </a:extLst>
          </p:cNvPr>
          <p:cNvSpPr>
            <a:spLocks noGrp="1"/>
          </p:cNvSpPr>
          <p:nvPr>
            <p:ph type="sldNum" sz="quarter" idx="11"/>
          </p:nvPr>
        </p:nvSpPr>
        <p:spPr/>
        <p:txBody>
          <a:bodyPr/>
          <a:lstStyle/>
          <a:p>
            <a:pPr>
              <a:defRPr/>
            </a:pPr>
            <a:fld id="{2088A31A-02D4-4BA1-8536-FBD446B2D458}" type="slidenum">
              <a:rPr lang="en-US" smtClean="0"/>
              <a:pPr>
                <a:defRPr/>
              </a:pPr>
              <a:t>21</a:t>
            </a:fld>
            <a:endParaRPr lang="en-US" dirty="0"/>
          </a:p>
        </p:txBody>
      </p:sp>
    </p:spTree>
    <p:extLst>
      <p:ext uri="{BB962C8B-B14F-4D97-AF65-F5344CB8AC3E}">
        <p14:creationId xmlns:p14="http://schemas.microsoft.com/office/powerpoint/2010/main" val="281985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800" dirty="0"/>
              <a:t>Review &amp; Reflection</a:t>
            </a:r>
          </a:p>
        </p:txBody>
      </p:sp>
      <p:sp>
        <p:nvSpPr>
          <p:cNvPr id="3" name="Content Placeholder 2"/>
          <p:cNvSpPr>
            <a:spLocks noGrp="1"/>
          </p:cNvSpPr>
          <p:nvPr>
            <p:ph idx="1"/>
          </p:nvPr>
        </p:nvSpPr>
        <p:spPr>
          <a:xfrm>
            <a:off x="546263" y="914424"/>
            <a:ext cx="6400800" cy="4525963"/>
          </a:xfrm>
        </p:spPr>
        <p:txBody>
          <a:bodyPr/>
          <a:lstStyle/>
          <a:p>
            <a:r>
              <a:rPr lang="en-US" sz="2000" dirty="0"/>
              <a:t>Review of Framework</a:t>
            </a:r>
          </a:p>
          <a:p>
            <a:pPr lvl="1"/>
            <a:r>
              <a:rPr lang="en-US" sz="2000" dirty="0"/>
              <a:t>Pragmatism </a:t>
            </a:r>
            <a:r>
              <a:rPr lang="en-US" sz="2000" dirty="0">
                <a:sym typeface="Wingdings" panose="05000000000000000000" pitchFamily="2" charset="2"/>
              </a:rPr>
              <a:t> thresholds</a:t>
            </a:r>
          </a:p>
          <a:p>
            <a:pPr lvl="1"/>
            <a:r>
              <a:rPr lang="en-US" sz="2000" dirty="0">
                <a:sym typeface="Wingdings" panose="05000000000000000000" pitchFamily="2" charset="2"/>
              </a:rPr>
              <a:t>How much does an estimate exceed the threshold  % bias to invalidate the inference</a:t>
            </a:r>
          </a:p>
          <a:p>
            <a:pPr lvl="1"/>
            <a:r>
              <a:rPr lang="en-US" sz="2000" dirty="0">
                <a:sym typeface="Wingdings" panose="05000000000000000000" pitchFamily="2" charset="2"/>
              </a:rPr>
              <a:t>Interpretation: Rubin’s causal model</a:t>
            </a:r>
          </a:p>
          <a:p>
            <a:pPr lvl="2"/>
            <a:r>
              <a:rPr lang="en-US" sz="2000" dirty="0">
                <a:sym typeface="Wingdings" panose="05000000000000000000" pitchFamily="2" charset="2"/>
              </a:rPr>
              <a:t>internal validity: % bias to invalidate  number of cases that must be replaced with counterfactual cases (for which there is no effect)</a:t>
            </a:r>
          </a:p>
          <a:p>
            <a:r>
              <a:rPr lang="en-US" sz="2000" dirty="0">
                <a:sym typeface="Wingdings" panose="05000000000000000000" pitchFamily="2" charset="2"/>
              </a:rPr>
              <a:t>Reflect</a:t>
            </a:r>
          </a:p>
          <a:p>
            <a:pPr lvl="1"/>
            <a:r>
              <a:rPr lang="en-US" sz="2000" dirty="0">
                <a:sym typeface="Wingdings" panose="05000000000000000000" pitchFamily="2" charset="2"/>
              </a:rPr>
              <a:t>Which part is most confusing to you?</a:t>
            </a:r>
          </a:p>
          <a:p>
            <a:pPr lvl="1"/>
            <a:r>
              <a:rPr lang="en-US" sz="2000" dirty="0">
                <a:sym typeface="Wingdings" panose="05000000000000000000" pitchFamily="2" charset="2"/>
              </a:rPr>
              <a:t>Is there more than one interpretation?</a:t>
            </a:r>
          </a:p>
          <a:p>
            <a:pPr lvl="1"/>
            <a:r>
              <a:rPr lang="en-US" sz="2000" dirty="0">
                <a:sym typeface="Wingdings" panose="05000000000000000000" pitchFamily="2" charset="2"/>
              </a:rPr>
              <a:t>Discuss with a partner or two</a:t>
            </a:r>
          </a:p>
          <a:p>
            <a:pPr lvl="2"/>
            <a:endParaRPr lang="en-US" sz="2000" dirty="0">
              <a:sym typeface="Wingdings" panose="05000000000000000000" pitchFamily="2" charset="2"/>
            </a:endParaRPr>
          </a:p>
          <a:p>
            <a:pPr lvl="1"/>
            <a:endParaRPr lang="en-US" sz="2000" dirty="0">
              <a:sym typeface="Wingdings" panose="05000000000000000000" pitchFamily="2" charset="2"/>
            </a:endParaRPr>
          </a:p>
        </p:txBody>
      </p:sp>
      <p:pic>
        <p:nvPicPr>
          <p:cNvPr id="1176578" name="Picture 2">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2" r="7596"/>
          <a:stretch/>
        </p:blipFill>
        <p:spPr bwMode="auto">
          <a:xfrm>
            <a:off x="7049996" y="1066800"/>
            <a:ext cx="1733797"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6579" name="Picture 3">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38" r="6968"/>
          <a:stretch/>
        </p:blipFill>
        <p:spPr bwMode="auto">
          <a:xfrm>
            <a:off x="7012380" y="2514600"/>
            <a:ext cx="1959430" cy="149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6580" name="Picture 4">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58" r="9919"/>
          <a:stretch/>
        </p:blipFill>
        <p:spPr bwMode="auto">
          <a:xfrm>
            <a:off x="7057902" y="4191000"/>
            <a:ext cx="1971304" cy="15338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a:extLst>
              <a:ext uri="{FF2B5EF4-FFF2-40B4-BE49-F238E27FC236}">
                <a16:creationId xmlns:a16="http://schemas.microsoft.com/office/drawing/2014/main" id="{7237A9A2-BF0A-46EF-8855-CD7697D9907D}"/>
              </a:ext>
            </a:extLst>
          </p:cNvPr>
          <p:cNvSpPr>
            <a:spLocks noGrp="1"/>
          </p:cNvSpPr>
          <p:nvPr>
            <p:ph type="sldNum" sz="quarter" idx="12"/>
          </p:nvPr>
        </p:nvSpPr>
        <p:spPr/>
        <p:txBody>
          <a:bodyPr/>
          <a:lstStyle/>
          <a:p>
            <a:pPr>
              <a:defRPr/>
            </a:pPr>
            <a:fld id="{350884FC-A345-47D7-8DCD-28131DE4BA17}" type="slidenum">
              <a:rPr lang="en-US" smtClean="0"/>
              <a:pPr>
                <a:defRPr/>
              </a:pPr>
              <a:t>22</a:t>
            </a:fld>
            <a:endParaRPr lang="en-US"/>
          </a:p>
        </p:txBody>
      </p:sp>
    </p:spTree>
    <p:extLst>
      <p:ext uri="{BB962C8B-B14F-4D97-AF65-F5344CB8AC3E}">
        <p14:creationId xmlns:p14="http://schemas.microsoft.com/office/powerpoint/2010/main" val="1658528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228600" y="152400"/>
            <a:ext cx="8839200" cy="1143000"/>
          </a:xfrm>
        </p:spPr>
        <p:txBody>
          <a:bodyPr>
            <a:normAutofit fontScale="90000"/>
          </a:bodyPr>
          <a:lstStyle/>
          <a:p>
            <a:r>
              <a:rPr lang="en-US" sz="2400" dirty="0"/>
              <a:t>Example of Internal Validity from Observational Study : </a:t>
            </a:r>
            <a:br>
              <a:rPr lang="en-US" sz="2400" dirty="0"/>
            </a:br>
            <a:r>
              <a:rPr lang="en-US" sz="2400" dirty="0"/>
              <a:t>The Effect of Kindergarten Retention on Reading and Math Achievement</a:t>
            </a:r>
            <a:br>
              <a:rPr lang="en-US" sz="2400" dirty="0"/>
            </a:br>
            <a:endParaRPr lang="en-US" sz="2400" dirty="0"/>
          </a:p>
        </p:txBody>
      </p:sp>
      <p:sp>
        <p:nvSpPr>
          <p:cNvPr id="184323" name="Rectangle 3"/>
          <p:cNvSpPr>
            <a:spLocks noGrp="1" noChangeArrowheads="1"/>
          </p:cNvSpPr>
          <p:nvPr>
            <p:ph type="body" idx="1"/>
          </p:nvPr>
        </p:nvSpPr>
        <p:spPr>
          <a:xfrm>
            <a:off x="381000" y="1305800"/>
            <a:ext cx="8382000" cy="4953000"/>
          </a:xfrm>
        </p:spPr>
        <p:txBody>
          <a:bodyPr/>
          <a:lstStyle/>
          <a:p>
            <a:pPr marL="609537" indent="-609537">
              <a:lnSpc>
                <a:spcPct val="80000"/>
              </a:lnSpc>
            </a:pPr>
            <a:r>
              <a:rPr lang="en-US" sz="2000" dirty="0"/>
              <a:t>1. What is the average effect of kindergarten retention policy? (Example used here) </a:t>
            </a:r>
          </a:p>
          <a:p>
            <a:pPr marL="990497" lvl="1" indent="-533345"/>
            <a:endParaRPr lang="en-US" sz="2000" dirty="0"/>
          </a:p>
          <a:p>
            <a:pPr marL="990497" lvl="1" indent="-533345"/>
            <a:r>
              <a:rPr lang="en-US" sz="2000" dirty="0"/>
              <a:t>Should we expect to see a change in children’s average learning outcomes if a school changes its retention policy?</a:t>
            </a:r>
          </a:p>
          <a:p>
            <a:pPr marL="990497" lvl="1" indent="-533345"/>
            <a:endParaRPr lang="en-US" sz="2000" dirty="0"/>
          </a:p>
          <a:p>
            <a:pPr marL="990497" lvl="1" indent="-533345" algn="ctr"/>
            <a:r>
              <a:rPr lang="en-US" sz="2000" u="sng" dirty="0"/>
              <a:t>Propensity based questions (not explored here)</a:t>
            </a:r>
          </a:p>
          <a:p>
            <a:pPr marL="609537" indent="-609537"/>
            <a:r>
              <a:rPr lang="en-US" sz="2000" dirty="0"/>
              <a:t>2. What is the average impact of a school’s retention policy on children who would be promoted if the policy were adopted? </a:t>
            </a:r>
          </a:p>
          <a:p>
            <a:pPr marL="609537" indent="-609537"/>
            <a:r>
              <a:rPr lang="en-US" sz="2000" dirty="0"/>
              <a:t>	Use principal stratification.</a:t>
            </a:r>
          </a:p>
          <a:p>
            <a:pPr marL="609537" indent="-609537"/>
            <a:endParaRPr lang="en-US" sz="1800" dirty="0"/>
          </a:p>
          <a:p>
            <a:pPr marL="609537" indent="-609537"/>
            <a:r>
              <a:rPr lang="en-US" sz="1800" b="1" dirty="0"/>
              <a:t>Hong, G. and Raudenbush, S. (2005).  Effects of Kindergarten Retention Policy on Children’s Cognitive Growth in Reading and Mathematics. </a:t>
            </a:r>
            <a:r>
              <a:rPr lang="en-US" sz="1800" i="1" dirty="0"/>
              <a:t>Educational Evaluation and Policy Analysis. Vol. 27, No. 3, pp. 205–224</a:t>
            </a:r>
          </a:p>
          <a:p>
            <a:pPr marL="609537" indent="-609537"/>
            <a:endParaRPr lang="en-US" sz="1800" dirty="0"/>
          </a:p>
          <a:p>
            <a:pPr marL="609537" indent="-609537"/>
            <a:endParaRPr lang="en-US" sz="1800" dirty="0"/>
          </a:p>
          <a:p>
            <a:pPr marL="609537" indent="-609537"/>
            <a:endParaRPr lang="en-US" sz="1800" b="1" dirty="0"/>
          </a:p>
          <a:p>
            <a:pPr marL="609537" indent="-609537"/>
            <a:endParaRPr lang="en-US" sz="1800" dirty="0"/>
          </a:p>
          <a:p>
            <a:pPr marL="609537" indent="-609537">
              <a:lnSpc>
                <a:spcPct val="80000"/>
              </a:lnSpc>
            </a:pPr>
            <a:endParaRPr lang="en-US" sz="1800" dirty="0"/>
          </a:p>
          <a:p>
            <a:pPr marL="609537" indent="-609537">
              <a:lnSpc>
                <a:spcPct val="80000"/>
              </a:lnSpc>
            </a:pPr>
            <a:endParaRPr lang="en-US" sz="1800" dirty="0"/>
          </a:p>
        </p:txBody>
      </p:sp>
      <p:sp>
        <p:nvSpPr>
          <p:cNvPr id="2" name="Slide Number Placeholder 1">
            <a:extLst>
              <a:ext uri="{FF2B5EF4-FFF2-40B4-BE49-F238E27FC236}">
                <a16:creationId xmlns:a16="http://schemas.microsoft.com/office/drawing/2014/main" id="{DDFF6D62-9197-45DF-93B6-E2DDEE17C396}"/>
              </a:ext>
            </a:extLst>
          </p:cNvPr>
          <p:cNvSpPr>
            <a:spLocks noGrp="1"/>
          </p:cNvSpPr>
          <p:nvPr>
            <p:ph type="sldNum" sz="quarter" idx="12"/>
          </p:nvPr>
        </p:nvSpPr>
        <p:spPr/>
        <p:txBody>
          <a:bodyPr/>
          <a:lstStyle/>
          <a:p>
            <a:pPr>
              <a:defRPr/>
            </a:pPr>
            <a:fld id="{350884FC-A345-47D7-8DCD-28131DE4BA17}" type="slidenum">
              <a:rPr lang="en-US" smtClean="0"/>
              <a:pPr>
                <a:defRPr/>
              </a:pPr>
              <a:t>23</a:t>
            </a:fld>
            <a:endParaRPr lang="en-US"/>
          </a:p>
        </p:txBody>
      </p:sp>
    </p:spTree>
    <p:extLst>
      <p:ext uri="{BB962C8B-B14F-4D97-AF65-F5344CB8AC3E}">
        <p14:creationId xmlns:p14="http://schemas.microsoft.com/office/powerpoint/2010/main" val="1833742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en-US" sz="4000"/>
              <a:t>Data</a:t>
            </a:r>
          </a:p>
        </p:txBody>
      </p:sp>
      <p:sp>
        <p:nvSpPr>
          <p:cNvPr id="527363" name="Rectangle 3"/>
          <p:cNvSpPr>
            <a:spLocks noGrp="1" noChangeArrowheads="1"/>
          </p:cNvSpPr>
          <p:nvPr>
            <p:ph type="body" idx="1"/>
          </p:nvPr>
        </p:nvSpPr>
        <p:spPr/>
        <p:txBody>
          <a:bodyPr/>
          <a:lstStyle/>
          <a:p>
            <a:pPr>
              <a:lnSpc>
                <a:spcPct val="80000"/>
              </a:lnSpc>
            </a:pPr>
            <a:r>
              <a:rPr lang="en-US" sz="2000" dirty="0">
                <a:sym typeface="Wingdings" pitchFamily="2" charset="2"/>
              </a:rPr>
              <a:t>Early Childhood Longitudinal Study Kindergarten cohort (</a:t>
            </a:r>
            <a:r>
              <a:rPr lang="en-US" sz="2000" dirty="0">
                <a:sym typeface="Wingdings" pitchFamily="2" charset="2"/>
                <a:hlinkClick r:id="rId2"/>
              </a:rPr>
              <a:t>ECLSK</a:t>
            </a:r>
            <a:r>
              <a:rPr lang="en-US" sz="2000" dirty="0">
                <a:sym typeface="Wingdings" pitchFamily="2" charset="2"/>
              </a:rPr>
              <a:t>)</a:t>
            </a:r>
          </a:p>
          <a:p>
            <a:pPr lvl="1">
              <a:lnSpc>
                <a:spcPct val="80000"/>
              </a:lnSpc>
            </a:pPr>
            <a:r>
              <a:rPr lang="en-US" sz="1800" dirty="0">
                <a:sym typeface="Wingdings" pitchFamily="2" charset="2"/>
              </a:rPr>
              <a:t>US National Center for Education Statistics (NCES). </a:t>
            </a:r>
          </a:p>
          <a:p>
            <a:pPr>
              <a:lnSpc>
                <a:spcPct val="80000"/>
              </a:lnSpc>
            </a:pPr>
            <a:r>
              <a:rPr lang="en-US" sz="2000" dirty="0">
                <a:sym typeface="Wingdings" pitchFamily="2" charset="2"/>
              </a:rPr>
              <a:t>Nationally representative</a:t>
            </a:r>
          </a:p>
          <a:p>
            <a:pPr>
              <a:lnSpc>
                <a:spcPct val="80000"/>
              </a:lnSpc>
            </a:pPr>
            <a:r>
              <a:rPr lang="en-US" sz="2000" dirty="0">
                <a:sym typeface="Wingdings" pitchFamily="2" charset="2"/>
              </a:rPr>
              <a:t>Kindergarten and 1</a:t>
            </a:r>
            <a:r>
              <a:rPr lang="en-US" sz="2000" baseline="30000" dirty="0">
                <a:sym typeface="Wingdings" pitchFamily="2" charset="2"/>
              </a:rPr>
              <a:t>st</a:t>
            </a:r>
            <a:r>
              <a:rPr lang="en-US" sz="2000" dirty="0">
                <a:sym typeface="Wingdings" pitchFamily="2" charset="2"/>
              </a:rPr>
              <a:t> grade</a:t>
            </a:r>
          </a:p>
          <a:p>
            <a:pPr lvl="1">
              <a:lnSpc>
                <a:spcPct val="80000"/>
              </a:lnSpc>
            </a:pPr>
            <a:r>
              <a:rPr lang="en-US" sz="1800" dirty="0">
                <a:sym typeface="Wingdings" pitchFamily="2" charset="2"/>
              </a:rPr>
              <a:t>observed Fall 1998, Spring 1998, </a:t>
            </a:r>
            <a:r>
              <a:rPr lang="en-US" sz="1800" b="1" dirty="0">
                <a:sym typeface="Wingdings" pitchFamily="2" charset="2"/>
              </a:rPr>
              <a:t>Spring 1999 </a:t>
            </a:r>
          </a:p>
          <a:p>
            <a:pPr>
              <a:lnSpc>
                <a:spcPct val="80000"/>
              </a:lnSpc>
            </a:pPr>
            <a:r>
              <a:rPr lang="en-US" sz="2000" dirty="0">
                <a:sym typeface="Wingdings" pitchFamily="2" charset="2"/>
              </a:rPr>
              <a:t>Student </a:t>
            </a:r>
          </a:p>
          <a:p>
            <a:pPr lvl="1">
              <a:lnSpc>
                <a:spcPct val="80000"/>
              </a:lnSpc>
            </a:pPr>
            <a:r>
              <a:rPr lang="en-US" sz="1800" dirty="0">
                <a:sym typeface="Wingdings" pitchFamily="2" charset="2"/>
              </a:rPr>
              <a:t>background and educational experiences</a:t>
            </a:r>
          </a:p>
          <a:p>
            <a:pPr lvl="1">
              <a:lnSpc>
                <a:spcPct val="80000"/>
              </a:lnSpc>
            </a:pPr>
            <a:r>
              <a:rPr lang="en-US" sz="1800" dirty="0">
                <a:sym typeface="Wingdings" pitchFamily="2" charset="2"/>
              </a:rPr>
              <a:t>Math and reading achievement (dependent variable)</a:t>
            </a:r>
          </a:p>
          <a:p>
            <a:pPr lvl="1">
              <a:lnSpc>
                <a:spcPct val="80000"/>
              </a:lnSpc>
            </a:pPr>
            <a:r>
              <a:rPr lang="en-US" sz="1800" dirty="0">
                <a:sym typeface="Wingdings" pitchFamily="2" charset="2"/>
              </a:rPr>
              <a:t>experience in class</a:t>
            </a:r>
          </a:p>
          <a:p>
            <a:pPr>
              <a:lnSpc>
                <a:spcPct val="80000"/>
              </a:lnSpc>
            </a:pPr>
            <a:r>
              <a:rPr lang="en-US" sz="2000" dirty="0">
                <a:sym typeface="Wingdings" pitchFamily="2" charset="2"/>
              </a:rPr>
              <a:t>Parenting information and style</a:t>
            </a:r>
          </a:p>
          <a:p>
            <a:pPr>
              <a:lnSpc>
                <a:spcPct val="80000"/>
              </a:lnSpc>
            </a:pPr>
            <a:r>
              <a:rPr lang="en-US" sz="2000" dirty="0">
                <a:sym typeface="Wingdings" pitchFamily="2" charset="2"/>
              </a:rPr>
              <a:t>Teacher assessment of student</a:t>
            </a:r>
          </a:p>
          <a:p>
            <a:pPr>
              <a:lnSpc>
                <a:spcPct val="80000"/>
              </a:lnSpc>
            </a:pPr>
            <a:r>
              <a:rPr lang="en-US" sz="2000" dirty="0">
                <a:sym typeface="Wingdings" pitchFamily="2" charset="2"/>
              </a:rPr>
              <a:t>School conditions</a:t>
            </a:r>
          </a:p>
          <a:p>
            <a:pPr>
              <a:lnSpc>
                <a:spcPct val="80000"/>
              </a:lnSpc>
            </a:pPr>
            <a:r>
              <a:rPr lang="en-US" sz="2000" dirty="0">
                <a:sym typeface="Wingdings" pitchFamily="2" charset="2"/>
              </a:rPr>
              <a:t>Analytic sample (1,080 schools that do retain some children)</a:t>
            </a:r>
          </a:p>
          <a:p>
            <a:pPr lvl="1">
              <a:lnSpc>
                <a:spcPct val="80000"/>
              </a:lnSpc>
            </a:pPr>
            <a:r>
              <a:rPr lang="en-US" sz="1800" dirty="0">
                <a:sym typeface="Wingdings" pitchFamily="2" charset="2"/>
              </a:rPr>
              <a:t>471 kindergarten </a:t>
            </a:r>
            <a:r>
              <a:rPr lang="en-US" sz="1800" dirty="0" err="1">
                <a:sym typeface="Wingdings" pitchFamily="2" charset="2"/>
              </a:rPr>
              <a:t>retainees</a:t>
            </a:r>
            <a:r>
              <a:rPr lang="en-US" sz="1800" dirty="0">
                <a:sym typeface="Wingdings" pitchFamily="2" charset="2"/>
              </a:rPr>
              <a:t> </a:t>
            </a:r>
          </a:p>
          <a:p>
            <a:pPr lvl="1">
              <a:lnSpc>
                <a:spcPct val="80000"/>
              </a:lnSpc>
            </a:pPr>
            <a:r>
              <a:rPr lang="en-US" sz="1800" dirty="0">
                <a:sym typeface="Wingdings" pitchFamily="2" charset="2"/>
              </a:rPr>
              <a:t>7,168 promoted students</a:t>
            </a:r>
          </a:p>
        </p:txBody>
      </p:sp>
      <p:sp>
        <p:nvSpPr>
          <p:cNvPr id="2" name="Slide Number Placeholder 1">
            <a:extLst>
              <a:ext uri="{FF2B5EF4-FFF2-40B4-BE49-F238E27FC236}">
                <a16:creationId xmlns:a16="http://schemas.microsoft.com/office/drawing/2014/main" id="{C00C2B5C-10BC-44C9-A420-6E148F49FC12}"/>
              </a:ext>
            </a:extLst>
          </p:cNvPr>
          <p:cNvSpPr>
            <a:spLocks noGrp="1"/>
          </p:cNvSpPr>
          <p:nvPr>
            <p:ph type="sldNum" sz="quarter" idx="12"/>
          </p:nvPr>
        </p:nvSpPr>
        <p:spPr/>
        <p:txBody>
          <a:bodyPr/>
          <a:lstStyle/>
          <a:p>
            <a:pPr>
              <a:defRPr/>
            </a:pPr>
            <a:fld id="{350884FC-A345-47D7-8DCD-28131DE4BA17}" type="slidenum">
              <a:rPr lang="en-US" smtClean="0"/>
              <a:pPr>
                <a:defRPr/>
              </a:pPr>
              <a:t>24</a:t>
            </a:fld>
            <a:endParaRPr lang="en-US"/>
          </a:p>
        </p:txBody>
      </p:sp>
    </p:spTree>
    <p:extLst>
      <p:ext uri="{BB962C8B-B14F-4D97-AF65-F5344CB8AC3E}">
        <p14:creationId xmlns:p14="http://schemas.microsoft.com/office/powerpoint/2010/main" val="284222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16" name="Rectangle 4"/>
          <p:cNvSpPr>
            <a:spLocks noGrp="1" noChangeArrowheads="1"/>
          </p:cNvSpPr>
          <p:nvPr>
            <p:ph type="title"/>
          </p:nvPr>
        </p:nvSpPr>
        <p:spPr/>
        <p:txBody>
          <a:bodyPr/>
          <a:lstStyle/>
          <a:p>
            <a:r>
              <a:rPr lang="en-US" sz="2800" dirty="0"/>
              <a:t>Estimated Effect of Retention on Reading Scores</a:t>
            </a:r>
            <a:br>
              <a:rPr lang="en-US" sz="2800" dirty="0"/>
            </a:br>
            <a:r>
              <a:rPr lang="en-US" sz="2800" dirty="0"/>
              <a:t>(Hong and Raudenbush)</a:t>
            </a:r>
          </a:p>
        </p:txBody>
      </p:sp>
      <p:pic>
        <p:nvPicPr>
          <p:cNvPr id="525317" name="Picture 5"/>
          <p:cNvPicPr>
            <a:picLocks noChangeAspect="1" noChangeArrowheads="1"/>
          </p:cNvPicPr>
          <p:nvPr/>
        </p:nvPicPr>
        <p:blipFill>
          <a:blip r:embed="rId2" cstate="print"/>
          <a:srcRect l="11719" t="15625" r="13281" b="6250"/>
          <a:stretch>
            <a:fillRect/>
          </a:stretch>
        </p:blipFill>
        <p:spPr bwMode="auto">
          <a:xfrm>
            <a:off x="990600" y="1262066"/>
            <a:ext cx="7162800" cy="5595937"/>
          </a:xfrm>
          <a:prstGeom prst="rect">
            <a:avLst/>
          </a:prstGeom>
          <a:noFill/>
          <a:ln w="9525">
            <a:noFill/>
            <a:miter lim="800000"/>
            <a:headEnd/>
            <a:tailEnd/>
          </a:ln>
          <a:effectLst/>
        </p:spPr>
      </p:pic>
      <p:sp>
        <p:nvSpPr>
          <p:cNvPr id="525318" name="Line 6"/>
          <p:cNvSpPr>
            <a:spLocks noChangeShapeType="1"/>
          </p:cNvSpPr>
          <p:nvPr/>
        </p:nvSpPr>
        <p:spPr bwMode="auto">
          <a:xfrm>
            <a:off x="7315200" y="2895600"/>
            <a:ext cx="0" cy="457200"/>
          </a:xfrm>
          <a:prstGeom prst="line">
            <a:avLst/>
          </a:prstGeom>
          <a:noFill/>
          <a:ln w="38100">
            <a:solidFill>
              <a:srgbClr val="FF0000"/>
            </a:solidFill>
            <a:round/>
            <a:headEnd/>
            <a:tailEnd/>
          </a:ln>
          <a:effectLst/>
        </p:spPr>
        <p:txBody>
          <a:bodyPr lIns="91430" tIns="45715" rIns="91430" bIns="45715"/>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EB80366-AB1C-4877-82B1-3E59C92992D9}"/>
              </a:ext>
            </a:extLst>
          </p:cNvPr>
          <p:cNvSpPr>
            <a:spLocks noGrp="1"/>
          </p:cNvSpPr>
          <p:nvPr>
            <p:ph type="sldNum" sz="quarter" idx="12"/>
          </p:nvPr>
        </p:nvSpPr>
        <p:spPr/>
        <p:txBody>
          <a:bodyPr/>
          <a:lstStyle/>
          <a:p>
            <a:pPr>
              <a:defRPr/>
            </a:pPr>
            <a:fld id="{F979821D-5FE4-4D3B-86F0-E2E626614511}" type="slidenum">
              <a:rPr lang="en-US" smtClean="0">
                <a:solidFill>
                  <a:srgbClr val="FFFF00"/>
                </a:solidFill>
              </a:rPr>
              <a:pPr>
                <a:defRPr/>
              </a:pPr>
              <a:t>25</a:t>
            </a:fld>
            <a:endParaRPr lang="en-US" dirty="0">
              <a:solidFill>
                <a:srgbClr val="FFFF00"/>
              </a:solidFill>
            </a:endParaRPr>
          </a:p>
        </p:txBody>
      </p:sp>
    </p:spTree>
    <p:extLst>
      <p:ext uri="{BB962C8B-B14F-4D97-AF65-F5344CB8AC3E}">
        <p14:creationId xmlns:p14="http://schemas.microsoft.com/office/powerpoint/2010/main" val="202837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r>
              <a:rPr lang="en-US" sz="4000" dirty="0"/>
              <a:t>Possible Confounding Variables</a:t>
            </a:r>
            <a:br>
              <a:rPr lang="en-US" sz="4000" dirty="0"/>
            </a:br>
            <a:r>
              <a:rPr lang="en-US" sz="4000" dirty="0"/>
              <a:t>(note they controlled for these)</a:t>
            </a:r>
          </a:p>
        </p:txBody>
      </p:sp>
      <p:sp>
        <p:nvSpPr>
          <p:cNvPr id="481283" name="Rectangle 3"/>
          <p:cNvSpPr>
            <a:spLocks noGrp="1" noChangeArrowheads="1"/>
          </p:cNvSpPr>
          <p:nvPr>
            <p:ph type="body" idx="1"/>
          </p:nvPr>
        </p:nvSpPr>
        <p:spPr/>
        <p:txBody>
          <a:bodyPr>
            <a:normAutofit lnSpcReduction="10000"/>
          </a:bodyPr>
          <a:lstStyle/>
          <a:p>
            <a:pPr>
              <a:lnSpc>
                <a:spcPct val="80000"/>
              </a:lnSpc>
            </a:pPr>
            <a:r>
              <a:rPr lang="en-US" sz="2400" dirty="0">
                <a:sym typeface="Wingdings" pitchFamily="2" charset="2"/>
              </a:rPr>
              <a:t>Gender</a:t>
            </a:r>
          </a:p>
          <a:p>
            <a:pPr>
              <a:lnSpc>
                <a:spcPct val="80000"/>
              </a:lnSpc>
            </a:pPr>
            <a:r>
              <a:rPr lang="en-US" sz="2400" dirty="0">
                <a:sym typeface="Wingdings" pitchFamily="2" charset="2"/>
              </a:rPr>
              <a:t>Two Parent Household</a:t>
            </a:r>
          </a:p>
          <a:p>
            <a:pPr>
              <a:lnSpc>
                <a:spcPct val="80000"/>
              </a:lnSpc>
            </a:pPr>
            <a:r>
              <a:rPr lang="en-US" sz="2400" dirty="0">
                <a:sym typeface="Wingdings" pitchFamily="2" charset="2"/>
              </a:rPr>
              <a:t>Poverty</a:t>
            </a:r>
          </a:p>
          <a:p>
            <a:pPr>
              <a:lnSpc>
                <a:spcPct val="80000"/>
              </a:lnSpc>
            </a:pPr>
            <a:r>
              <a:rPr lang="en-US" sz="2400" dirty="0">
                <a:sym typeface="Wingdings" pitchFamily="2" charset="2"/>
              </a:rPr>
              <a:t>Mother’s level of Education (especially relevant for reading achievement)</a:t>
            </a:r>
          </a:p>
          <a:p>
            <a:pPr>
              <a:lnSpc>
                <a:spcPct val="80000"/>
              </a:lnSpc>
            </a:pPr>
            <a:r>
              <a:rPr lang="en-US" sz="2400" dirty="0">
                <a:sym typeface="Wingdings" pitchFamily="2" charset="2"/>
              </a:rPr>
              <a:t>Extensive pretests</a:t>
            </a:r>
          </a:p>
          <a:p>
            <a:pPr lvl="1">
              <a:lnSpc>
                <a:spcPct val="80000"/>
              </a:lnSpc>
            </a:pPr>
            <a:r>
              <a:rPr lang="en-US" sz="2400" dirty="0"/>
              <a:t>measured in the Spring of 1999 (at the beginning of the second year of school) </a:t>
            </a:r>
          </a:p>
          <a:p>
            <a:pPr lvl="1">
              <a:lnSpc>
                <a:spcPct val="80000"/>
              </a:lnSpc>
            </a:pPr>
            <a:r>
              <a:rPr lang="en-US" sz="2400" dirty="0"/>
              <a:t>standardized measures of reading ability, math ability, and general knowledge; </a:t>
            </a:r>
          </a:p>
          <a:p>
            <a:pPr lvl="1">
              <a:lnSpc>
                <a:spcPct val="80000"/>
              </a:lnSpc>
            </a:pPr>
            <a:r>
              <a:rPr lang="en-US" sz="2400" dirty="0"/>
              <a:t>indirect assessments of literature, math and general knowledge that include aspects of a child’s process as well as product;</a:t>
            </a:r>
          </a:p>
          <a:p>
            <a:pPr lvl="1">
              <a:lnSpc>
                <a:spcPct val="80000"/>
              </a:lnSpc>
            </a:pPr>
            <a:r>
              <a:rPr lang="en-US" sz="2400" dirty="0"/>
              <a:t>teacher’s rating of the child’s skills in language, math, and science</a:t>
            </a:r>
            <a:endParaRPr lang="en-US" sz="2400" dirty="0">
              <a:sym typeface="Wingdings" pitchFamily="2" charset="2"/>
            </a:endParaRPr>
          </a:p>
          <a:p>
            <a:pPr>
              <a:lnSpc>
                <a:spcPct val="80000"/>
              </a:lnSpc>
            </a:pPr>
            <a:endParaRPr lang="en-US" sz="2400" dirty="0">
              <a:sym typeface="Wingdings" pitchFamily="2" charset="2"/>
            </a:endParaRPr>
          </a:p>
          <a:p>
            <a:pPr>
              <a:lnSpc>
                <a:spcPct val="80000"/>
              </a:lnSpc>
            </a:pPr>
            <a:endParaRPr lang="en-US" sz="2400" dirty="0">
              <a:sym typeface="Wingdings" pitchFamily="2" charset="2"/>
            </a:endParaRPr>
          </a:p>
        </p:txBody>
      </p:sp>
      <p:sp>
        <p:nvSpPr>
          <p:cNvPr id="2" name="Slide Number Placeholder 1">
            <a:extLst>
              <a:ext uri="{FF2B5EF4-FFF2-40B4-BE49-F238E27FC236}">
                <a16:creationId xmlns:a16="http://schemas.microsoft.com/office/drawing/2014/main" id="{DF6C9105-ABF6-433C-802D-28EA4E51AF9F}"/>
              </a:ext>
            </a:extLst>
          </p:cNvPr>
          <p:cNvSpPr>
            <a:spLocks noGrp="1"/>
          </p:cNvSpPr>
          <p:nvPr>
            <p:ph type="sldNum" sz="quarter" idx="12"/>
          </p:nvPr>
        </p:nvSpPr>
        <p:spPr/>
        <p:txBody>
          <a:bodyPr/>
          <a:lstStyle/>
          <a:p>
            <a:pPr>
              <a:defRPr/>
            </a:pPr>
            <a:fld id="{350884FC-A345-47D7-8DCD-28131DE4BA17}" type="slidenum">
              <a:rPr lang="en-US" smtClean="0"/>
              <a:pPr>
                <a:defRPr/>
              </a:pPr>
              <a:t>26</a:t>
            </a:fld>
            <a:endParaRPr lang="en-US" dirty="0"/>
          </a:p>
        </p:txBody>
      </p:sp>
    </p:spTree>
    <p:extLst>
      <p:ext uri="{BB962C8B-B14F-4D97-AF65-F5344CB8AC3E}">
        <p14:creationId xmlns:p14="http://schemas.microsoft.com/office/powerpoint/2010/main" val="675402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9538" name="Picture 2"/>
          <p:cNvPicPr>
            <a:picLocks noChangeAspect="1" noChangeArrowheads="1"/>
          </p:cNvPicPr>
          <p:nvPr/>
        </p:nvPicPr>
        <p:blipFill>
          <a:blip r:embed="rId3" cstate="print"/>
          <a:srcRect r="14118" b="61391"/>
          <a:stretch>
            <a:fillRect/>
          </a:stretch>
        </p:blipFill>
        <p:spPr bwMode="auto">
          <a:xfrm>
            <a:off x="-36395" y="928119"/>
            <a:ext cx="9018351" cy="1729547"/>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sz="2400" dirty="0"/>
              <a:t>Obtain </a:t>
            </a:r>
            <a:r>
              <a:rPr lang="en-US" sz="2400" dirty="0" err="1"/>
              <a:t>df</a:t>
            </a:r>
            <a:r>
              <a:rPr lang="en-US" sz="2400" dirty="0"/>
              <a:t>, Estimated Effect and Standard Error</a:t>
            </a:r>
          </a:p>
        </p:txBody>
      </p:sp>
      <p:sp>
        <p:nvSpPr>
          <p:cNvPr id="6" name="Oval 5"/>
          <p:cNvSpPr/>
          <p:nvPr/>
        </p:nvSpPr>
        <p:spPr bwMode="auto">
          <a:xfrm>
            <a:off x="6000577" y="2293306"/>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7" name="Oval 6"/>
          <p:cNvSpPr/>
          <p:nvPr/>
        </p:nvSpPr>
        <p:spPr bwMode="auto">
          <a:xfrm>
            <a:off x="8001000" y="2341600"/>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cxnSp>
        <p:nvCxnSpPr>
          <p:cNvPr id="9" name="Straight Arrow Connector 8"/>
          <p:cNvCxnSpPr>
            <a:cxnSpLocks/>
            <a:stCxn id="6" idx="4"/>
          </p:cNvCxnSpPr>
          <p:nvPr/>
        </p:nvCxnSpPr>
        <p:spPr bwMode="auto">
          <a:xfrm flipH="1">
            <a:off x="5845130" y="2750506"/>
            <a:ext cx="460247" cy="838200"/>
          </a:xfrm>
          <a:prstGeom prst="straightConnector1">
            <a:avLst/>
          </a:prstGeom>
          <a:noFill/>
          <a:ln w="57150" cap="flat" cmpd="sng" algn="ctr">
            <a:solidFill>
              <a:srgbClr val="FF0000"/>
            </a:solidFill>
            <a:prstDash val="solid"/>
            <a:round/>
            <a:headEnd type="none" w="med" len="med"/>
            <a:tailEnd type="arrow"/>
          </a:ln>
          <a:effectLst/>
        </p:spPr>
      </p:cxnSp>
      <p:sp>
        <p:nvSpPr>
          <p:cNvPr id="12" name="TextBox 11"/>
          <p:cNvSpPr txBox="1"/>
          <p:nvPr/>
        </p:nvSpPr>
        <p:spPr>
          <a:xfrm>
            <a:off x="4920157" y="3289155"/>
            <a:ext cx="2384800" cy="830987"/>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Estimated effect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   ) = -9.01</a:t>
            </a:r>
          </a:p>
        </p:txBody>
      </p:sp>
      <p:cxnSp>
        <p:nvCxnSpPr>
          <p:cNvPr id="13" name="Straight Arrow Connector 12"/>
          <p:cNvCxnSpPr>
            <a:cxnSpLocks/>
          </p:cNvCxnSpPr>
          <p:nvPr/>
        </p:nvCxnSpPr>
        <p:spPr bwMode="auto">
          <a:xfrm>
            <a:off x="8382000" y="2763220"/>
            <a:ext cx="14082" cy="685800"/>
          </a:xfrm>
          <a:prstGeom prst="straightConnector1">
            <a:avLst/>
          </a:prstGeom>
          <a:noFill/>
          <a:ln w="57150" cap="flat" cmpd="sng" algn="ctr">
            <a:solidFill>
              <a:srgbClr val="FF0000"/>
            </a:solidFill>
            <a:prstDash val="solid"/>
            <a:round/>
            <a:headEnd type="none" w="med" len="med"/>
            <a:tailEnd type="arrow"/>
          </a:ln>
          <a:effectLst/>
        </p:spPr>
      </p:cxnSp>
      <p:sp>
        <p:nvSpPr>
          <p:cNvPr id="16" name="TextBox 15"/>
          <p:cNvSpPr txBox="1"/>
          <p:nvPr/>
        </p:nvSpPr>
        <p:spPr>
          <a:xfrm>
            <a:off x="7545826" y="3361040"/>
            <a:ext cx="1519948" cy="830987"/>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Standard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error=.68</a:t>
            </a:r>
          </a:p>
        </p:txBody>
      </p:sp>
      <p:pic>
        <p:nvPicPr>
          <p:cNvPr id="26" name="Picture 2"/>
          <p:cNvPicPr>
            <a:picLocks noChangeAspect="1" noChangeArrowheads="1"/>
          </p:cNvPicPr>
          <p:nvPr/>
        </p:nvPicPr>
        <p:blipFill rotWithShape="1">
          <a:blip r:embed="rId4" cstate="print"/>
          <a:srcRect b="66874"/>
          <a:stretch/>
        </p:blipFill>
        <p:spPr bwMode="auto">
          <a:xfrm>
            <a:off x="132474" y="2838455"/>
            <a:ext cx="4439526" cy="2513460"/>
          </a:xfrm>
          <a:prstGeom prst="rect">
            <a:avLst/>
          </a:prstGeom>
          <a:noFill/>
          <a:ln w="9525">
            <a:noFill/>
            <a:miter lim="800000"/>
            <a:headEnd/>
            <a:tailEnd/>
          </a:ln>
        </p:spPr>
      </p:pic>
      <p:sp>
        <p:nvSpPr>
          <p:cNvPr id="28" name="Oval 27"/>
          <p:cNvSpPr/>
          <p:nvPr/>
        </p:nvSpPr>
        <p:spPr bwMode="auto">
          <a:xfrm>
            <a:off x="2821286" y="310466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29" name="Oval 28"/>
          <p:cNvSpPr/>
          <p:nvPr/>
        </p:nvSpPr>
        <p:spPr bwMode="auto">
          <a:xfrm>
            <a:off x="1605997" y="333326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30" name="TextBox 29"/>
          <p:cNvSpPr txBox="1"/>
          <p:nvPr/>
        </p:nvSpPr>
        <p:spPr>
          <a:xfrm>
            <a:off x="4472781" y="4450670"/>
            <a:ext cx="4366419" cy="830987"/>
          </a:xfrm>
          <a:prstGeom prst="rect">
            <a:avLst/>
          </a:prstGeom>
          <a:noFill/>
        </p:spPr>
        <p:txBody>
          <a:bodyPr wrap="squar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n=7168+471=7639; df &gt; 500,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t </a:t>
            </a:r>
            <a:r>
              <a:rPr kumimoji="0" lang="en-US" sz="2400" b="0" i="0" u="none" strike="noStrike" kern="1200" cap="none" spc="0" normalizeH="0" baseline="-25000" noProof="0" dirty="0">
                <a:ln>
                  <a:noFill/>
                </a:ln>
                <a:solidFill>
                  <a:srgbClr val="FFFF00"/>
                </a:solidFill>
                <a:effectLst/>
                <a:uLnTx/>
                <a:uFillTx/>
                <a:latin typeface="Arial"/>
                <a:ea typeface="+mn-ea"/>
                <a:cs typeface="+mn-cs"/>
              </a:rPr>
              <a:t>critical</a:t>
            </a:r>
            <a:r>
              <a:rPr kumimoji="0" lang="en-US" sz="2400" b="0" i="0" u="none" strike="noStrike" kern="1200" cap="none" spc="0" normalizeH="0" baseline="0" noProof="0" dirty="0">
                <a:ln>
                  <a:noFill/>
                </a:ln>
                <a:solidFill>
                  <a:srgbClr val="FFFF00"/>
                </a:solidFill>
                <a:effectLst/>
                <a:uLnTx/>
                <a:uFillTx/>
                <a:latin typeface="Arial"/>
                <a:ea typeface="+mn-ea"/>
                <a:cs typeface="+mn-cs"/>
              </a:rPr>
              <a:t>=-1.96</a:t>
            </a:r>
          </a:p>
        </p:txBody>
      </p:sp>
      <p:cxnSp>
        <p:nvCxnSpPr>
          <p:cNvPr id="32" name="Straight Arrow Connector 31"/>
          <p:cNvCxnSpPr>
            <a:cxnSpLocks/>
            <a:stCxn id="28" idx="5"/>
          </p:cNvCxnSpPr>
          <p:nvPr/>
        </p:nvCxnSpPr>
        <p:spPr bwMode="auto">
          <a:xfrm>
            <a:off x="3341612" y="3494913"/>
            <a:ext cx="2703911" cy="1077087"/>
          </a:xfrm>
          <a:prstGeom prst="straightConnector1">
            <a:avLst/>
          </a:prstGeom>
          <a:noFill/>
          <a:ln w="57150" cap="flat" cmpd="sng" algn="ctr">
            <a:solidFill>
              <a:srgbClr val="FF0000"/>
            </a:solidFill>
            <a:prstDash val="solid"/>
            <a:round/>
            <a:headEnd type="none" w="med" len="med"/>
            <a:tailEnd type="arrow"/>
          </a:ln>
          <a:effectLst/>
        </p:spPr>
      </p:cxnSp>
      <p:cxnSp>
        <p:nvCxnSpPr>
          <p:cNvPr id="34" name="Straight Arrow Connector 33"/>
          <p:cNvCxnSpPr>
            <a:cxnSpLocks/>
          </p:cNvCxnSpPr>
          <p:nvPr/>
        </p:nvCxnSpPr>
        <p:spPr bwMode="auto">
          <a:xfrm>
            <a:off x="2082178" y="3647025"/>
            <a:ext cx="3010148" cy="980690"/>
          </a:xfrm>
          <a:prstGeom prst="straightConnector1">
            <a:avLst/>
          </a:prstGeom>
          <a:noFill/>
          <a:ln w="57150" cap="flat" cmpd="sng" algn="ctr">
            <a:solidFill>
              <a:srgbClr val="FF0000"/>
            </a:solidFill>
            <a:prstDash val="solid"/>
            <a:round/>
            <a:headEnd type="none" w="med" len="med"/>
            <a:tailEnd type="arrow"/>
          </a:ln>
          <a:effectLst/>
        </p:spPr>
      </p:cxnSp>
      <p:sp>
        <p:nvSpPr>
          <p:cNvPr id="36" name="Rectangle 35"/>
          <p:cNvSpPr/>
          <p:nvPr/>
        </p:nvSpPr>
        <p:spPr>
          <a:xfrm>
            <a:off x="14082" y="5820560"/>
            <a:ext cx="8382000" cy="1200318"/>
          </a:xfrm>
          <a:prstGeom prst="rect">
            <a:avLst/>
          </a:prstGeom>
        </p:spPr>
        <p:txBody>
          <a:bodyPr wrap="square" lIns="91430" tIns="45715" rIns="91430" bIns="45715">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From: Hong, G. and Raudenbush, S. (2005).  Effects of Kindergarten Retention Policy on Children’s Cognitive Growth in Reading and Mathematics. </a:t>
            </a:r>
            <a:r>
              <a:rPr kumimoji="0" lang="en-US" sz="1800" b="0" i="1" u="none" strike="noStrike" kern="1200" cap="none" spc="0" normalizeH="0" baseline="0" noProof="0" dirty="0">
                <a:ln>
                  <a:noFill/>
                </a:ln>
                <a:solidFill>
                  <a:srgbClr val="FFFF00"/>
                </a:solidFill>
                <a:effectLst/>
                <a:uLnTx/>
                <a:uFillTx/>
                <a:latin typeface="Arial"/>
                <a:ea typeface="+mn-ea"/>
                <a:cs typeface="+mn-cs"/>
              </a:rPr>
              <a:t>Educational Evaluation and Policy Analysis. Vol. 27, No. 3, pp. 205–224</a:t>
            </a:r>
          </a:p>
        </p:txBody>
      </p:sp>
      <p:graphicFrame>
        <p:nvGraphicFramePr>
          <p:cNvPr id="5" name="Object 4"/>
          <p:cNvGraphicFramePr>
            <a:graphicFrameLocks noChangeAspect="1"/>
          </p:cNvGraphicFramePr>
          <p:nvPr>
            <p:extLst>
              <p:ext uri="{D42A27DB-BD31-4B8C-83A1-F6EECF244321}">
                <p14:modId xmlns:p14="http://schemas.microsoft.com/office/powerpoint/2010/main" val="193840706"/>
              </p:ext>
            </p:extLst>
          </p:nvPr>
        </p:nvGraphicFramePr>
        <p:xfrm>
          <a:off x="5486400" y="3670300"/>
          <a:ext cx="238125" cy="368300"/>
        </p:xfrm>
        <a:graphic>
          <a:graphicData uri="http://schemas.openxmlformats.org/presentationml/2006/ole">
            <mc:AlternateContent xmlns:mc="http://schemas.openxmlformats.org/markup-compatibility/2006">
              <mc:Choice xmlns:v="urn:schemas-microsoft-com:vml" Requires="v">
                <p:oleObj spid="_x0000_s7170" name="Equation" r:id="rId5" imgW="139579" imgH="215713" progId="Equation.DSMT4">
                  <p:embed/>
                </p:oleObj>
              </mc:Choice>
              <mc:Fallback>
                <p:oleObj name="Equation" r:id="rId5" imgW="139579" imgH="215713"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6703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a:extLst>
              <a:ext uri="{FF2B5EF4-FFF2-40B4-BE49-F238E27FC236}">
                <a16:creationId xmlns:a16="http://schemas.microsoft.com/office/drawing/2014/main" id="{6FCDE312-BA54-46E1-8D67-7794629B616F}"/>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27</a:t>
            </a:fld>
            <a:endParaRPr lang="en-US" dirty="0">
              <a:solidFill>
                <a:srgbClr val="FFFF00"/>
              </a:solidFill>
            </a:endParaRPr>
          </a:p>
        </p:txBody>
      </p:sp>
      <p:sp>
        <p:nvSpPr>
          <p:cNvPr id="23" name="TextBox 22">
            <a:extLst>
              <a:ext uri="{FF2B5EF4-FFF2-40B4-BE49-F238E27FC236}">
                <a16:creationId xmlns:a16="http://schemas.microsoft.com/office/drawing/2014/main" id="{8D8F63C1-9B77-47AD-9DEB-E5961FEBFCD7}"/>
              </a:ext>
            </a:extLst>
          </p:cNvPr>
          <p:cNvSpPr txBox="1"/>
          <p:nvPr/>
        </p:nvSpPr>
        <p:spPr>
          <a:xfrm>
            <a:off x="117490" y="5308883"/>
            <a:ext cx="1503918" cy="461655"/>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Page 215</a:t>
            </a:r>
          </a:p>
        </p:txBody>
      </p:sp>
    </p:spTree>
    <p:extLst>
      <p:ext uri="{BB962C8B-B14F-4D97-AF65-F5344CB8AC3E}">
        <p14:creationId xmlns:p14="http://schemas.microsoft.com/office/powerpoint/2010/main" val="1981066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of covariates</a:t>
            </a:r>
          </a:p>
        </p:txBody>
      </p:sp>
      <p:pic>
        <p:nvPicPr>
          <p:cNvPr id="12564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5" y="1171600"/>
            <a:ext cx="3352800" cy="268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4030561"/>
            <a:ext cx="1172096" cy="369322"/>
          </a:xfrm>
          <a:prstGeom prst="rect">
            <a:avLst/>
          </a:prstGeom>
          <a:noFill/>
        </p:spPr>
        <p:txBody>
          <a:bodyPr wrap="none" lIns="91430" tIns="45715" rIns="91430" bIns="45715" rtlCol="0">
            <a:spAutoFit/>
          </a:bodyPr>
          <a:lstStyle/>
          <a:p>
            <a:r>
              <a:rPr lang="en-US" dirty="0"/>
              <a:t>Page 215</a:t>
            </a:r>
          </a:p>
        </p:txBody>
      </p:sp>
      <p:pic>
        <p:nvPicPr>
          <p:cNvPr id="12564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2" y="4665381"/>
            <a:ext cx="7190403" cy="379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64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127" y="1222436"/>
            <a:ext cx="5556874"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5393379"/>
            <a:ext cx="7696200" cy="461655"/>
          </a:xfrm>
          <a:prstGeom prst="rect">
            <a:avLst/>
          </a:prstGeom>
          <a:noFill/>
        </p:spPr>
        <p:txBody>
          <a:bodyPr wrap="square" lIns="91430" tIns="45715" rIns="91430" bIns="45715" rtlCol="0">
            <a:spAutoFit/>
          </a:bodyPr>
          <a:lstStyle/>
          <a:p>
            <a:r>
              <a:rPr lang="en-US" sz="2400" dirty="0" err="1"/>
              <a:t>Df</a:t>
            </a:r>
            <a:r>
              <a:rPr lang="en-US" sz="2400" dirty="0"/>
              <a:t> used in model=207+14+2=223</a:t>
            </a:r>
          </a:p>
        </p:txBody>
      </p:sp>
      <p:sp>
        <p:nvSpPr>
          <p:cNvPr id="7" name="Rectangle 6"/>
          <p:cNvSpPr/>
          <p:nvPr/>
        </p:nvSpPr>
        <p:spPr bwMode="auto">
          <a:xfrm>
            <a:off x="751490" y="3517533"/>
            <a:ext cx="381000" cy="401216"/>
          </a:xfrm>
          <a:prstGeom prst="rect">
            <a:avLst/>
          </a:prstGeom>
          <a:noFill/>
          <a:ln w="3810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3" name="Rectangle 12"/>
          <p:cNvSpPr/>
          <p:nvPr/>
        </p:nvSpPr>
        <p:spPr bwMode="auto">
          <a:xfrm>
            <a:off x="315322" y="4654262"/>
            <a:ext cx="7103693" cy="401216"/>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4" name="Rectangle 13"/>
          <p:cNvSpPr/>
          <p:nvPr/>
        </p:nvSpPr>
        <p:spPr bwMode="auto">
          <a:xfrm>
            <a:off x="3587127" y="1828800"/>
            <a:ext cx="451474" cy="2460686"/>
          </a:xfrm>
          <a:prstGeom prst="rect">
            <a:avLst/>
          </a:prstGeom>
          <a:noFill/>
          <a:ln w="3810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3" name="TextBox 2"/>
          <p:cNvSpPr txBox="1"/>
          <p:nvPr/>
        </p:nvSpPr>
        <p:spPr>
          <a:xfrm>
            <a:off x="1144929" y="6019800"/>
            <a:ext cx="6056466" cy="461665"/>
          </a:xfrm>
          <a:prstGeom prst="rect">
            <a:avLst/>
          </a:prstGeom>
          <a:noFill/>
        </p:spPr>
        <p:txBody>
          <a:bodyPr wrap="none" rtlCol="0">
            <a:spAutoFit/>
          </a:bodyPr>
          <a:lstStyle/>
          <a:p>
            <a:r>
              <a:rPr lang="en-US" sz="2400" dirty="0"/>
              <a:t>Add 2 to include the intercept and retention</a:t>
            </a:r>
          </a:p>
        </p:txBody>
      </p:sp>
      <p:cxnSp>
        <p:nvCxnSpPr>
          <p:cNvPr id="8" name="Straight Arrow Connector 7"/>
          <p:cNvCxnSpPr/>
          <p:nvPr/>
        </p:nvCxnSpPr>
        <p:spPr bwMode="auto">
          <a:xfrm flipV="1">
            <a:off x="4038601" y="5703324"/>
            <a:ext cx="0" cy="316476"/>
          </a:xfrm>
          <a:prstGeom prst="straightConnector1">
            <a:avLst/>
          </a:prstGeom>
          <a:noFill/>
          <a:ln w="38100" cap="flat" cmpd="sng" algn="ctr">
            <a:solidFill>
              <a:srgbClr val="FF0000"/>
            </a:solidFill>
            <a:prstDash val="solid"/>
            <a:round/>
            <a:headEnd type="none" w="med" len="med"/>
            <a:tailEnd type="arrow"/>
          </a:ln>
          <a:effectLst/>
        </p:spPr>
      </p:cxnSp>
      <p:cxnSp>
        <p:nvCxnSpPr>
          <p:cNvPr id="16" name="Straight Arrow Connector 15"/>
          <p:cNvCxnSpPr>
            <a:cxnSpLocks/>
            <a:stCxn id="7" idx="2"/>
          </p:cNvCxnSpPr>
          <p:nvPr/>
        </p:nvCxnSpPr>
        <p:spPr bwMode="auto">
          <a:xfrm>
            <a:off x="941990" y="3918749"/>
            <a:ext cx="1115411" cy="1491452"/>
          </a:xfrm>
          <a:prstGeom prst="straightConnector1">
            <a:avLst/>
          </a:prstGeom>
          <a:noFill/>
          <a:ln w="381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flipH="1">
            <a:off x="2784175" y="3352800"/>
            <a:ext cx="802963" cy="2225240"/>
          </a:xfrm>
          <a:prstGeom prst="straightConnector1">
            <a:avLst/>
          </a:prstGeom>
          <a:noFill/>
          <a:ln w="38100" cap="flat" cmpd="sng" algn="ctr">
            <a:solidFill>
              <a:srgbClr val="FF0000"/>
            </a:solidFill>
            <a:prstDash val="solid"/>
            <a:round/>
            <a:headEnd type="none" w="med" len="med"/>
            <a:tailEnd type="arrow"/>
          </a:ln>
          <a:effectLst/>
        </p:spPr>
      </p:cxnSp>
      <p:sp>
        <p:nvSpPr>
          <p:cNvPr id="4" name="Slide Number Placeholder 3">
            <a:extLst>
              <a:ext uri="{FF2B5EF4-FFF2-40B4-BE49-F238E27FC236}">
                <a16:creationId xmlns:a16="http://schemas.microsoft.com/office/drawing/2014/main" id="{DF1F7C74-0147-40EF-B612-ED0AF287E65A}"/>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28</a:t>
            </a:fld>
            <a:endParaRPr lang="en-US" dirty="0">
              <a:solidFill>
                <a:srgbClr val="FFFF00"/>
              </a:solidFill>
            </a:endParaRPr>
          </a:p>
        </p:txBody>
      </p:sp>
    </p:spTree>
    <p:extLst>
      <p:ext uri="{BB962C8B-B14F-4D97-AF65-F5344CB8AC3E}">
        <p14:creationId xmlns:p14="http://schemas.microsoft.com/office/powerpoint/2010/main" val="425269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r>
              <a:rPr lang="en-US" sz="3200" dirty="0"/>
              <a:t>Calculating % Bias to Invalidate the Inference</a:t>
            </a:r>
          </a:p>
        </p:txBody>
      </p:sp>
      <p:sp>
        <p:nvSpPr>
          <p:cNvPr id="3" name="Content Placeholder 2"/>
          <p:cNvSpPr>
            <a:spLocks noGrp="1"/>
          </p:cNvSpPr>
          <p:nvPr>
            <p:ph idx="1"/>
          </p:nvPr>
        </p:nvSpPr>
        <p:spPr>
          <a:xfrm>
            <a:off x="76200" y="1219204"/>
            <a:ext cx="8915400" cy="4525963"/>
          </a:xfrm>
        </p:spPr>
        <p:txBody>
          <a:bodyPr/>
          <a:lstStyle/>
          <a:p>
            <a:r>
              <a:rPr lang="en-US" sz="2400" dirty="0"/>
              <a:t>1) Calculate threshold </a:t>
            </a:r>
            <a:r>
              <a:rPr lang="el-GR" sz="2400" dirty="0"/>
              <a:t>δ</a:t>
            </a:r>
            <a:r>
              <a:rPr lang="en-US" sz="2400" baseline="30000" dirty="0"/>
              <a:t>#</a:t>
            </a:r>
          </a:p>
          <a:p>
            <a:r>
              <a:rPr lang="en-US" sz="2400" baseline="30000" dirty="0"/>
              <a:t>	</a:t>
            </a:r>
            <a:r>
              <a:rPr lang="en-US" sz="2400" dirty="0"/>
              <a:t>Estimated effect is statistically significant if:</a:t>
            </a:r>
          </a:p>
          <a:p>
            <a:r>
              <a:rPr lang="en-US" sz="2400" dirty="0"/>
              <a:t>	|Estimated effect| /standard error &gt; |</a:t>
            </a:r>
            <a:r>
              <a:rPr lang="en-US" sz="2400" dirty="0" err="1"/>
              <a:t>t</a:t>
            </a:r>
            <a:r>
              <a:rPr lang="en-US" sz="2400" baseline="-25000" dirty="0" err="1"/>
              <a:t>critical</a:t>
            </a:r>
            <a:r>
              <a:rPr lang="en-US" sz="2400" baseline="-25000" dirty="0"/>
              <a:t> </a:t>
            </a:r>
            <a:r>
              <a:rPr lang="en-US" sz="2400" dirty="0"/>
              <a:t>|</a:t>
            </a:r>
          </a:p>
          <a:p>
            <a:pPr marL="857208" lvl="1" indent="-457200">
              <a:buFont typeface="Wingdings" pitchFamily="2" charset="2"/>
              <a:buChar char="à"/>
            </a:pPr>
            <a:r>
              <a:rPr lang="en-US" sz="2400" dirty="0">
                <a:sym typeface="Wingdings" panose="05000000000000000000" pitchFamily="2" charset="2"/>
              </a:rPr>
              <a:t>|Estimated effect| &gt; |</a:t>
            </a:r>
            <a:r>
              <a:rPr lang="en-US" sz="2400" dirty="0" err="1">
                <a:sym typeface="Wingdings" panose="05000000000000000000" pitchFamily="2" charset="2"/>
              </a:rPr>
              <a:t>t</a:t>
            </a:r>
            <a:r>
              <a:rPr lang="en-US" sz="2400" baseline="-25000" dirty="0" err="1">
                <a:sym typeface="Wingdings" panose="05000000000000000000" pitchFamily="2" charset="2"/>
              </a:rPr>
              <a:t>critical</a:t>
            </a:r>
            <a:r>
              <a:rPr lang="en-US" sz="2400" dirty="0">
                <a:sym typeface="Wingdings" panose="05000000000000000000" pitchFamily="2" charset="2"/>
              </a:rPr>
              <a:t> |x standard error=</a:t>
            </a:r>
            <a:r>
              <a:rPr lang="en-US" sz="2400" dirty="0"/>
              <a:t> </a:t>
            </a:r>
            <a:r>
              <a:rPr lang="el-GR" sz="2400" dirty="0"/>
              <a:t>δ </a:t>
            </a:r>
            <a:r>
              <a:rPr lang="en-US" sz="2400" baseline="30000" dirty="0"/>
              <a:t>#</a:t>
            </a:r>
            <a:endParaRPr lang="en-US" sz="2400" dirty="0">
              <a:sym typeface="Wingdings" panose="05000000000000000000" pitchFamily="2" charset="2"/>
            </a:endParaRPr>
          </a:p>
          <a:p>
            <a:pPr marL="857208" lvl="1" indent="-457200">
              <a:buFont typeface="Wingdings" pitchFamily="2" charset="2"/>
              <a:buChar char="à"/>
            </a:pPr>
            <a:r>
              <a:rPr lang="en-US" dirty="0">
                <a:sym typeface="Wingdings" panose="05000000000000000000" pitchFamily="2" charset="2"/>
              </a:rPr>
              <a:t>|Estimated effect| &gt; 1.96 x .68 = 1.33=</a:t>
            </a:r>
            <a:r>
              <a:rPr lang="en-US" dirty="0"/>
              <a:t> </a:t>
            </a:r>
            <a:r>
              <a:rPr lang="el-GR" dirty="0"/>
              <a:t>δ </a:t>
            </a:r>
            <a:r>
              <a:rPr lang="en-US" baseline="30000" dirty="0"/>
              <a:t>#</a:t>
            </a:r>
            <a:endParaRPr lang="en-US" dirty="0">
              <a:sym typeface="Wingdings" panose="05000000000000000000" pitchFamily="2" charset="2"/>
            </a:endParaRPr>
          </a:p>
          <a:p>
            <a:r>
              <a:rPr lang="en-US" sz="2400" dirty="0">
                <a:sym typeface="Wingdings" panose="05000000000000000000" pitchFamily="2" charset="2"/>
              </a:rPr>
              <a:t>2) Record       =|Estimated effect|= 9.01</a:t>
            </a:r>
          </a:p>
          <a:p>
            <a:r>
              <a:rPr lang="en-US" sz="2400" dirty="0">
                <a:sym typeface="Wingdings" panose="05000000000000000000" pitchFamily="2" charset="2"/>
              </a:rPr>
              <a:t>3) % bias to invalidate the inference is </a:t>
            </a:r>
          </a:p>
          <a:p>
            <a:r>
              <a:rPr lang="en-US" sz="2400" dirty="0">
                <a:sym typeface="Wingdings" panose="05000000000000000000" pitchFamily="2" charset="2"/>
              </a:rPr>
              <a:t>	1-</a:t>
            </a:r>
            <a:r>
              <a:rPr lang="el-GR" sz="2400" dirty="0"/>
              <a:t> δ </a:t>
            </a:r>
            <a:r>
              <a:rPr lang="en-US" sz="2400" baseline="30000" dirty="0">
                <a:sym typeface="Wingdings" panose="05000000000000000000" pitchFamily="2" charset="2"/>
              </a:rPr>
              <a:t>#</a:t>
            </a:r>
            <a:r>
              <a:rPr lang="en-US" sz="2400" dirty="0">
                <a:sym typeface="Wingdings" panose="05000000000000000000" pitchFamily="2" charset="2"/>
              </a:rPr>
              <a:t>/     =1-.1.33/9.01=.85</a:t>
            </a:r>
          </a:p>
          <a:p>
            <a:r>
              <a:rPr lang="en-US" sz="2400" dirty="0">
                <a:sym typeface="Wingdings" panose="05000000000000000000" pitchFamily="2" charset="2"/>
              </a:rPr>
              <a:t>85% of the estimate would have to be due to bias to invalidate the inference</a:t>
            </a:r>
          </a:p>
          <a:p>
            <a:r>
              <a:rPr lang="en-US" sz="2400" dirty="0">
                <a:sym typeface="Wingdings" panose="05000000000000000000" pitchFamily="2" charset="2"/>
              </a:rPr>
              <a:t>You would have to replace 85% of the cases with counterfactual cases with 0 effect of retention on achievement to invalidate the inference</a:t>
            </a:r>
          </a:p>
          <a:p>
            <a:endParaRPr lang="en-US" sz="2400" dirty="0">
              <a:sym typeface="Wingdings" panose="05000000000000000000" pitchFamily="2" charset="2"/>
            </a:endParaRPr>
          </a:p>
          <a:p>
            <a:endParaRPr lang="en-US" sz="2400" dirty="0"/>
          </a:p>
        </p:txBody>
      </p:sp>
      <p:graphicFrame>
        <p:nvGraphicFramePr>
          <p:cNvPr id="4" name="Object 3"/>
          <p:cNvGraphicFramePr>
            <a:graphicFrameLocks noChangeAspect="1"/>
          </p:cNvGraphicFramePr>
          <p:nvPr/>
        </p:nvGraphicFramePr>
        <p:xfrm>
          <a:off x="1752602" y="3505200"/>
          <a:ext cx="238125" cy="368300"/>
        </p:xfrm>
        <a:graphic>
          <a:graphicData uri="http://schemas.openxmlformats.org/presentationml/2006/ole">
            <mc:AlternateContent xmlns:mc="http://schemas.openxmlformats.org/markup-compatibility/2006">
              <mc:Choice xmlns:v="urn:schemas-microsoft-com:vml" Requires="v">
                <p:oleObj spid="_x0000_s8194" name="Equation" r:id="rId3" imgW="139579" imgH="215713" progId="Equation.DSMT4">
                  <p:embed/>
                </p:oleObj>
              </mc:Choice>
              <mc:Fallback>
                <p:oleObj name="Equation" r:id="rId3" imgW="139579" imgH="215713"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2" y="35052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828802" y="4419600"/>
          <a:ext cx="238125" cy="368300"/>
        </p:xfrm>
        <a:graphic>
          <a:graphicData uri="http://schemas.openxmlformats.org/presentationml/2006/ole">
            <mc:AlternateContent xmlns:mc="http://schemas.openxmlformats.org/markup-compatibility/2006">
              <mc:Choice xmlns:v="urn:schemas-microsoft-com:vml" Requires="v">
                <p:oleObj spid="_x0000_s8195" name="Equation" r:id="rId5" imgW="139579" imgH="215713" progId="Equation.DSMT4">
                  <p:embed/>
                </p:oleObj>
              </mc:Choice>
              <mc:Fallback>
                <p:oleObj name="Equation" r:id="rId5" imgW="139579" imgH="215713"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2" y="44196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a:extLst>
              <a:ext uri="{FF2B5EF4-FFF2-40B4-BE49-F238E27FC236}">
                <a16:creationId xmlns:a16="http://schemas.microsoft.com/office/drawing/2014/main" id="{55EF727D-39D8-4E1D-A41B-9F9B5F00318F}"/>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29</a:t>
            </a:fld>
            <a:endParaRPr lang="en-US" dirty="0">
              <a:solidFill>
                <a:srgbClr val="FFFF00"/>
              </a:solidFill>
            </a:endParaRPr>
          </a:p>
        </p:txBody>
      </p:sp>
    </p:spTree>
    <p:extLst>
      <p:ext uri="{BB962C8B-B14F-4D97-AF65-F5344CB8AC3E}">
        <p14:creationId xmlns:p14="http://schemas.microsoft.com/office/powerpoint/2010/main" val="219734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a:t>Motivation </a:t>
            </a:r>
            <a:br>
              <a:rPr lang="en-US" dirty="0"/>
            </a:br>
            <a:endParaRPr lang="en-US" dirty="0"/>
          </a:p>
        </p:txBody>
      </p:sp>
      <p:sp>
        <p:nvSpPr>
          <p:cNvPr id="5" name="Content Placeholder 4"/>
          <p:cNvSpPr>
            <a:spLocks noGrp="1"/>
          </p:cNvSpPr>
          <p:nvPr>
            <p:ph idx="1"/>
          </p:nvPr>
        </p:nvSpPr>
        <p:spPr>
          <a:xfrm>
            <a:off x="533400" y="1219204"/>
            <a:ext cx="7239000" cy="4525963"/>
          </a:xfrm>
        </p:spPr>
        <p:txBody>
          <a:bodyPr/>
          <a:lstStyle/>
          <a:p>
            <a:pPr marL="457200" indent="-457200">
              <a:buFont typeface="Arial" panose="020B0604020202020204" pitchFamily="34" charset="0"/>
              <a:buChar char="•"/>
            </a:pPr>
            <a:r>
              <a:rPr lang="en-US" dirty="0"/>
              <a:t>Inferences uncertain</a:t>
            </a:r>
          </a:p>
          <a:p>
            <a:pPr marL="857208" lvl="1" indent="-457200">
              <a:buFont typeface="Arial" panose="020B0604020202020204" pitchFamily="34" charset="0"/>
              <a:buChar char="•"/>
            </a:pPr>
            <a:r>
              <a:rPr lang="en-US" dirty="0"/>
              <a:t>it’s causal </a:t>
            </a:r>
            <a:r>
              <a:rPr lang="en-US" i="1" dirty="0"/>
              <a:t>inference not determinism</a:t>
            </a:r>
          </a:p>
          <a:p>
            <a:pPr marL="457200" indent="-457200">
              <a:buFont typeface="Arial" panose="020B0604020202020204" pitchFamily="34" charset="0"/>
              <a:buChar char="•"/>
            </a:pPr>
            <a:r>
              <a:rPr lang="en-US" i="1" dirty="0"/>
              <a:t>Do you have enough information to make a decision?</a:t>
            </a:r>
          </a:p>
          <a:p>
            <a:pPr marL="457200" indent="-457200">
              <a:buFont typeface="Arial" panose="020B0604020202020204" pitchFamily="34" charset="0"/>
              <a:buChar char="•"/>
            </a:pPr>
            <a:r>
              <a:rPr lang="en-US" i="1" dirty="0"/>
              <a:t>Instead of “you didn’t control for xxx”</a:t>
            </a:r>
          </a:p>
          <a:p>
            <a:pPr marL="857208" lvl="1" indent="-457200">
              <a:buFont typeface="Arial" panose="020B0604020202020204" pitchFamily="34" charset="0"/>
              <a:buChar char="•"/>
            </a:pPr>
            <a:r>
              <a:rPr lang="en-US" i="1" dirty="0"/>
              <a:t>Personal: </a:t>
            </a:r>
            <a:r>
              <a:rPr lang="en-US" i="1" dirty="0" err="1"/>
              <a:t>Granovetter</a:t>
            </a:r>
            <a:r>
              <a:rPr lang="en-US" i="1" dirty="0"/>
              <a:t> to Fernandez</a:t>
            </a:r>
          </a:p>
          <a:p>
            <a:pPr marL="457200" indent="-457200">
              <a:buFont typeface="Arial" panose="020B0604020202020204" pitchFamily="34" charset="0"/>
              <a:buChar char="•"/>
            </a:pPr>
            <a:r>
              <a:rPr lang="en-US" i="1" dirty="0"/>
              <a:t>What would xxx have to be to change your inference</a:t>
            </a:r>
          </a:p>
          <a:p>
            <a:pPr marL="857208" lvl="1" indent="-457200">
              <a:buFont typeface="Arial" panose="020B0604020202020204" pitchFamily="34" charset="0"/>
              <a:buChar char="•"/>
            </a:pPr>
            <a:r>
              <a:rPr lang="en-US" i="1" dirty="0"/>
              <a:t>Promotes scientific discourse</a:t>
            </a:r>
          </a:p>
          <a:p>
            <a:pPr marL="857208" lvl="1" indent="-457200">
              <a:buFont typeface="Arial" panose="020B0604020202020204" pitchFamily="34" charset="0"/>
              <a:buChar char="•"/>
            </a:pPr>
            <a:r>
              <a:rPr lang="en-US" i="1" dirty="0"/>
              <a:t>Informs pragmatic policy</a:t>
            </a:r>
          </a:p>
          <a:p>
            <a:endParaRPr lang="en-US" i="1" dirty="0"/>
          </a:p>
        </p:txBody>
      </p:sp>
      <p:sp>
        <p:nvSpPr>
          <p:cNvPr id="2" name="Slide Number Placeholder 1">
            <a:extLst>
              <a:ext uri="{FF2B5EF4-FFF2-40B4-BE49-F238E27FC236}">
                <a16:creationId xmlns:a16="http://schemas.microsoft.com/office/drawing/2014/main" id="{2FA2B30C-4772-4F39-AFFF-BBF94F8BB7C1}"/>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3</a:t>
            </a:fld>
            <a:endParaRPr lang="en-US" dirty="0">
              <a:solidFill>
                <a:srgbClr val="FFFF00"/>
              </a:solidFill>
            </a:endParaRPr>
          </a:p>
        </p:txBody>
      </p:sp>
    </p:spTree>
    <p:extLst>
      <p:ext uri="{BB962C8B-B14F-4D97-AF65-F5344CB8AC3E}">
        <p14:creationId xmlns:p14="http://schemas.microsoft.com/office/powerpoint/2010/main" val="628936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C38431-240B-49EB-933E-7948566E59EA}"/>
              </a:ext>
            </a:extLst>
          </p:cNvPr>
          <p:cNvPicPr>
            <a:picLocks noChangeAspect="1"/>
          </p:cNvPicPr>
          <p:nvPr/>
        </p:nvPicPr>
        <p:blipFill>
          <a:blip r:embed="rId2"/>
          <a:stretch>
            <a:fillRect/>
          </a:stretch>
        </p:blipFill>
        <p:spPr>
          <a:xfrm>
            <a:off x="-13724" y="126714"/>
            <a:ext cx="9144000" cy="5434102"/>
          </a:xfrm>
          <a:prstGeom prst="rect">
            <a:avLst/>
          </a:prstGeom>
        </p:spPr>
      </p:pic>
      <p:sp>
        <p:nvSpPr>
          <p:cNvPr id="2" name="Title 1"/>
          <p:cNvSpPr>
            <a:spLocks noGrp="1"/>
          </p:cNvSpPr>
          <p:nvPr>
            <p:ph type="title"/>
          </p:nvPr>
        </p:nvSpPr>
        <p:spPr>
          <a:xfrm>
            <a:off x="426508" y="228600"/>
            <a:ext cx="8641292" cy="1143000"/>
          </a:xfrm>
        </p:spPr>
        <p:txBody>
          <a:bodyPr/>
          <a:lstStyle/>
          <a:p>
            <a:r>
              <a:rPr lang="en-US" sz="3200" dirty="0">
                <a:hlinkClick r:id="rId3"/>
              </a:rPr>
              <a:t>In R Shiny app </a:t>
            </a:r>
            <a:r>
              <a:rPr lang="en-US" sz="3200" dirty="0" err="1">
                <a:hlinkClick r:id="rId3"/>
              </a:rPr>
              <a:t>KonFound</a:t>
            </a:r>
            <a:r>
              <a:rPr lang="en-US" sz="3200" dirty="0">
                <a:hlinkClick r:id="rId3"/>
              </a:rPr>
              <a:t>-it!</a:t>
            </a:r>
            <a:r>
              <a:rPr lang="en-US" sz="3200" dirty="0"/>
              <a:t> </a:t>
            </a:r>
            <a:br>
              <a:rPr lang="en-US" sz="3200" dirty="0"/>
            </a:br>
            <a:r>
              <a:rPr lang="en-US" sz="3200" dirty="0">
                <a:solidFill>
                  <a:schemeClr val="tx1"/>
                </a:solidFill>
              </a:rPr>
              <a:t>(konfound-it.com/)</a:t>
            </a:r>
          </a:p>
        </p:txBody>
      </p:sp>
      <p:cxnSp>
        <p:nvCxnSpPr>
          <p:cNvPr id="7" name="Straight Arrow Connector 6"/>
          <p:cNvCxnSpPr/>
          <p:nvPr/>
        </p:nvCxnSpPr>
        <p:spPr bwMode="auto">
          <a:xfrm flipH="1">
            <a:off x="560474" y="3210797"/>
            <a:ext cx="762000" cy="457200"/>
          </a:xfrm>
          <a:prstGeom prst="straightConnector1">
            <a:avLst/>
          </a:prstGeom>
          <a:noFill/>
          <a:ln w="381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H="1">
            <a:off x="457200" y="4919806"/>
            <a:ext cx="762000" cy="457200"/>
          </a:xfrm>
          <a:prstGeom prst="straightConnector1">
            <a:avLst/>
          </a:prstGeom>
          <a:noFill/>
          <a:ln w="38100" cap="flat" cmpd="sng" algn="ctr">
            <a:solidFill>
              <a:srgbClr val="FF0000"/>
            </a:solidFill>
            <a:prstDash val="solid"/>
            <a:round/>
            <a:headEnd type="none" w="med" len="med"/>
            <a:tailEnd type="arrow"/>
          </a:ln>
          <a:effectLst/>
        </p:spPr>
      </p:cxnSp>
      <p:cxnSp>
        <p:nvCxnSpPr>
          <p:cNvPr id="14" name="Straight Arrow Connector 13"/>
          <p:cNvCxnSpPr>
            <a:cxnSpLocks/>
          </p:cNvCxnSpPr>
          <p:nvPr/>
        </p:nvCxnSpPr>
        <p:spPr bwMode="auto">
          <a:xfrm flipV="1">
            <a:off x="1828812" y="3276600"/>
            <a:ext cx="1600188" cy="2100431"/>
          </a:xfrm>
          <a:prstGeom prst="straightConnector1">
            <a:avLst/>
          </a:prstGeom>
          <a:noFill/>
          <a:ln w="38100" cap="flat" cmpd="sng" algn="ctr">
            <a:solidFill>
              <a:srgbClr val="FF0000"/>
            </a:solidFill>
            <a:prstDash val="solid"/>
            <a:round/>
            <a:headEnd type="none" w="med" len="med"/>
            <a:tailEnd type="arrow"/>
          </a:ln>
          <a:effectLst/>
        </p:spPr>
      </p:cxnSp>
      <p:sp>
        <p:nvSpPr>
          <p:cNvPr id="3" name="TextBox 2"/>
          <p:cNvSpPr txBox="1"/>
          <p:nvPr/>
        </p:nvSpPr>
        <p:spPr>
          <a:xfrm>
            <a:off x="609612" y="5921514"/>
            <a:ext cx="73733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a:ea typeface="+mn-ea"/>
                <a:cs typeface="+mn-cs"/>
              </a:rPr>
              <a:t>Take out your phone and try it!!!</a:t>
            </a:r>
          </a:p>
        </p:txBody>
      </p:sp>
      <p:cxnSp>
        <p:nvCxnSpPr>
          <p:cNvPr id="11" name="Straight Arrow Connector 10"/>
          <p:cNvCxnSpPr>
            <a:cxnSpLocks/>
          </p:cNvCxnSpPr>
          <p:nvPr/>
        </p:nvCxnSpPr>
        <p:spPr bwMode="auto">
          <a:xfrm flipH="1">
            <a:off x="637455" y="4322124"/>
            <a:ext cx="948221" cy="325072"/>
          </a:xfrm>
          <a:prstGeom prst="straightConnector1">
            <a:avLst/>
          </a:prstGeom>
          <a:noFill/>
          <a:ln w="38100" cap="flat" cmpd="sng" algn="ctr">
            <a:solidFill>
              <a:srgbClr val="FF0000"/>
            </a:solidFill>
            <a:prstDash val="solid"/>
            <a:round/>
            <a:headEnd type="none" w="med" len="med"/>
            <a:tailEnd type="arrow"/>
          </a:ln>
          <a:effectLst/>
        </p:spPr>
      </p:cxnSp>
      <p:sp>
        <p:nvSpPr>
          <p:cNvPr id="18" name="Slide Number Placeholder 17">
            <a:extLst>
              <a:ext uri="{FF2B5EF4-FFF2-40B4-BE49-F238E27FC236}">
                <a16:creationId xmlns:a16="http://schemas.microsoft.com/office/drawing/2014/main" id="{CFBEC8C5-CCB9-44C0-B2BD-9FDB46A896AB}"/>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30</a:t>
            </a:fld>
            <a:endParaRPr lang="en-US" dirty="0">
              <a:solidFill>
                <a:srgbClr val="FFFF00"/>
              </a:solidFill>
            </a:endParaRPr>
          </a:p>
        </p:txBody>
      </p:sp>
      <p:cxnSp>
        <p:nvCxnSpPr>
          <p:cNvPr id="4" name="Straight Arrow Connector 3"/>
          <p:cNvCxnSpPr/>
          <p:nvPr/>
        </p:nvCxnSpPr>
        <p:spPr bwMode="auto">
          <a:xfrm flipH="1">
            <a:off x="629915" y="2531552"/>
            <a:ext cx="762000" cy="457200"/>
          </a:xfrm>
          <a:prstGeom prst="straightConnector1">
            <a:avLst/>
          </a:prstGeom>
          <a:noFill/>
          <a:ln w="38100" cap="flat" cmpd="sng" algn="ctr">
            <a:solidFill>
              <a:srgbClr val="FF0000"/>
            </a:solidFill>
            <a:prstDash val="solid"/>
            <a:round/>
            <a:headEnd type="none" w="med" len="med"/>
            <a:tailEnd type="arrow"/>
          </a:ln>
          <a:effectLst/>
        </p:spPr>
      </p:cxnSp>
      <p:sp>
        <p:nvSpPr>
          <p:cNvPr id="5" name="TextBox 4">
            <a:extLst>
              <a:ext uri="{FF2B5EF4-FFF2-40B4-BE49-F238E27FC236}">
                <a16:creationId xmlns:a16="http://schemas.microsoft.com/office/drawing/2014/main" id="{1D9EFA54-321E-4F9F-ABEF-B12E847B6B91}"/>
              </a:ext>
            </a:extLst>
          </p:cNvPr>
          <p:cNvSpPr txBox="1"/>
          <p:nvPr/>
        </p:nvSpPr>
        <p:spPr>
          <a:xfrm>
            <a:off x="27468" y="2824732"/>
            <a:ext cx="710451" cy="369332"/>
          </a:xfrm>
          <a:prstGeom prst="rect">
            <a:avLst/>
          </a:prstGeom>
          <a:solidFill>
            <a:schemeClr val="bg1"/>
          </a:solidFill>
        </p:spPr>
        <p:txBody>
          <a:bodyPr wrap="none" rtlCol="0">
            <a:spAutoFit/>
          </a:bodyPr>
          <a:lstStyle/>
          <a:p>
            <a:r>
              <a:rPr lang="en-US" dirty="0">
                <a:solidFill>
                  <a:schemeClr val="tx1"/>
                </a:solidFill>
              </a:rPr>
              <a:t>-9.01</a:t>
            </a:r>
          </a:p>
        </p:txBody>
      </p:sp>
      <p:sp>
        <p:nvSpPr>
          <p:cNvPr id="15" name="TextBox 14">
            <a:extLst>
              <a:ext uri="{FF2B5EF4-FFF2-40B4-BE49-F238E27FC236}">
                <a16:creationId xmlns:a16="http://schemas.microsoft.com/office/drawing/2014/main" id="{BD21E09E-9049-4424-8ACA-CADE98300729}"/>
              </a:ext>
            </a:extLst>
          </p:cNvPr>
          <p:cNvSpPr txBox="1"/>
          <p:nvPr/>
        </p:nvSpPr>
        <p:spPr>
          <a:xfrm>
            <a:off x="101974" y="3354295"/>
            <a:ext cx="505267" cy="369332"/>
          </a:xfrm>
          <a:prstGeom prst="rect">
            <a:avLst/>
          </a:prstGeom>
          <a:solidFill>
            <a:schemeClr val="bg1"/>
          </a:solidFill>
        </p:spPr>
        <p:txBody>
          <a:bodyPr wrap="none" rtlCol="0">
            <a:spAutoFit/>
          </a:bodyPr>
          <a:lstStyle/>
          <a:p>
            <a:r>
              <a:rPr lang="en-US" dirty="0">
                <a:solidFill>
                  <a:schemeClr val="tx1"/>
                </a:solidFill>
              </a:rPr>
              <a:t>.68</a:t>
            </a:r>
          </a:p>
        </p:txBody>
      </p:sp>
      <p:sp>
        <p:nvSpPr>
          <p:cNvPr id="16" name="TextBox 15">
            <a:extLst>
              <a:ext uri="{FF2B5EF4-FFF2-40B4-BE49-F238E27FC236}">
                <a16:creationId xmlns:a16="http://schemas.microsoft.com/office/drawing/2014/main" id="{10966CBE-9BE5-4A53-B51B-1FFB9E569E9E}"/>
              </a:ext>
            </a:extLst>
          </p:cNvPr>
          <p:cNvSpPr txBox="1"/>
          <p:nvPr/>
        </p:nvSpPr>
        <p:spPr>
          <a:xfrm>
            <a:off x="127749" y="3881165"/>
            <a:ext cx="697627" cy="369332"/>
          </a:xfrm>
          <a:prstGeom prst="rect">
            <a:avLst/>
          </a:prstGeom>
          <a:solidFill>
            <a:schemeClr val="bg1"/>
          </a:solidFill>
        </p:spPr>
        <p:txBody>
          <a:bodyPr wrap="none" rtlCol="0">
            <a:spAutoFit/>
          </a:bodyPr>
          <a:lstStyle/>
          <a:p>
            <a:r>
              <a:rPr lang="en-US" dirty="0">
                <a:solidFill>
                  <a:schemeClr val="tx1"/>
                </a:solidFill>
              </a:rPr>
              <a:t>7639</a:t>
            </a:r>
          </a:p>
        </p:txBody>
      </p:sp>
      <p:sp>
        <p:nvSpPr>
          <p:cNvPr id="19" name="TextBox 18">
            <a:extLst>
              <a:ext uri="{FF2B5EF4-FFF2-40B4-BE49-F238E27FC236}">
                <a16:creationId xmlns:a16="http://schemas.microsoft.com/office/drawing/2014/main" id="{8176ADCB-9C2A-4D96-8324-BE85B2F296C7}"/>
              </a:ext>
            </a:extLst>
          </p:cNvPr>
          <p:cNvSpPr txBox="1"/>
          <p:nvPr/>
        </p:nvSpPr>
        <p:spPr>
          <a:xfrm>
            <a:off x="38675" y="4447367"/>
            <a:ext cx="569387" cy="369332"/>
          </a:xfrm>
          <a:prstGeom prst="rect">
            <a:avLst/>
          </a:prstGeom>
          <a:solidFill>
            <a:schemeClr val="bg1"/>
          </a:solidFill>
        </p:spPr>
        <p:txBody>
          <a:bodyPr wrap="none" rtlCol="0">
            <a:spAutoFit/>
          </a:bodyPr>
          <a:lstStyle/>
          <a:p>
            <a:r>
              <a:rPr lang="en-US" dirty="0">
                <a:solidFill>
                  <a:schemeClr val="tx1"/>
                </a:solidFill>
              </a:rPr>
              <a:t>223</a:t>
            </a:r>
          </a:p>
        </p:txBody>
      </p:sp>
      <p:pic>
        <p:nvPicPr>
          <p:cNvPr id="20" name="Picture 19">
            <a:extLst>
              <a:ext uri="{FF2B5EF4-FFF2-40B4-BE49-F238E27FC236}">
                <a16:creationId xmlns:a16="http://schemas.microsoft.com/office/drawing/2014/main" id="{438E2A2D-CAB6-4AFE-82D2-C3492E6E6C6E}"/>
              </a:ext>
            </a:extLst>
          </p:cNvPr>
          <p:cNvPicPr>
            <a:picLocks noChangeAspect="1"/>
          </p:cNvPicPr>
          <p:nvPr/>
        </p:nvPicPr>
        <p:blipFill rotWithShape="1">
          <a:blip r:embed="rId2"/>
          <a:srcRect l="16816" t="42878" r="19851" b="50326"/>
          <a:stretch/>
        </p:blipFill>
        <p:spPr>
          <a:xfrm>
            <a:off x="54916" y="2461570"/>
            <a:ext cx="9116552" cy="646331"/>
          </a:xfrm>
          <a:prstGeom prst="rect">
            <a:avLst/>
          </a:prstGeom>
        </p:spPr>
      </p:pic>
      <p:cxnSp>
        <p:nvCxnSpPr>
          <p:cNvPr id="9" name="Straight Arrow Connector 8"/>
          <p:cNvCxnSpPr>
            <a:cxnSpLocks/>
          </p:cNvCxnSpPr>
          <p:nvPr/>
        </p:nvCxnSpPr>
        <p:spPr bwMode="auto">
          <a:xfrm flipH="1">
            <a:off x="638477" y="3753913"/>
            <a:ext cx="990600" cy="420127"/>
          </a:xfrm>
          <a:prstGeom prst="straightConnector1">
            <a:avLst/>
          </a:prstGeom>
          <a:no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3016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34153"/>
            <a:ext cx="5562600" cy="630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6516974" y="1600200"/>
            <a:ext cx="2426493" cy="4247306"/>
          </a:xfrm>
          <a:prstGeom prst="rect">
            <a:avLst/>
          </a:prstGeom>
          <a:solidFill>
            <a:srgbClr val="333399"/>
          </a:solid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Times New Roman" pitchFamily="18" charset="0"/>
                <a:cs typeface="+mn-cs"/>
              </a:rPr>
              <a:t>% Bias necessary to invalidate  inference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Times New Roman" pitchFamily="18" charset="0"/>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Times New Roman" pitchFamily="18" charset="0"/>
                <a:cs typeface="+mn-cs"/>
              </a:rPr>
              <a:t>=1-1.33/9.01=85%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a:ea typeface="Times New Roman"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Times New Roman" pitchFamily="18" charset="0"/>
                <a:cs typeface="+mn-cs"/>
              </a:rPr>
              <a:t>85% of the estimate must be due to bias to invalidate the inference.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85% of the cases must be replaced with null hypothesis cases to invalidate the inference</a:t>
            </a:r>
          </a:p>
        </p:txBody>
      </p:sp>
      <p:cxnSp>
        <p:nvCxnSpPr>
          <p:cNvPr id="6" name="Straight Arrow Connector 5"/>
          <p:cNvCxnSpPr/>
          <p:nvPr/>
        </p:nvCxnSpPr>
        <p:spPr bwMode="auto">
          <a:xfrm flipH="1">
            <a:off x="6250274" y="4038600"/>
            <a:ext cx="533400" cy="0"/>
          </a:xfrm>
          <a:prstGeom prst="straightConnector1">
            <a:avLst/>
          </a:prstGeom>
          <a:noFill/>
          <a:ln w="57150" cap="flat" cmpd="sng" algn="ctr">
            <a:solidFill>
              <a:srgbClr val="FF0000"/>
            </a:solidFill>
            <a:prstDash val="solid"/>
            <a:round/>
            <a:headEnd type="none" w="med" len="med"/>
            <a:tailEnd type="arrow"/>
          </a:ln>
          <a:effectLst/>
        </p:spPr>
      </p:cxnSp>
      <p:sp>
        <p:nvSpPr>
          <p:cNvPr id="7" name="TextBox 6"/>
          <p:cNvSpPr txBox="1"/>
          <p:nvPr/>
        </p:nvSpPr>
        <p:spPr>
          <a:xfrm>
            <a:off x="21236" y="5519703"/>
            <a:ext cx="1464312"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a:ea typeface="+mn-ea"/>
                <a:cs typeface="+mn-cs"/>
              </a:rPr>
              <a:t>δ</a:t>
            </a:r>
            <a:r>
              <a:rPr kumimoji="0" lang="en-US" sz="1800" b="0" i="0" u="none" strike="noStrike" kern="1200" cap="none" spc="0" normalizeH="0" baseline="3000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00"/>
                </a:solidFill>
                <a:effectLst/>
                <a:uLnTx/>
                <a:uFillTx/>
                <a:latin typeface="Arial"/>
                <a:ea typeface="+mn-ea"/>
                <a:cs typeface="+mn-cs"/>
              </a:rPr>
              <a:t>Threshold</a:t>
            </a:r>
          </a:p>
        </p:txBody>
      </p:sp>
      <p:sp>
        <p:nvSpPr>
          <p:cNvPr id="8" name="TextBox 7"/>
          <p:cNvSpPr txBox="1"/>
          <p:nvPr/>
        </p:nvSpPr>
        <p:spPr>
          <a:xfrm>
            <a:off x="2819400" y="2119035"/>
            <a:ext cx="186044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Estimated Effect</a:t>
            </a:r>
          </a:p>
        </p:txBody>
      </p:sp>
      <p:sp>
        <p:nvSpPr>
          <p:cNvPr id="3" name="Slide Number Placeholder 2">
            <a:extLst>
              <a:ext uri="{FF2B5EF4-FFF2-40B4-BE49-F238E27FC236}">
                <a16:creationId xmlns:a16="http://schemas.microsoft.com/office/drawing/2014/main" id="{F997B30F-4570-48D8-98C5-668759D26BD5}"/>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31</a:t>
            </a:fld>
            <a:endParaRPr lang="en-US" dirty="0">
              <a:solidFill>
                <a:srgbClr val="FFFF00"/>
              </a:solidFill>
            </a:endParaRPr>
          </a:p>
        </p:txBody>
      </p:sp>
      <p:graphicFrame>
        <p:nvGraphicFramePr>
          <p:cNvPr id="9" name="Object 8">
            <a:extLst>
              <a:ext uri="{FF2B5EF4-FFF2-40B4-BE49-F238E27FC236}">
                <a16:creationId xmlns:a16="http://schemas.microsoft.com/office/drawing/2014/main" id="{F9671DDC-DEC7-4006-8627-B05FB8BFCEC9}"/>
              </a:ext>
            </a:extLst>
          </p:cNvPr>
          <p:cNvGraphicFramePr>
            <a:graphicFrameLocks noChangeAspect="1"/>
          </p:cNvGraphicFramePr>
          <p:nvPr>
            <p:extLst>
              <p:ext uri="{D42A27DB-BD31-4B8C-83A1-F6EECF244321}">
                <p14:modId xmlns:p14="http://schemas.microsoft.com/office/powerpoint/2010/main" val="3525881661"/>
              </p:ext>
            </p:extLst>
          </p:nvPr>
        </p:nvGraphicFramePr>
        <p:xfrm>
          <a:off x="6858000" y="2196267"/>
          <a:ext cx="755650" cy="292100"/>
        </p:xfrm>
        <a:graphic>
          <a:graphicData uri="http://schemas.openxmlformats.org/presentationml/2006/ole">
            <mc:AlternateContent xmlns:mc="http://schemas.openxmlformats.org/markup-compatibility/2006">
              <mc:Choice xmlns:v="urn:schemas-microsoft-com:vml" Requires="v">
                <p:oleObj spid="_x0000_s9218" name="Equation" r:id="rId4" imgW="558720" imgH="215640" progId="Equation.DSMT4">
                  <p:embed/>
                </p:oleObj>
              </mc:Choice>
              <mc:Fallback>
                <p:oleObj name="Equation" r:id="rId4" imgW="558720" imgH="215640" progId="Equation.DSMT4">
                  <p:embed/>
                  <p:pic>
                    <p:nvPicPr>
                      <p:cNvPr id="9" name="Object 8">
                        <a:extLst>
                          <a:ext uri="{FF2B5EF4-FFF2-40B4-BE49-F238E27FC236}">
                            <a16:creationId xmlns:a16="http://schemas.microsoft.com/office/drawing/2014/main" id="{F9671DDC-DEC7-4006-8627-B05FB8BFCEC9}"/>
                          </a:ext>
                        </a:extLst>
                      </p:cNvPr>
                      <p:cNvPicPr>
                        <a:picLocks noChangeAspect="1" noChangeArrowheads="1"/>
                      </p:cNvPicPr>
                      <p:nvPr/>
                    </p:nvPicPr>
                    <p:blipFill>
                      <a:blip r:embed="rId5"/>
                      <a:srcRect/>
                      <a:stretch>
                        <a:fillRect/>
                      </a:stretch>
                    </p:blipFill>
                    <p:spPr bwMode="auto">
                      <a:xfrm>
                        <a:off x="6858000" y="2196267"/>
                        <a:ext cx="755650" cy="292100"/>
                      </a:xfrm>
                      <a:prstGeom prst="rect">
                        <a:avLst/>
                      </a:prstGeom>
                      <a:noFill/>
                      <a:ln>
                        <a:noFill/>
                      </a:ln>
                    </p:spPr>
                  </p:pic>
                </p:oleObj>
              </mc:Fallback>
            </mc:AlternateContent>
          </a:graphicData>
        </a:graphic>
      </p:graphicFrame>
      <p:graphicFrame>
        <p:nvGraphicFramePr>
          <p:cNvPr id="4" name="Object 3">
            <a:extLst>
              <a:ext uri="{FF2B5EF4-FFF2-40B4-BE49-F238E27FC236}">
                <a16:creationId xmlns:a16="http://schemas.microsoft.com/office/drawing/2014/main" id="{25845A06-45D5-4397-97DD-6AD1567B909D}"/>
              </a:ext>
            </a:extLst>
          </p:cNvPr>
          <p:cNvGraphicFramePr>
            <a:graphicFrameLocks noChangeAspect="1"/>
          </p:cNvGraphicFramePr>
          <p:nvPr>
            <p:extLst>
              <p:ext uri="{D42A27DB-BD31-4B8C-83A1-F6EECF244321}">
                <p14:modId xmlns:p14="http://schemas.microsoft.com/office/powerpoint/2010/main" val="2741192044"/>
              </p:ext>
            </p:extLst>
          </p:nvPr>
        </p:nvGraphicFramePr>
        <p:xfrm>
          <a:off x="762000" y="2133600"/>
          <a:ext cx="330200" cy="510309"/>
        </p:xfrm>
        <a:graphic>
          <a:graphicData uri="http://schemas.openxmlformats.org/presentationml/2006/ole">
            <mc:AlternateContent xmlns:mc="http://schemas.openxmlformats.org/markup-compatibility/2006">
              <mc:Choice xmlns:v="urn:schemas-microsoft-com:vml" Requires="v">
                <p:oleObj spid="_x0000_s9219" name="Equation" r:id="rId6" imgW="139680" imgH="215640" progId="Equation.DSMT4">
                  <p:embed/>
                </p:oleObj>
              </mc:Choice>
              <mc:Fallback>
                <p:oleObj name="Equation" r:id="rId6" imgW="139680" imgH="215640" progId="Equation.DSMT4">
                  <p:embed/>
                  <p:pic>
                    <p:nvPicPr>
                      <p:cNvPr id="4" name="Object 3">
                        <a:extLst>
                          <a:ext uri="{FF2B5EF4-FFF2-40B4-BE49-F238E27FC236}">
                            <a16:creationId xmlns:a16="http://schemas.microsoft.com/office/drawing/2014/main" id="{25845A06-45D5-4397-97DD-6AD1567B909D}"/>
                          </a:ext>
                        </a:extLst>
                      </p:cNvPr>
                      <p:cNvPicPr/>
                      <p:nvPr/>
                    </p:nvPicPr>
                    <p:blipFill>
                      <a:blip r:embed="rId7"/>
                      <a:stretch>
                        <a:fillRect/>
                      </a:stretch>
                    </p:blipFill>
                    <p:spPr>
                      <a:xfrm>
                        <a:off x="762000" y="2133600"/>
                        <a:ext cx="330200" cy="510309"/>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F0BA4998-0BCC-4127-8F32-71D8BD8A9F41}"/>
              </a:ext>
            </a:extLst>
          </p:cNvPr>
          <p:cNvCxnSpPr>
            <a:cxnSpLocks/>
          </p:cNvCxnSpPr>
          <p:nvPr/>
        </p:nvCxnSpPr>
        <p:spPr bwMode="auto">
          <a:xfrm flipV="1">
            <a:off x="2971800" y="685800"/>
            <a:ext cx="0" cy="838200"/>
          </a:xfrm>
          <a:prstGeom prst="straightConnector1">
            <a:avLst/>
          </a:prstGeom>
          <a:no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24307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7951" name="Picture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2" y="1814516"/>
            <a:ext cx="52292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Rectangle 2"/>
          <p:cNvSpPr>
            <a:spLocks noGrp="1" noChangeArrowheads="1"/>
          </p:cNvSpPr>
          <p:nvPr>
            <p:ph type="title"/>
          </p:nvPr>
        </p:nvSpPr>
        <p:spPr>
          <a:xfrm>
            <a:off x="457200" y="152400"/>
            <a:ext cx="8229600" cy="1143000"/>
          </a:xfrm>
        </p:spPr>
        <p:txBody>
          <a:bodyPr/>
          <a:lstStyle/>
          <a:p>
            <a:pPr eaLnBrk="1" hangingPunct="1"/>
            <a:r>
              <a:rPr lang="en-US" sz="3600" dirty="0"/>
              <a:t>Using the Counterfactual to Interpret % Bias to Invalidate the Inference: Replacement with Average Values</a:t>
            </a:r>
          </a:p>
        </p:txBody>
      </p:sp>
      <p:sp>
        <p:nvSpPr>
          <p:cNvPr id="6" name="TextBox 5"/>
          <p:cNvSpPr txBox="1"/>
          <p:nvPr/>
        </p:nvSpPr>
        <p:spPr>
          <a:xfrm>
            <a:off x="6781801" y="1905022"/>
            <a:ext cx="2362200" cy="3139311"/>
          </a:xfrm>
          <a:prstGeom prst="rect">
            <a:avLst/>
          </a:prstGeom>
          <a:noFill/>
        </p:spPr>
        <p:txBody>
          <a:bodyPr wrap="square" lIns="91430" tIns="45715" rIns="91430" bIns="45715" rtlCol="0">
            <a:spAutoFit/>
          </a:bodyPr>
          <a:lstStyle/>
          <a:p>
            <a:r>
              <a:rPr lang="en-US" dirty="0"/>
              <a:t>How many cases would you have to replace with zero effect counterfactuals to change the inference?</a:t>
            </a:r>
          </a:p>
          <a:p>
            <a:r>
              <a:rPr lang="en-US" dirty="0"/>
              <a:t>Assume threshold is 4 (</a:t>
            </a:r>
            <a:r>
              <a:rPr lang="el-GR" dirty="0"/>
              <a:t>δ</a:t>
            </a:r>
            <a:r>
              <a:rPr lang="en-US" baseline="30000" dirty="0"/>
              <a:t>#</a:t>
            </a:r>
            <a:r>
              <a:rPr lang="en-US" dirty="0"/>
              <a:t> =4):</a:t>
            </a:r>
          </a:p>
          <a:p>
            <a:r>
              <a:rPr lang="en-US" dirty="0"/>
              <a:t>1-</a:t>
            </a:r>
            <a:r>
              <a:rPr lang="el-GR" dirty="0"/>
              <a:t> δ</a:t>
            </a:r>
            <a:r>
              <a:rPr lang="en-US" baseline="30000" dirty="0"/>
              <a:t>#</a:t>
            </a:r>
            <a:r>
              <a:rPr lang="en-US" dirty="0"/>
              <a:t> /      </a:t>
            </a:r>
          </a:p>
          <a:p>
            <a:endParaRPr lang="en-US" dirty="0"/>
          </a:p>
          <a:p>
            <a:r>
              <a:rPr lang="en-US" dirty="0"/>
              <a:t>=1-4/6=.33 =(1/3)</a:t>
            </a:r>
          </a:p>
        </p:txBody>
      </p:sp>
      <p:sp>
        <p:nvSpPr>
          <p:cNvPr id="7" name="TextBox 6"/>
          <p:cNvSpPr txBox="1"/>
          <p:nvPr/>
        </p:nvSpPr>
        <p:spPr>
          <a:xfrm>
            <a:off x="5828514" y="2690336"/>
            <a:ext cx="800899" cy="738664"/>
          </a:xfrm>
          <a:prstGeom prst="rect">
            <a:avLst/>
          </a:prstGeom>
          <a:solidFill>
            <a:schemeClr val="bg1"/>
          </a:solidFill>
        </p:spPr>
        <p:txBody>
          <a:bodyPr wrap="square" lIns="91430" tIns="45715" rIns="91430" bIns="45715" rtlCol="0">
            <a:spAutoFit/>
          </a:bodyPr>
          <a:lstStyle/>
          <a:p>
            <a:pPr algn="ctr"/>
            <a:r>
              <a:rPr lang="en-US" sz="1400" dirty="0">
                <a:solidFill>
                  <a:schemeClr val="tx1"/>
                </a:solidFill>
              </a:rPr>
              <a:t>6</a:t>
            </a:r>
          </a:p>
          <a:p>
            <a:pPr algn="ctr"/>
            <a:r>
              <a:rPr lang="en-US" sz="1400" dirty="0">
                <a:solidFill>
                  <a:schemeClr val="tx1"/>
                </a:solidFill>
              </a:rPr>
              <a:t>6</a:t>
            </a:r>
          </a:p>
          <a:p>
            <a:pPr algn="ctr"/>
            <a:r>
              <a:rPr lang="en-US" sz="1400" dirty="0">
                <a:solidFill>
                  <a:schemeClr val="tx1"/>
                </a:solidFill>
              </a:rPr>
              <a:t>6</a:t>
            </a:r>
          </a:p>
        </p:txBody>
      </p:sp>
      <p:sp>
        <p:nvSpPr>
          <p:cNvPr id="4" name="TextBox 3"/>
          <p:cNvSpPr txBox="1"/>
          <p:nvPr/>
        </p:nvSpPr>
        <p:spPr>
          <a:xfrm>
            <a:off x="4908559" y="4151400"/>
            <a:ext cx="919955" cy="329659"/>
          </a:xfrm>
          <a:prstGeom prst="rect">
            <a:avLst/>
          </a:prstGeom>
          <a:solidFill>
            <a:schemeClr val="bg1"/>
          </a:solidFill>
        </p:spPr>
        <p:txBody>
          <a:bodyPr wrap="square" lIns="91430" tIns="45715" rIns="91430" bIns="45715" rtlCol="0">
            <a:spAutoFit/>
          </a:bodyPr>
          <a:lstStyle/>
          <a:p>
            <a:r>
              <a:rPr lang="en-US" sz="1500" dirty="0">
                <a:solidFill>
                  <a:schemeClr val="tx1"/>
                </a:solidFill>
              </a:rPr>
              <a:t>     5          </a:t>
            </a:r>
          </a:p>
        </p:txBody>
      </p:sp>
      <p:graphicFrame>
        <p:nvGraphicFramePr>
          <p:cNvPr id="8" name="Object 7"/>
          <p:cNvGraphicFramePr>
            <a:graphicFrameLocks noChangeAspect="1"/>
          </p:cNvGraphicFramePr>
          <p:nvPr>
            <p:extLst>
              <p:ext uri="{D42A27DB-BD31-4B8C-83A1-F6EECF244321}">
                <p14:modId xmlns:p14="http://schemas.microsoft.com/office/powerpoint/2010/main" val="12274227"/>
              </p:ext>
            </p:extLst>
          </p:nvPr>
        </p:nvGraphicFramePr>
        <p:xfrm>
          <a:off x="7467602" y="4127500"/>
          <a:ext cx="238125" cy="368300"/>
        </p:xfrm>
        <a:graphic>
          <a:graphicData uri="http://schemas.openxmlformats.org/presentationml/2006/ole">
            <mc:AlternateContent xmlns:mc="http://schemas.openxmlformats.org/markup-compatibility/2006">
              <mc:Choice xmlns:v="urn:schemas-microsoft-com:vml" Requires="v">
                <p:oleObj spid="_x0000_s10242" name="Equation" r:id="rId5" imgW="139579" imgH="215713" progId="Equation.DSMT4">
                  <p:embed/>
                </p:oleObj>
              </mc:Choice>
              <mc:Fallback>
                <p:oleObj name="Equation" r:id="rId5" imgW="139579" imgH="215713"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2" y="41275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2286001" y="5257825"/>
            <a:ext cx="6858000" cy="1477317"/>
          </a:xfrm>
          <a:prstGeom prst="rect">
            <a:avLst/>
          </a:prstGeom>
          <a:noFill/>
        </p:spPr>
        <p:txBody>
          <a:bodyPr wrap="square" lIns="91430" tIns="45715" rIns="91430" bIns="45715" rtlCol="0">
            <a:spAutoFit/>
          </a:bodyPr>
          <a:lstStyle/>
          <a:p>
            <a:r>
              <a:rPr lang="en-US" dirty="0"/>
              <a:t>The inference would be invalid if you replaced 33% (or 1 case) with counterfactuals for which there was no treatment effect. </a:t>
            </a:r>
          </a:p>
          <a:p>
            <a:r>
              <a:rPr lang="en-US" dirty="0"/>
              <a:t>New estimate=(1-% replaced)   +%replaced(no effect)=</a:t>
            </a:r>
          </a:p>
          <a:p>
            <a:r>
              <a:rPr lang="en-US" dirty="0"/>
              <a:t>(1-%replaced)     =(1-.33)6=.66(6)=4</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174597016"/>
              </p:ext>
            </p:extLst>
          </p:nvPr>
        </p:nvGraphicFramePr>
        <p:xfrm>
          <a:off x="3809507" y="6096001"/>
          <a:ext cx="238125" cy="368300"/>
        </p:xfrm>
        <a:graphic>
          <a:graphicData uri="http://schemas.openxmlformats.org/presentationml/2006/ole">
            <mc:AlternateContent xmlns:mc="http://schemas.openxmlformats.org/markup-compatibility/2006">
              <mc:Choice xmlns:v="urn:schemas-microsoft-com:vml" Requires="v">
                <p:oleObj spid="_x0000_s10243" name="Equation" r:id="rId7" imgW="139579" imgH="215713" progId="Equation.DSMT4">
                  <p:embed/>
                </p:oleObj>
              </mc:Choice>
              <mc:Fallback>
                <p:oleObj name="Equation" r:id="rId7" imgW="139579" imgH="215713" progId="Equation.DSMT4">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507" y="609600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59567558"/>
              </p:ext>
            </p:extLst>
          </p:nvPr>
        </p:nvGraphicFramePr>
        <p:xfrm>
          <a:off x="5364800" y="5812315"/>
          <a:ext cx="238125" cy="368300"/>
        </p:xfrm>
        <a:graphic>
          <a:graphicData uri="http://schemas.openxmlformats.org/presentationml/2006/ole">
            <mc:AlternateContent xmlns:mc="http://schemas.openxmlformats.org/markup-compatibility/2006">
              <mc:Choice xmlns:v="urn:schemas-microsoft-com:vml" Requires="v">
                <p:oleObj spid="_x0000_s10244" name="Equation" r:id="rId8" imgW="139579" imgH="215713" progId="Equation.DSMT4">
                  <p:embed/>
                </p:oleObj>
              </mc:Choice>
              <mc:Fallback>
                <p:oleObj name="Equation" r:id="rId8" imgW="139579" imgH="215713" progId="Equation.DSMT4">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800" y="5812315"/>
                        <a:ext cx="238125" cy="368300"/>
                      </a:xfrm>
                      <a:prstGeom prst="rect">
                        <a:avLst/>
                      </a:prstGeom>
                      <a:noFill/>
                      <a:ln>
                        <a:noFill/>
                      </a:ln>
                    </p:spPr>
                  </p:pic>
                </p:oleObj>
              </mc:Fallback>
            </mc:AlternateContent>
          </a:graphicData>
        </a:graphic>
      </p:graphicFrame>
      <p:sp>
        <p:nvSpPr>
          <p:cNvPr id="19" name="TextBox 18"/>
          <p:cNvSpPr txBox="1"/>
          <p:nvPr/>
        </p:nvSpPr>
        <p:spPr>
          <a:xfrm>
            <a:off x="5828514" y="2690336"/>
            <a:ext cx="800899" cy="738664"/>
          </a:xfrm>
          <a:prstGeom prst="rect">
            <a:avLst/>
          </a:prstGeom>
          <a:solidFill>
            <a:schemeClr val="bg1"/>
          </a:solidFill>
        </p:spPr>
        <p:txBody>
          <a:bodyPr wrap="square" lIns="91430" tIns="45715" rIns="91430" bIns="45715" rtlCol="0">
            <a:spAutoFit/>
          </a:bodyPr>
          <a:lstStyle/>
          <a:p>
            <a:pPr algn="ctr"/>
            <a:r>
              <a:rPr lang="en-US" sz="1400" dirty="0">
                <a:solidFill>
                  <a:schemeClr val="tx1"/>
                </a:solidFill>
              </a:rPr>
              <a:t>0</a:t>
            </a:r>
          </a:p>
          <a:p>
            <a:pPr algn="ctr"/>
            <a:r>
              <a:rPr lang="en-US" sz="1400" dirty="0">
                <a:solidFill>
                  <a:schemeClr val="tx1"/>
                </a:solidFill>
              </a:rPr>
              <a:t>0</a:t>
            </a:r>
          </a:p>
          <a:p>
            <a:pPr algn="ctr"/>
            <a:r>
              <a:rPr lang="en-US" sz="1400" dirty="0">
                <a:solidFill>
                  <a:schemeClr val="tx1"/>
                </a:solidFill>
              </a:rPr>
              <a:t>0</a:t>
            </a:r>
          </a:p>
        </p:txBody>
      </p:sp>
      <p:sp>
        <p:nvSpPr>
          <p:cNvPr id="20" name="TextBox 19"/>
          <p:cNvSpPr txBox="1"/>
          <p:nvPr/>
        </p:nvSpPr>
        <p:spPr>
          <a:xfrm>
            <a:off x="5181612" y="3465582"/>
            <a:ext cx="231133" cy="692487"/>
          </a:xfrm>
          <a:prstGeom prst="rect">
            <a:avLst/>
          </a:prstGeom>
          <a:solidFill>
            <a:srgbClr val="FFFF00"/>
          </a:solidFill>
        </p:spPr>
        <p:txBody>
          <a:bodyPr wrap="none" lIns="91430" tIns="45715" rIns="91430" bIns="45715" rtlCol="0">
            <a:spAutoFit/>
          </a:bodyPr>
          <a:lstStyle/>
          <a:p>
            <a:r>
              <a:rPr lang="en-US" sz="1300" dirty="0">
                <a:solidFill>
                  <a:schemeClr val="tx1"/>
                </a:solidFill>
              </a:rPr>
              <a:t> </a:t>
            </a:r>
          </a:p>
          <a:p>
            <a:r>
              <a:rPr lang="en-US" sz="1300" dirty="0">
                <a:solidFill>
                  <a:schemeClr val="tx1"/>
                </a:solidFill>
              </a:rPr>
              <a:t> </a:t>
            </a:r>
          </a:p>
          <a:p>
            <a:endParaRPr lang="en-US" sz="1300" dirty="0">
              <a:solidFill>
                <a:schemeClr val="tx1"/>
              </a:solidFill>
            </a:endParaRPr>
          </a:p>
        </p:txBody>
      </p:sp>
      <p:sp>
        <p:nvSpPr>
          <p:cNvPr id="3" name="TextBox 2"/>
          <p:cNvSpPr txBox="1"/>
          <p:nvPr/>
        </p:nvSpPr>
        <p:spPr>
          <a:xfrm>
            <a:off x="6096012" y="4128365"/>
            <a:ext cx="292047" cy="323155"/>
          </a:xfrm>
          <a:prstGeom prst="rect">
            <a:avLst/>
          </a:prstGeom>
          <a:solidFill>
            <a:schemeClr val="bg1"/>
          </a:solidFill>
        </p:spPr>
        <p:txBody>
          <a:bodyPr wrap="none" lIns="91430" tIns="45715" rIns="91430" bIns="45715" rtlCol="0">
            <a:spAutoFit/>
          </a:bodyPr>
          <a:lstStyle/>
          <a:p>
            <a:r>
              <a:rPr lang="en-US" sz="1500" dirty="0">
                <a:solidFill>
                  <a:schemeClr val="tx1"/>
                </a:solidFill>
              </a:rPr>
              <a:t>6</a:t>
            </a:r>
          </a:p>
        </p:txBody>
      </p:sp>
      <p:sp>
        <p:nvSpPr>
          <p:cNvPr id="21" name="TextBox 20"/>
          <p:cNvSpPr txBox="1"/>
          <p:nvPr/>
        </p:nvSpPr>
        <p:spPr>
          <a:xfrm>
            <a:off x="6096012" y="4114824"/>
            <a:ext cx="292047" cy="323155"/>
          </a:xfrm>
          <a:prstGeom prst="rect">
            <a:avLst/>
          </a:prstGeom>
          <a:solidFill>
            <a:schemeClr val="bg1"/>
          </a:solidFill>
        </p:spPr>
        <p:txBody>
          <a:bodyPr wrap="none" lIns="91430" tIns="45715" rIns="91430" bIns="45715" rtlCol="0">
            <a:spAutoFit/>
          </a:bodyPr>
          <a:lstStyle/>
          <a:p>
            <a:r>
              <a:rPr lang="en-US" sz="1500" dirty="0">
                <a:solidFill>
                  <a:schemeClr val="tx1"/>
                </a:solidFill>
              </a:rPr>
              <a:t>4</a:t>
            </a:r>
          </a:p>
        </p:txBody>
      </p:sp>
      <p:cxnSp>
        <p:nvCxnSpPr>
          <p:cNvPr id="14" name="Straight Arrow Connector 13"/>
          <p:cNvCxnSpPr>
            <a:endCxn id="21" idx="2"/>
          </p:cNvCxnSpPr>
          <p:nvPr/>
        </p:nvCxnSpPr>
        <p:spPr bwMode="auto">
          <a:xfrm flipV="1">
            <a:off x="6019807" y="4437979"/>
            <a:ext cx="222229" cy="1734246"/>
          </a:xfrm>
          <a:prstGeom prst="straightConnector1">
            <a:avLst/>
          </a:prstGeom>
          <a:noFill/>
          <a:ln w="9525" cap="flat" cmpd="sng" algn="ctr">
            <a:solidFill>
              <a:srgbClr val="FF0000"/>
            </a:solidFill>
            <a:prstDash val="solid"/>
            <a:round/>
            <a:headEnd type="none" w="med" len="med"/>
            <a:tailEnd type="arrow"/>
          </a:ln>
          <a:effectLst/>
        </p:spPr>
      </p:cxnSp>
      <p:sp>
        <p:nvSpPr>
          <p:cNvPr id="2" name="TextBox 1"/>
          <p:cNvSpPr txBox="1"/>
          <p:nvPr/>
        </p:nvSpPr>
        <p:spPr>
          <a:xfrm>
            <a:off x="5202348" y="3428999"/>
            <a:ext cx="284032" cy="738654"/>
          </a:xfrm>
          <a:prstGeom prst="rect">
            <a:avLst/>
          </a:prstGeom>
          <a:solidFill>
            <a:srgbClr val="FFFF00"/>
          </a:solidFill>
        </p:spPr>
        <p:txBody>
          <a:bodyPr wrap="none" lIns="91430" tIns="45715" rIns="91430" bIns="45715" rtlCol="0">
            <a:spAutoFit/>
          </a:bodyPr>
          <a:lstStyle/>
          <a:p>
            <a:r>
              <a:rPr lang="en-US" sz="1400" dirty="0">
                <a:solidFill>
                  <a:schemeClr val="tx1"/>
                </a:solidFill>
              </a:rPr>
              <a:t>3</a:t>
            </a:r>
          </a:p>
          <a:p>
            <a:r>
              <a:rPr lang="en-US" sz="1400" dirty="0">
                <a:solidFill>
                  <a:schemeClr val="tx1"/>
                </a:solidFill>
              </a:rPr>
              <a:t>4</a:t>
            </a:r>
          </a:p>
          <a:p>
            <a:r>
              <a:rPr lang="en-US" sz="1400" dirty="0">
                <a:solidFill>
                  <a:schemeClr val="tx1"/>
                </a:solidFill>
              </a:rPr>
              <a:t>5</a:t>
            </a:r>
          </a:p>
        </p:txBody>
      </p:sp>
      <p:sp>
        <p:nvSpPr>
          <p:cNvPr id="16" name="TextBox 15"/>
          <p:cNvSpPr txBox="1"/>
          <p:nvPr/>
        </p:nvSpPr>
        <p:spPr>
          <a:xfrm>
            <a:off x="5254682" y="2707288"/>
            <a:ext cx="284032" cy="738654"/>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a:p>
            <a:endParaRPr lang="en-US" sz="1400" dirty="0">
              <a:solidFill>
                <a:schemeClr val="tx1"/>
              </a:solidFill>
            </a:endParaRPr>
          </a:p>
          <a:p>
            <a:r>
              <a:rPr lang="en-US" sz="1400" dirty="0">
                <a:solidFill>
                  <a:schemeClr val="tx1"/>
                </a:solidFill>
              </a:rPr>
              <a:t>7</a:t>
            </a:r>
          </a:p>
        </p:txBody>
      </p:sp>
      <p:sp>
        <p:nvSpPr>
          <p:cNvPr id="23" name="TextBox 22"/>
          <p:cNvSpPr txBox="1"/>
          <p:nvPr/>
        </p:nvSpPr>
        <p:spPr>
          <a:xfrm>
            <a:off x="4114800" y="3429000"/>
            <a:ext cx="284032" cy="738654"/>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a:p>
            <a:r>
              <a:rPr lang="en-US" sz="1400" dirty="0">
                <a:solidFill>
                  <a:schemeClr val="tx1"/>
                </a:solidFill>
              </a:rPr>
              <a:t> </a:t>
            </a:r>
          </a:p>
          <a:p>
            <a:r>
              <a:rPr lang="en-US" sz="1400" dirty="0">
                <a:solidFill>
                  <a:schemeClr val="tx1"/>
                </a:solidFill>
              </a:rPr>
              <a:t>7</a:t>
            </a:r>
          </a:p>
        </p:txBody>
      </p:sp>
      <p:sp>
        <p:nvSpPr>
          <p:cNvPr id="24" name="TextBox 23"/>
          <p:cNvSpPr txBox="1"/>
          <p:nvPr/>
        </p:nvSpPr>
        <p:spPr>
          <a:xfrm>
            <a:off x="5257800" y="2913888"/>
            <a:ext cx="284032" cy="307766"/>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p:txBody>
      </p:sp>
      <p:sp>
        <p:nvSpPr>
          <p:cNvPr id="26" name="TextBox 25"/>
          <p:cNvSpPr txBox="1"/>
          <p:nvPr/>
        </p:nvSpPr>
        <p:spPr>
          <a:xfrm>
            <a:off x="4124739" y="3634739"/>
            <a:ext cx="284032" cy="307766"/>
          </a:xfrm>
          <a:prstGeom prst="rect">
            <a:avLst/>
          </a:prstGeom>
          <a:solidFill>
            <a:srgbClr val="FF99FF"/>
          </a:solidFill>
        </p:spPr>
        <p:txBody>
          <a:bodyPr wrap="none" lIns="91430" tIns="45715" rIns="91430" bIns="45715" rtlCol="0">
            <a:spAutoFit/>
          </a:bodyPr>
          <a:lstStyle/>
          <a:p>
            <a:r>
              <a:rPr lang="en-US" sz="1400" dirty="0">
                <a:solidFill>
                  <a:schemeClr val="tx1"/>
                </a:solidFill>
              </a:rPr>
              <a:t>7</a:t>
            </a:r>
          </a:p>
        </p:txBody>
      </p:sp>
      <p:sp>
        <p:nvSpPr>
          <p:cNvPr id="5" name="TextBox 4"/>
          <p:cNvSpPr txBox="1"/>
          <p:nvPr/>
        </p:nvSpPr>
        <p:spPr>
          <a:xfrm>
            <a:off x="3886200" y="4151376"/>
            <a:ext cx="838200" cy="338554"/>
          </a:xfrm>
          <a:prstGeom prst="rect">
            <a:avLst/>
          </a:prstGeom>
          <a:solidFill>
            <a:schemeClr val="bg1"/>
          </a:solidFill>
        </p:spPr>
        <p:txBody>
          <a:bodyPr wrap="square" rtlCol="0">
            <a:spAutoFit/>
          </a:bodyPr>
          <a:lstStyle/>
          <a:p>
            <a:pPr algn="ctr"/>
            <a:r>
              <a:rPr lang="en-US" sz="1600" dirty="0">
                <a:solidFill>
                  <a:schemeClr val="tx1"/>
                </a:solidFill>
              </a:rPr>
              <a:t>9</a:t>
            </a:r>
          </a:p>
        </p:txBody>
      </p:sp>
      <p:sp>
        <p:nvSpPr>
          <p:cNvPr id="10" name="Slide Number Placeholder 9">
            <a:extLst>
              <a:ext uri="{FF2B5EF4-FFF2-40B4-BE49-F238E27FC236}">
                <a16:creationId xmlns:a16="http://schemas.microsoft.com/office/drawing/2014/main" id="{33C9086D-4E9A-4A12-AB13-B39FFBA62267}"/>
              </a:ext>
            </a:extLst>
          </p:cNvPr>
          <p:cNvSpPr>
            <a:spLocks noGrp="1"/>
          </p:cNvSpPr>
          <p:nvPr>
            <p:ph type="sldNum" sz="quarter" idx="12"/>
          </p:nvPr>
        </p:nvSpPr>
        <p:spPr/>
        <p:txBody>
          <a:bodyPr/>
          <a:lstStyle/>
          <a:p>
            <a:pPr>
              <a:defRPr/>
            </a:pPr>
            <a:fld id="{F979821D-5FE4-4D3B-86F0-E2E626614511}" type="slidenum">
              <a:rPr lang="en-US" smtClean="0"/>
              <a:pPr>
                <a:defRPr/>
              </a:pPr>
              <a:t>32</a:t>
            </a:fld>
            <a:endParaRPr lang="en-US"/>
          </a:p>
        </p:txBody>
      </p:sp>
    </p:spTree>
    <p:extLst>
      <p:ext uri="{BB962C8B-B14F-4D97-AF65-F5344CB8AC3E}">
        <p14:creationId xmlns:p14="http://schemas.microsoft.com/office/powerpoint/2010/main" val="324306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98334E-6 L -0.125 3.98334E-6 " pathEditMode="relative" rAng="0" ptsTypes="AA">
                                      <p:cBhvr>
                                        <p:cTn id="6" dur="2000" fill="hold"/>
                                        <p:tgtEl>
                                          <p:spTgt spid="24"/>
                                        </p:tgtEl>
                                        <p:attrNameLst>
                                          <p:attrName>ppt_x</p:attrName>
                                          <p:attrName>ppt_y</p:attrName>
                                        </p:attrNameLst>
                                      </p:cBhvr>
                                      <p:rCtr x="-625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05556E-6 -3.95559E-7 L 0.12518 0.00694 " pathEditMode="relative" rAng="0" ptsTypes="AA">
                                      <p:cBhvr>
                                        <p:cTn id="14" dur="2000" fill="hold"/>
                                        <p:tgtEl>
                                          <p:spTgt spid="26"/>
                                        </p:tgtEl>
                                        <p:attrNameLst>
                                          <p:attrName>ppt_x</p:attrName>
                                          <p:attrName>ppt_y</p:attrName>
                                        </p:attrNameLst>
                                      </p:cBhvr>
                                      <p:rCtr x="6250" y="347"/>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21" grpId="0" animBg="1"/>
      <p:bldP spid="24" grpId="0" animBg="1"/>
      <p:bldP spid="26"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l="11918" t="21906" r="22277" b="11204"/>
          <a:stretch>
            <a:fillRect/>
          </a:stretch>
        </p:blipFill>
        <p:spPr bwMode="auto">
          <a:xfrm>
            <a:off x="5257801" y="533400"/>
            <a:ext cx="4114800" cy="4800600"/>
          </a:xfrm>
          <a:prstGeom prst="rect">
            <a:avLst/>
          </a:prstGeom>
          <a:noFill/>
          <a:ln w="9525">
            <a:solidFill>
              <a:schemeClr val="tx1"/>
            </a:solidFill>
            <a:prstDash val="sysDash"/>
            <a:miter lim="800000"/>
            <a:headEnd/>
            <a:tailEnd/>
          </a:ln>
        </p:spPr>
      </p:pic>
      <p:sp>
        <p:nvSpPr>
          <p:cNvPr id="3" name="Rectangle 2"/>
          <p:cNvSpPr/>
          <p:nvPr/>
        </p:nvSpPr>
        <p:spPr bwMode="auto">
          <a:xfrm>
            <a:off x="5650299" y="661000"/>
            <a:ext cx="3646102" cy="4368225"/>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pic>
        <p:nvPicPr>
          <p:cNvPr id="7" name="Picture 6"/>
          <p:cNvPicPr>
            <a:picLocks noChangeAspect="1" noChangeArrowheads="1"/>
          </p:cNvPicPr>
          <p:nvPr/>
        </p:nvPicPr>
        <p:blipFill>
          <a:blip r:embed="rId4" cstate="print"/>
          <a:srcRect l="12376" t="21906" r="22277" b="11204"/>
          <a:stretch>
            <a:fillRect/>
          </a:stretch>
        </p:blipFill>
        <p:spPr bwMode="auto">
          <a:xfrm>
            <a:off x="-76200" y="519752"/>
            <a:ext cx="4038600" cy="4800600"/>
          </a:xfrm>
          <a:prstGeom prst="rect">
            <a:avLst/>
          </a:prstGeom>
          <a:noFill/>
          <a:ln w="9525">
            <a:noFill/>
            <a:miter lim="800000"/>
            <a:headEnd/>
            <a:tailEnd/>
          </a:ln>
        </p:spPr>
      </p:pic>
      <p:sp>
        <p:nvSpPr>
          <p:cNvPr id="54" name="Rectangle 53"/>
          <p:cNvSpPr/>
          <p:nvPr/>
        </p:nvSpPr>
        <p:spPr bwMode="auto">
          <a:xfrm>
            <a:off x="316299" y="609625"/>
            <a:ext cx="3646102" cy="4368225"/>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cxnSp>
        <p:nvCxnSpPr>
          <p:cNvPr id="22" name="Straight Connector 21"/>
          <p:cNvCxnSpPr/>
          <p:nvPr/>
        </p:nvCxnSpPr>
        <p:spPr>
          <a:xfrm flipH="1">
            <a:off x="7772400" y="22098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8053622" y="2209800"/>
            <a:ext cx="23591" cy="16002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077200" y="38100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401050" y="3810000"/>
            <a:ext cx="0" cy="1220504"/>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686800" y="4953000"/>
            <a:ext cx="0" cy="0"/>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38200" y="4876801"/>
            <a:ext cx="0" cy="1524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143000" y="4800600"/>
            <a:ext cx="0" cy="762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38200" y="48768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143000" y="48006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47800" y="4572000"/>
            <a:ext cx="0" cy="2286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447801" y="45720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752600" y="4572000"/>
            <a:ext cx="0" cy="22860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79"/>
          <p:cNvSpPr txBox="1"/>
          <p:nvPr/>
        </p:nvSpPr>
        <p:spPr>
          <a:xfrm>
            <a:off x="3429013" y="6093024"/>
            <a:ext cx="3138981"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Original cases that were not replaced</a:t>
            </a:r>
          </a:p>
        </p:txBody>
      </p:sp>
      <p:sp>
        <p:nvSpPr>
          <p:cNvPr id="42" name="TextBox 80"/>
          <p:cNvSpPr txBox="1"/>
          <p:nvPr/>
        </p:nvSpPr>
        <p:spPr>
          <a:xfrm>
            <a:off x="3429001" y="6321624"/>
            <a:ext cx="4180868"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Replacement counterfactual cases with zero effect</a:t>
            </a:r>
          </a:p>
        </p:txBody>
      </p:sp>
      <p:sp>
        <p:nvSpPr>
          <p:cNvPr id="44" name="TextBox 82"/>
          <p:cNvSpPr txBox="1"/>
          <p:nvPr/>
        </p:nvSpPr>
        <p:spPr>
          <a:xfrm>
            <a:off x="3429001" y="6550223"/>
            <a:ext cx="1766810"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Original  distribution</a:t>
            </a:r>
          </a:p>
        </p:txBody>
      </p:sp>
      <p:sp>
        <p:nvSpPr>
          <p:cNvPr id="45" name="TextBox 84"/>
          <p:cNvSpPr txBox="1"/>
          <p:nvPr/>
        </p:nvSpPr>
        <p:spPr>
          <a:xfrm>
            <a:off x="1289663" y="5410201"/>
            <a:ext cx="1107975" cy="369322"/>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Retained</a:t>
            </a:r>
          </a:p>
        </p:txBody>
      </p:sp>
      <p:sp>
        <p:nvSpPr>
          <p:cNvPr id="46" name="TextBox 85"/>
          <p:cNvSpPr txBox="1"/>
          <p:nvPr/>
        </p:nvSpPr>
        <p:spPr>
          <a:xfrm>
            <a:off x="6477000" y="5410201"/>
            <a:ext cx="1184920" cy="369322"/>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Promoted</a:t>
            </a:r>
          </a:p>
        </p:txBody>
      </p:sp>
      <p:sp>
        <p:nvSpPr>
          <p:cNvPr id="47" name="Rectangle 46"/>
          <p:cNvSpPr/>
          <p:nvPr/>
        </p:nvSpPr>
        <p:spPr>
          <a:xfrm>
            <a:off x="304800" y="25"/>
            <a:ext cx="8839200" cy="646321"/>
          </a:xfrm>
          <a:prstGeom prst="rect">
            <a:avLst/>
          </a:prstGeom>
        </p:spPr>
        <p:txBody>
          <a:bodyPr wrap="square" lIns="91430" tIns="45715" rIns="91430" bIns="45715">
            <a:spAutoFit/>
          </a:bodyPr>
          <a:lstStyle/>
          <a:p>
            <a:r>
              <a:rPr lang="en-US" dirty="0">
                <a:solidFill>
                  <a:srgbClr val="000000"/>
                </a:solidFill>
              </a:rPr>
              <a:t>Example Replacement of Cases with Counterfactual Data to Invalidate Inference of an Effect of Kindergarten Retention </a:t>
            </a:r>
          </a:p>
        </p:txBody>
      </p:sp>
      <p:sp>
        <p:nvSpPr>
          <p:cNvPr id="4" name="Rectangle 3"/>
          <p:cNvSpPr/>
          <p:nvPr/>
        </p:nvSpPr>
        <p:spPr bwMode="auto">
          <a:xfrm>
            <a:off x="838200" y="4876825"/>
            <a:ext cx="304800" cy="10102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56" name="Rectangle 55"/>
          <p:cNvSpPr/>
          <p:nvPr/>
        </p:nvSpPr>
        <p:spPr bwMode="auto">
          <a:xfrm>
            <a:off x="1143000" y="4800600"/>
            <a:ext cx="304800" cy="17373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57" name="Rectangle 56"/>
          <p:cNvSpPr/>
          <p:nvPr/>
        </p:nvSpPr>
        <p:spPr bwMode="auto">
          <a:xfrm>
            <a:off x="1447801" y="4572001"/>
            <a:ext cx="304800" cy="31394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58" name="Rectangle 57"/>
          <p:cNvSpPr/>
          <p:nvPr/>
        </p:nvSpPr>
        <p:spPr bwMode="auto">
          <a:xfrm>
            <a:off x="1752612" y="4648201"/>
            <a:ext cx="310549" cy="28346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59" name="Rectangle 58"/>
          <p:cNvSpPr/>
          <p:nvPr/>
        </p:nvSpPr>
        <p:spPr bwMode="auto">
          <a:xfrm>
            <a:off x="2051664" y="4745736"/>
            <a:ext cx="310549" cy="21945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0" name="Rectangle 59"/>
          <p:cNvSpPr/>
          <p:nvPr/>
        </p:nvSpPr>
        <p:spPr bwMode="auto">
          <a:xfrm>
            <a:off x="2362200" y="4800600"/>
            <a:ext cx="304800" cy="17373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1" name="Rectangle 60"/>
          <p:cNvSpPr/>
          <p:nvPr/>
        </p:nvSpPr>
        <p:spPr bwMode="auto">
          <a:xfrm>
            <a:off x="2667000" y="4876825"/>
            <a:ext cx="304800" cy="10102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4" name="Rectangle 63"/>
          <p:cNvSpPr/>
          <p:nvPr/>
        </p:nvSpPr>
        <p:spPr bwMode="auto">
          <a:xfrm>
            <a:off x="5943600" y="4902511"/>
            <a:ext cx="304800" cy="126713"/>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5" name="Rectangle 64"/>
          <p:cNvSpPr/>
          <p:nvPr/>
        </p:nvSpPr>
        <p:spPr bwMode="auto">
          <a:xfrm>
            <a:off x="6248400" y="4686302"/>
            <a:ext cx="304800" cy="278892"/>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7" name="Rectangle 66"/>
          <p:cNvSpPr/>
          <p:nvPr/>
        </p:nvSpPr>
        <p:spPr bwMode="auto">
          <a:xfrm>
            <a:off x="6553201" y="3733801"/>
            <a:ext cx="304800" cy="114300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8" name="Rectangle 67"/>
          <p:cNvSpPr/>
          <p:nvPr/>
        </p:nvSpPr>
        <p:spPr bwMode="auto">
          <a:xfrm>
            <a:off x="6858001" y="2005146"/>
            <a:ext cx="304800" cy="3024057"/>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69" name="Rectangle 68"/>
          <p:cNvSpPr/>
          <p:nvPr/>
        </p:nvSpPr>
        <p:spPr bwMode="auto">
          <a:xfrm>
            <a:off x="7162801" y="558646"/>
            <a:ext cx="304800" cy="447185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0" name="Rectangle 69"/>
          <p:cNvSpPr/>
          <p:nvPr/>
        </p:nvSpPr>
        <p:spPr bwMode="auto">
          <a:xfrm>
            <a:off x="7467600" y="989718"/>
            <a:ext cx="304800" cy="4039482"/>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2" name="Rectangle 71"/>
          <p:cNvSpPr/>
          <p:nvPr/>
        </p:nvSpPr>
        <p:spPr bwMode="auto">
          <a:xfrm>
            <a:off x="7760605" y="2127499"/>
            <a:ext cx="304800" cy="2896482"/>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3" name="Rectangle 72"/>
          <p:cNvSpPr/>
          <p:nvPr/>
        </p:nvSpPr>
        <p:spPr bwMode="auto">
          <a:xfrm>
            <a:off x="8077200" y="3809118"/>
            <a:ext cx="304800" cy="1220082"/>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4" name="Rectangle 73"/>
          <p:cNvSpPr/>
          <p:nvPr/>
        </p:nvSpPr>
        <p:spPr bwMode="auto">
          <a:xfrm>
            <a:off x="8382001" y="4864608"/>
            <a:ext cx="304800" cy="17373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5" name="Rectangle 74"/>
          <p:cNvSpPr/>
          <p:nvPr/>
        </p:nvSpPr>
        <p:spPr bwMode="auto">
          <a:xfrm>
            <a:off x="8695900" y="4942357"/>
            <a:ext cx="304800" cy="10102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6" name="Rectangle 75"/>
          <p:cNvSpPr/>
          <p:nvPr/>
        </p:nvSpPr>
        <p:spPr bwMode="auto">
          <a:xfrm>
            <a:off x="1447801" y="4876825"/>
            <a:ext cx="304800" cy="101025"/>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7" name="Rectangle 76"/>
          <p:cNvSpPr/>
          <p:nvPr/>
        </p:nvSpPr>
        <p:spPr bwMode="auto">
          <a:xfrm>
            <a:off x="1752600" y="4927337"/>
            <a:ext cx="310548" cy="50513"/>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9" name="Rectangle 78"/>
          <p:cNvSpPr/>
          <p:nvPr/>
        </p:nvSpPr>
        <p:spPr bwMode="auto">
          <a:xfrm>
            <a:off x="6248400" y="4892065"/>
            <a:ext cx="304800" cy="126713"/>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0" name="Rectangle 79"/>
          <p:cNvSpPr/>
          <p:nvPr/>
        </p:nvSpPr>
        <p:spPr bwMode="auto">
          <a:xfrm>
            <a:off x="6553201" y="4800601"/>
            <a:ext cx="304800" cy="22860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1" name="Rectangle 80"/>
          <p:cNvSpPr/>
          <p:nvPr/>
        </p:nvSpPr>
        <p:spPr bwMode="auto">
          <a:xfrm>
            <a:off x="6858001" y="4595967"/>
            <a:ext cx="304800" cy="433257"/>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2" name="Rectangle 81"/>
          <p:cNvSpPr/>
          <p:nvPr/>
        </p:nvSpPr>
        <p:spPr bwMode="auto">
          <a:xfrm>
            <a:off x="7162801" y="4242816"/>
            <a:ext cx="304800" cy="78638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3" name="Rectangle 82"/>
          <p:cNvSpPr/>
          <p:nvPr/>
        </p:nvSpPr>
        <p:spPr bwMode="auto">
          <a:xfrm>
            <a:off x="7467600" y="4267200"/>
            <a:ext cx="304800" cy="74066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5" name="Rectangle 84"/>
          <p:cNvSpPr/>
          <p:nvPr/>
        </p:nvSpPr>
        <p:spPr bwMode="auto">
          <a:xfrm>
            <a:off x="8077200" y="4864608"/>
            <a:ext cx="381000" cy="16589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cxnSp>
        <p:nvCxnSpPr>
          <p:cNvPr id="10" name="Straight Connector 9"/>
          <p:cNvCxnSpPr/>
          <p:nvPr/>
        </p:nvCxnSpPr>
        <p:spPr>
          <a:xfrm flipH="1">
            <a:off x="5943600" y="4953000"/>
            <a:ext cx="304800" cy="0"/>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bwMode="auto">
          <a:xfrm>
            <a:off x="7772400" y="4495800"/>
            <a:ext cx="304800" cy="52120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6" name="Rectangle 85"/>
          <p:cNvSpPr/>
          <p:nvPr/>
        </p:nvSpPr>
        <p:spPr bwMode="auto">
          <a:xfrm>
            <a:off x="5638800" y="4965216"/>
            <a:ext cx="304800" cy="64007"/>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89" name="Rectangle 88"/>
          <p:cNvSpPr/>
          <p:nvPr/>
        </p:nvSpPr>
        <p:spPr bwMode="auto">
          <a:xfrm>
            <a:off x="3118453" y="519752"/>
            <a:ext cx="2236332" cy="480060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dirty="0"/>
          </a:p>
        </p:txBody>
      </p:sp>
      <p:sp>
        <p:nvSpPr>
          <p:cNvPr id="90" name="Rectangle 89"/>
          <p:cNvSpPr/>
          <p:nvPr/>
        </p:nvSpPr>
        <p:spPr bwMode="auto">
          <a:xfrm>
            <a:off x="3048000" y="4838700"/>
            <a:ext cx="304800" cy="1143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1" name="Rectangle 90"/>
          <p:cNvSpPr/>
          <p:nvPr/>
        </p:nvSpPr>
        <p:spPr bwMode="auto">
          <a:xfrm>
            <a:off x="3352800" y="4648200"/>
            <a:ext cx="304800" cy="3048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2" name="Rectangle 91"/>
          <p:cNvSpPr/>
          <p:nvPr/>
        </p:nvSpPr>
        <p:spPr bwMode="auto">
          <a:xfrm>
            <a:off x="3657601" y="3962400"/>
            <a:ext cx="304800" cy="9906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3" name="Rectangle 92"/>
          <p:cNvSpPr/>
          <p:nvPr/>
        </p:nvSpPr>
        <p:spPr bwMode="auto">
          <a:xfrm>
            <a:off x="3962401" y="2438400"/>
            <a:ext cx="304802" cy="25146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4" name="Rectangle 93"/>
          <p:cNvSpPr/>
          <p:nvPr/>
        </p:nvSpPr>
        <p:spPr bwMode="auto">
          <a:xfrm>
            <a:off x="4267203" y="1194400"/>
            <a:ext cx="304798" cy="3758625"/>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5" name="Rectangle 94"/>
          <p:cNvSpPr/>
          <p:nvPr/>
        </p:nvSpPr>
        <p:spPr bwMode="auto">
          <a:xfrm>
            <a:off x="4572012" y="1461100"/>
            <a:ext cx="270167" cy="3491925"/>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6" name="Rectangle 95"/>
          <p:cNvSpPr/>
          <p:nvPr/>
        </p:nvSpPr>
        <p:spPr bwMode="auto">
          <a:xfrm>
            <a:off x="4800600" y="2858637"/>
            <a:ext cx="304800" cy="2094369"/>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7" name="Rectangle 96"/>
          <p:cNvSpPr/>
          <p:nvPr/>
        </p:nvSpPr>
        <p:spPr bwMode="auto">
          <a:xfrm>
            <a:off x="5105401" y="4265056"/>
            <a:ext cx="304800" cy="687944"/>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8" name="Rectangle 97"/>
          <p:cNvSpPr/>
          <p:nvPr/>
        </p:nvSpPr>
        <p:spPr bwMode="auto">
          <a:xfrm>
            <a:off x="5410200" y="4762500"/>
            <a:ext cx="228600" cy="1905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99" name="Rectangle 98"/>
          <p:cNvSpPr/>
          <p:nvPr/>
        </p:nvSpPr>
        <p:spPr bwMode="auto">
          <a:xfrm>
            <a:off x="5638800" y="4857751"/>
            <a:ext cx="228600" cy="5715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grpSp>
        <p:nvGrpSpPr>
          <p:cNvPr id="128" name="Group 127"/>
          <p:cNvGrpSpPr/>
          <p:nvPr/>
        </p:nvGrpSpPr>
        <p:grpSpPr>
          <a:xfrm>
            <a:off x="3352800" y="4596384"/>
            <a:ext cx="1600200" cy="356616"/>
            <a:chOff x="3352800" y="4596384"/>
            <a:chExt cx="1600200" cy="356616"/>
          </a:xfrm>
        </p:grpSpPr>
        <p:cxnSp>
          <p:nvCxnSpPr>
            <p:cNvPr id="120" name="Straight Connector 119"/>
            <p:cNvCxnSpPr/>
            <p:nvPr/>
          </p:nvCxnSpPr>
          <p:spPr>
            <a:xfrm flipH="1">
              <a:off x="4038600" y="4724400"/>
              <a:ext cx="304800" cy="0"/>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343400" y="4724400"/>
              <a:ext cx="0" cy="76200"/>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bwMode="auto">
            <a:xfrm>
              <a:off x="3352800" y="4907281"/>
              <a:ext cx="304800" cy="45719"/>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3" name="Rectangle 122"/>
            <p:cNvSpPr/>
            <p:nvPr/>
          </p:nvSpPr>
          <p:spPr bwMode="auto">
            <a:xfrm>
              <a:off x="3678936" y="4818344"/>
              <a:ext cx="256251" cy="134656"/>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4" name="Rectangle 123"/>
            <p:cNvSpPr/>
            <p:nvPr/>
          </p:nvSpPr>
          <p:spPr bwMode="auto">
            <a:xfrm>
              <a:off x="3962400" y="4648200"/>
              <a:ext cx="256251" cy="222436"/>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5" name="Rectangle 124"/>
            <p:cNvSpPr/>
            <p:nvPr/>
          </p:nvSpPr>
          <p:spPr bwMode="auto">
            <a:xfrm>
              <a:off x="4191000" y="4596384"/>
              <a:ext cx="256251" cy="304800"/>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6" name="Rectangle 125"/>
            <p:cNvSpPr/>
            <p:nvPr/>
          </p:nvSpPr>
          <p:spPr bwMode="auto">
            <a:xfrm>
              <a:off x="4419600" y="4859056"/>
              <a:ext cx="256251" cy="93944"/>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7" name="Rectangle 126"/>
            <p:cNvSpPr/>
            <p:nvPr/>
          </p:nvSpPr>
          <p:spPr bwMode="auto">
            <a:xfrm>
              <a:off x="4648200" y="4907281"/>
              <a:ext cx="304800" cy="45719"/>
            </a:xfrm>
            <a:prstGeom prst="rect">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29" name="Rectangle 128"/>
          <p:cNvSpPr/>
          <p:nvPr/>
        </p:nvSpPr>
        <p:spPr>
          <a:xfrm flipV="1">
            <a:off x="3048000" y="6659908"/>
            <a:ext cx="304800" cy="121917"/>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00000"/>
              </a:solidFill>
            </a:endParaRPr>
          </a:p>
        </p:txBody>
      </p:sp>
      <p:sp>
        <p:nvSpPr>
          <p:cNvPr id="130" name="Rectangle 129"/>
          <p:cNvSpPr/>
          <p:nvPr/>
        </p:nvSpPr>
        <p:spPr bwMode="auto">
          <a:xfrm>
            <a:off x="3048000" y="6207323"/>
            <a:ext cx="304800" cy="15388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131" name="Rectangle 130"/>
          <p:cNvSpPr/>
          <p:nvPr/>
        </p:nvSpPr>
        <p:spPr bwMode="auto">
          <a:xfrm>
            <a:off x="3043055" y="6435923"/>
            <a:ext cx="304800" cy="153888"/>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132" name="TextBox 131"/>
          <p:cNvSpPr txBox="1"/>
          <p:nvPr/>
        </p:nvSpPr>
        <p:spPr>
          <a:xfrm>
            <a:off x="3505211" y="5221093"/>
            <a:ext cx="1749177" cy="646321"/>
          </a:xfrm>
          <a:prstGeom prst="rect">
            <a:avLst/>
          </a:prstGeom>
          <a:noFill/>
        </p:spPr>
        <p:txBody>
          <a:bodyPr wrap="none" lIns="91430" tIns="45715" rIns="91430" bIns="45715" rtlCol="0">
            <a:spAutoFit/>
          </a:bodyPr>
          <a:lstStyle/>
          <a:p>
            <a:pPr algn="ctr"/>
            <a:r>
              <a:rPr lang="en-US" dirty="0">
                <a:solidFill>
                  <a:srgbClr val="FF99FF"/>
                </a:solidFill>
              </a:rPr>
              <a:t>Counterfactual:</a:t>
            </a:r>
          </a:p>
          <a:p>
            <a:pPr algn="ctr"/>
            <a:r>
              <a:rPr lang="en-US" dirty="0">
                <a:solidFill>
                  <a:srgbClr val="FF99FF"/>
                </a:solidFill>
              </a:rPr>
              <a:t>No effect</a:t>
            </a:r>
          </a:p>
        </p:txBody>
      </p:sp>
      <p:pic>
        <p:nvPicPr>
          <p:cNvPr id="78" name="Picture 77"/>
          <p:cNvPicPr>
            <a:picLocks noChangeAspect="1" noChangeArrowheads="1"/>
          </p:cNvPicPr>
          <p:nvPr/>
        </p:nvPicPr>
        <p:blipFill rotWithShape="1">
          <a:blip r:embed="rId4" cstate="print"/>
          <a:srcRect l="12375" t="84074" r="37690" b="11204"/>
          <a:stretch/>
        </p:blipFill>
        <p:spPr bwMode="auto">
          <a:xfrm>
            <a:off x="2667000" y="4981432"/>
            <a:ext cx="3086100" cy="33892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954EDC26-0740-46F1-ABC5-E9EFA92D5870}"/>
              </a:ext>
            </a:extLst>
          </p:cNvPr>
          <p:cNvSpPr>
            <a:spLocks noGrp="1"/>
          </p:cNvSpPr>
          <p:nvPr>
            <p:ph type="sldNum" sz="quarter" idx="12"/>
          </p:nvPr>
        </p:nvSpPr>
        <p:spPr/>
        <p:txBody>
          <a:bodyPr/>
          <a:lstStyle/>
          <a:p>
            <a:pPr>
              <a:defRPr/>
            </a:pPr>
            <a:fld id="{350884FC-A345-47D7-8DCD-28131DE4BA17}"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11680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833 -0.00717 L -0.27084 0.00786 " pathEditMode="relative" rAng="0" ptsTypes="AA">
                                      <p:cBhvr>
                                        <p:cTn id="26" dur="2000" fill="hold"/>
                                        <p:tgtEl>
                                          <p:spTgt spid="128"/>
                                        </p:tgtEl>
                                        <p:attrNameLst>
                                          <p:attrName>ppt_x</p:attrName>
                                          <p:attrName>ppt_y</p:attrName>
                                        </p:attrNameLst>
                                      </p:cBhvr>
                                      <p:rCtr x="-13958" y="740"/>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7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3.33333E-6 -8.88067E-7 L 0.34583 0.02081 " pathEditMode="relative" rAng="0" ptsTypes="AA">
                                      <p:cBhvr>
                                        <p:cTn id="52" dur="2000" fill="hold"/>
                                        <p:tgtEl>
                                          <p:spTgt spid="99"/>
                                        </p:tgtEl>
                                        <p:attrNameLst>
                                          <p:attrName>ppt_x</p:attrName>
                                          <p:attrName>ppt_y</p:attrName>
                                        </p:attrNameLst>
                                      </p:cBhvr>
                                      <p:rCtr x="17292" y="1041"/>
                                    </p:animMotion>
                                  </p:childTnLst>
                                </p:cTn>
                              </p:par>
                              <p:par>
                                <p:cTn id="53" presetID="42" presetClass="path" presetSubtype="0" accel="50000" decel="50000" fill="hold" grpId="0" nodeType="withEffect">
                                  <p:stCondLst>
                                    <p:cond delay="0"/>
                                  </p:stCondLst>
                                  <p:childTnLst>
                                    <p:animMotion origin="layout" path="M 3.33333E-6 1.92414E-6 L 0.32916 0.01387 " pathEditMode="relative" rAng="0" ptsTypes="AA">
                                      <p:cBhvr>
                                        <p:cTn id="54" dur="2000" fill="hold"/>
                                        <p:tgtEl>
                                          <p:spTgt spid="98"/>
                                        </p:tgtEl>
                                        <p:attrNameLst>
                                          <p:attrName>ppt_x</p:attrName>
                                          <p:attrName>ppt_y</p:attrName>
                                        </p:attrNameLst>
                                      </p:cBhvr>
                                      <p:rCtr x="16458" y="694"/>
                                    </p:animMotion>
                                  </p:childTnLst>
                                </p:cTn>
                              </p:par>
                              <p:par>
                                <p:cTn id="55" presetID="42" presetClass="path" presetSubtype="0" accel="50000" decel="50000" fill="hold" grpId="0" nodeType="withEffect">
                                  <p:stCondLst>
                                    <p:cond delay="0"/>
                                  </p:stCondLst>
                                  <p:childTnLst>
                                    <p:animMotion origin="layout" path="M 0 8.97317E-7 L 0.325 -0.00532 " pathEditMode="relative" rAng="0" ptsTypes="AA">
                                      <p:cBhvr>
                                        <p:cTn id="56" dur="2000" fill="hold"/>
                                        <p:tgtEl>
                                          <p:spTgt spid="97"/>
                                        </p:tgtEl>
                                        <p:attrNameLst>
                                          <p:attrName>ppt_x</p:attrName>
                                          <p:attrName>ppt_y</p:attrName>
                                        </p:attrNameLst>
                                      </p:cBhvr>
                                      <p:rCtr x="16250" y="-278"/>
                                    </p:animMotion>
                                  </p:childTnLst>
                                </p:cTn>
                              </p:par>
                              <p:par>
                                <p:cTn id="57" presetID="42" presetClass="path" presetSubtype="0" accel="50000" decel="50000" fill="hold" grpId="0" nodeType="withEffect">
                                  <p:stCondLst>
                                    <p:cond delay="0"/>
                                  </p:stCondLst>
                                  <p:childTnLst>
                                    <p:animMotion origin="layout" path="M 3.33333E-6 2.33117E-6 L 0.325 -0.06938 " pathEditMode="relative" rAng="0" ptsTypes="AA">
                                      <p:cBhvr>
                                        <p:cTn id="58" dur="2000" fill="hold"/>
                                        <p:tgtEl>
                                          <p:spTgt spid="96"/>
                                        </p:tgtEl>
                                        <p:attrNameLst>
                                          <p:attrName>ppt_x</p:attrName>
                                          <p:attrName>ppt_y</p:attrName>
                                        </p:attrNameLst>
                                      </p:cBhvr>
                                      <p:rCtr x="16250" y="-3469"/>
                                    </p:animMotion>
                                  </p:childTnLst>
                                </p:cTn>
                              </p:par>
                              <p:par>
                                <p:cTn id="59" presetID="42" presetClass="path" presetSubtype="0" accel="50000" decel="50000" fill="hold" grpId="0" nodeType="withEffect">
                                  <p:stCondLst>
                                    <p:cond delay="0"/>
                                  </p:stCondLst>
                                  <p:childTnLst>
                                    <p:animMotion origin="layout" path="M 3.05556E-6 -3.70028E-8 L 0.31857 -0.10083 " pathEditMode="relative" rAng="0" ptsTypes="AA">
                                      <p:cBhvr>
                                        <p:cTn id="60" dur="2000" fill="hold"/>
                                        <p:tgtEl>
                                          <p:spTgt spid="95"/>
                                        </p:tgtEl>
                                        <p:attrNameLst>
                                          <p:attrName>ppt_x</p:attrName>
                                          <p:attrName>ppt_y</p:attrName>
                                        </p:attrNameLst>
                                      </p:cBhvr>
                                      <p:rCtr x="15920" y="-5042"/>
                                    </p:animMotion>
                                  </p:childTnLst>
                                </p:cTn>
                              </p:par>
                              <p:par>
                                <p:cTn id="61" presetID="42" presetClass="path" presetSubtype="0" accel="50000" decel="50000" fill="hold" grpId="0" nodeType="withEffect">
                                  <p:stCondLst>
                                    <p:cond delay="0"/>
                                  </p:stCondLst>
                                  <p:childTnLst>
                                    <p:animMotion origin="layout" path="M -3.33333E-6 -3.58002E-6 L 0.31667 -0.1036 " pathEditMode="relative" rAng="0" ptsTypes="AA">
                                      <p:cBhvr>
                                        <p:cTn id="62" dur="4250" fill="hold"/>
                                        <p:tgtEl>
                                          <p:spTgt spid="94"/>
                                        </p:tgtEl>
                                        <p:attrNameLst>
                                          <p:attrName>ppt_x</p:attrName>
                                          <p:attrName>ppt_y</p:attrName>
                                        </p:attrNameLst>
                                      </p:cBhvr>
                                      <p:rCtr x="15833" y="-5180"/>
                                    </p:animMotion>
                                  </p:childTnLst>
                                </p:cTn>
                              </p:par>
                              <p:par>
                                <p:cTn id="63" presetID="42" presetClass="path" presetSubtype="0" accel="50000" decel="50000" fill="hold" grpId="0" nodeType="withEffect">
                                  <p:stCondLst>
                                    <p:cond delay="0"/>
                                  </p:stCondLst>
                                  <p:childTnLst>
                                    <p:animMotion origin="layout" path="M 0 -3.79278E-7 L 0.31667 -0.04995 " pathEditMode="relative" rAng="0" ptsTypes="AA">
                                      <p:cBhvr>
                                        <p:cTn id="64" dur="2000" fill="hold"/>
                                        <p:tgtEl>
                                          <p:spTgt spid="93"/>
                                        </p:tgtEl>
                                        <p:attrNameLst>
                                          <p:attrName>ppt_x</p:attrName>
                                          <p:attrName>ppt_y</p:attrName>
                                        </p:attrNameLst>
                                      </p:cBhvr>
                                      <p:rCtr x="15833" y="-2498"/>
                                    </p:animMotion>
                                  </p:childTnLst>
                                </p:cTn>
                              </p:par>
                              <p:par>
                                <p:cTn id="65" presetID="42" presetClass="path" presetSubtype="0" accel="50000" decel="50000" fill="hold" grpId="0" nodeType="withEffect">
                                  <p:stCondLst>
                                    <p:cond delay="0"/>
                                  </p:stCondLst>
                                  <p:childTnLst>
                                    <p:animMotion origin="layout" path="M 3.33333E-6 1.2951E-6 L 0.31666 -0.01665 " pathEditMode="relative" rAng="0" ptsTypes="AA">
                                      <p:cBhvr>
                                        <p:cTn id="66" dur="2000" fill="hold"/>
                                        <p:tgtEl>
                                          <p:spTgt spid="92"/>
                                        </p:tgtEl>
                                        <p:attrNameLst>
                                          <p:attrName>ppt_x</p:attrName>
                                          <p:attrName>ppt_y</p:attrName>
                                        </p:attrNameLst>
                                      </p:cBhvr>
                                      <p:rCtr x="15833" y="-833"/>
                                    </p:animMotion>
                                  </p:childTnLst>
                                </p:cTn>
                              </p:par>
                              <p:par>
                                <p:cTn id="67" presetID="42" presetClass="path" presetSubtype="0" accel="50000" decel="50000" fill="hold" grpId="0" nodeType="withEffect">
                                  <p:stCondLst>
                                    <p:cond delay="0"/>
                                  </p:stCondLst>
                                  <p:childTnLst>
                                    <p:animMotion origin="layout" path="M -3.33333E-6 -2.45143E-6 L 0.31667 -2.45143E-6 " pathEditMode="relative" rAng="0" ptsTypes="AA">
                                      <p:cBhvr>
                                        <p:cTn id="68" dur="2000" fill="hold"/>
                                        <p:tgtEl>
                                          <p:spTgt spid="91"/>
                                        </p:tgtEl>
                                        <p:attrNameLst>
                                          <p:attrName>ppt_x</p:attrName>
                                          <p:attrName>ppt_y</p:attrName>
                                        </p:attrNameLst>
                                      </p:cBhvr>
                                      <p:rCtr x="15833" y="0"/>
                                    </p:animMotion>
                                  </p:childTnLst>
                                </p:cTn>
                              </p:par>
                              <p:par>
                                <p:cTn id="69" presetID="42" presetClass="path" presetSubtype="0" accel="50000" decel="50000" fill="hold" grpId="0" nodeType="withEffect">
                                  <p:stCondLst>
                                    <p:cond delay="0"/>
                                  </p:stCondLst>
                                  <p:childTnLst>
                                    <p:animMotion origin="layout" path="M -0.025 1.50786E-6 L 0.3125 -0.00416 " pathEditMode="relative" rAng="0" ptsTypes="AA">
                                      <p:cBhvr>
                                        <p:cTn id="70" dur="2000" fill="hold"/>
                                        <p:tgtEl>
                                          <p:spTgt spid="90"/>
                                        </p:tgtEl>
                                        <p:attrNameLst>
                                          <p:attrName>ppt_x</p:attrName>
                                          <p:attrName>ppt_y</p:attrName>
                                        </p:attrNameLst>
                                      </p:cBhvr>
                                      <p:rCtr x="1687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animBg="1"/>
      <p:bldP spid="57" grpId="0" animBg="1"/>
      <p:bldP spid="58" grpId="0" animBg="1"/>
      <p:bldP spid="59" grpId="0" animBg="1"/>
      <p:bldP spid="60" grpId="0" animBg="1"/>
      <p:bldP spid="61" grpId="0" animBg="1"/>
      <p:bldP spid="65" grpId="0" animBg="1"/>
      <p:bldP spid="67" grpId="0" animBg="1"/>
      <p:bldP spid="68" grpId="0" animBg="1"/>
      <p:bldP spid="69" grpId="0" animBg="1"/>
      <p:bldP spid="70" grpId="0" animBg="1"/>
      <p:bldP spid="72" grpId="0" animBg="1"/>
      <p:bldP spid="73" grpId="0" animBg="1"/>
      <p:bldP spid="74" grpId="0" animBg="1"/>
      <p:bldP spid="75"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Interpretation</a:t>
            </a:r>
          </a:p>
        </p:txBody>
      </p:sp>
      <p:sp>
        <p:nvSpPr>
          <p:cNvPr id="7" name="Content Placeholder 2">
            <a:extLst>
              <a:ext uri="{FF2B5EF4-FFF2-40B4-BE49-F238E27FC236}">
                <a16:creationId xmlns:a16="http://schemas.microsoft.com/office/drawing/2014/main" id="{02742953-C6DA-41F8-8B9F-9E479AC2AC73}"/>
              </a:ext>
            </a:extLst>
          </p:cNvPr>
          <p:cNvSpPr>
            <a:spLocks noGrp="1"/>
          </p:cNvSpPr>
          <p:nvPr>
            <p:ph idx="1"/>
          </p:nvPr>
        </p:nvSpPr>
        <p:spPr>
          <a:xfrm>
            <a:off x="457200" y="762024"/>
            <a:ext cx="8153400" cy="4525963"/>
          </a:xfrm>
        </p:spPr>
        <p:txBody>
          <a:bodyPr>
            <a:noAutofit/>
          </a:bodyPr>
          <a:lstStyle/>
          <a:p>
            <a:r>
              <a:rPr lang="en-US" sz="1800" dirty="0"/>
              <a:t>1) Consider test scores of a set of children who were retained that are considerably lower (9 points) than others who were candidates for retention but who were in fact promoted.  No doubt some of the difference is due to advantages the comparable others had before being promoted.  But now to believe that retention did not have an effect one must believe that 85% of those comparable others would have enjoyed most (7.2) of their advantages whether or not they had been retained. </a:t>
            </a:r>
          </a:p>
          <a:p>
            <a:endParaRPr lang="en-US" sz="1800" dirty="0"/>
          </a:p>
          <a:p>
            <a:r>
              <a:rPr lang="en-US" sz="1800" dirty="0"/>
              <a:t>This is even after controlling for differences on pretests, mother’s education, etc.</a:t>
            </a:r>
          </a:p>
          <a:p>
            <a:endParaRPr lang="en-US" sz="1800" dirty="0"/>
          </a:p>
          <a:p>
            <a:r>
              <a:rPr lang="en-US" sz="1800" dirty="0"/>
              <a:t>2a) </a:t>
            </a:r>
            <a:r>
              <a:rPr lang="en-US" sz="1800" dirty="0">
                <a:latin typeface="Times New Roman" panose="02020603050405020304" pitchFamily="18" charset="0"/>
                <a:cs typeface="Times New Roman" panose="02020603050405020304" pitchFamily="18" charset="0"/>
              </a:rPr>
              <a:t>The inference is invalid if we replace 85% cases with cases in which an omitted variable is perfectly correlated with kindergarten retention.</a:t>
            </a:r>
          </a:p>
          <a:p>
            <a:r>
              <a:rPr lang="en-US" sz="1800" dirty="0">
                <a:latin typeface="Times New Roman" panose="02020603050405020304" pitchFamily="18" charset="0"/>
                <a:cs typeface="Times New Roman" panose="02020603050405020304" pitchFamily="18" charset="0"/>
              </a:rPr>
              <a:t>2b) The inference is invalid if we replace 85% of the cases with cases in which an omitted variable is perfectly correlated with the achievement.</a:t>
            </a:r>
            <a:endParaRPr lang="en-US" sz="1800" dirty="0"/>
          </a:p>
          <a:p>
            <a:endParaRPr lang="en-US" sz="1800" dirty="0"/>
          </a:p>
          <a:p>
            <a:r>
              <a:rPr lang="en-US" sz="1800" dirty="0"/>
              <a:t>3) Could 85% of the children have manifest an effect because of unadjusted differences (even after controlling for prior achievement, motivation and background) rather than retention itself? </a:t>
            </a:r>
          </a:p>
        </p:txBody>
      </p:sp>
      <p:sp>
        <p:nvSpPr>
          <p:cNvPr id="8" name="Slide Number Placeholder 7">
            <a:extLst>
              <a:ext uri="{FF2B5EF4-FFF2-40B4-BE49-F238E27FC236}">
                <a16:creationId xmlns:a16="http://schemas.microsoft.com/office/drawing/2014/main" id="{C82D2882-8B74-4160-B7D7-C0593FE0F317}"/>
              </a:ext>
            </a:extLst>
          </p:cNvPr>
          <p:cNvSpPr>
            <a:spLocks noGrp="1"/>
          </p:cNvSpPr>
          <p:nvPr>
            <p:ph type="sldNum" sz="quarter" idx="12"/>
          </p:nvPr>
        </p:nvSpPr>
        <p:spPr/>
        <p:txBody>
          <a:bodyPr/>
          <a:lstStyle/>
          <a:p>
            <a:pPr>
              <a:defRPr/>
            </a:pPr>
            <a:fld id="{350884FC-A345-47D7-8DCD-28131DE4BA17}" type="slidenum">
              <a:rPr lang="en-US" smtClean="0"/>
              <a:pPr>
                <a:defRPr/>
              </a:pPr>
              <a:t>34</a:t>
            </a:fld>
            <a:endParaRPr lang="en-US"/>
          </a:p>
        </p:txBody>
      </p:sp>
    </p:spTree>
    <p:extLst>
      <p:ext uri="{BB962C8B-B14F-4D97-AF65-F5344CB8AC3E}">
        <p14:creationId xmlns:p14="http://schemas.microsoft.com/office/powerpoint/2010/main" val="4142875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Cases to Replace?</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Graphics are rigged to make p =.06</a:t>
            </a:r>
          </a:p>
          <a:p>
            <a:pPr marL="457200" indent="-457200">
              <a:buFont typeface="Arial" panose="020B0604020202020204" pitchFamily="34" charset="0"/>
              <a:buChar char="•"/>
            </a:pPr>
            <a:r>
              <a:rPr lang="en-US" dirty="0"/>
              <a:t>Generally: thought experiment of repeating replacement 1,000 times.  Average of new estimates will be at the threshold for inference</a:t>
            </a:r>
          </a:p>
          <a:p>
            <a:pPr marL="457200" indent="-457200">
              <a:buFont typeface="Arial" panose="020B0604020202020204" pitchFamily="34" charset="0"/>
              <a:buChar char="•"/>
            </a:pPr>
            <a:r>
              <a:rPr lang="en-US" dirty="0"/>
              <a:t>If data are weighted (sample weights, IPTW, HLM, Logistic), then if you remove a unit with case weight of 3, then you replace with a unit with a case weight of 3</a:t>
            </a:r>
          </a:p>
        </p:txBody>
      </p:sp>
      <p:sp>
        <p:nvSpPr>
          <p:cNvPr id="4" name="Slide Number Placeholder 3">
            <a:extLst>
              <a:ext uri="{FF2B5EF4-FFF2-40B4-BE49-F238E27FC236}">
                <a16:creationId xmlns:a16="http://schemas.microsoft.com/office/drawing/2014/main" id="{46A23ECA-03E7-4879-99D6-BF9F2FF1E5C3}"/>
              </a:ext>
            </a:extLst>
          </p:cNvPr>
          <p:cNvSpPr>
            <a:spLocks noGrp="1"/>
          </p:cNvSpPr>
          <p:nvPr>
            <p:ph type="sldNum" sz="quarter" idx="12"/>
          </p:nvPr>
        </p:nvSpPr>
        <p:spPr/>
        <p:txBody>
          <a:bodyPr/>
          <a:lstStyle/>
          <a:p>
            <a:pPr>
              <a:defRPr/>
            </a:pPr>
            <a:fld id="{350884FC-A345-47D7-8DCD-28131DE4BA17}" type="slidenum">
              <a:rPr lang="en-US" smtClean="0"/>
              <a:pPr>
                <a:defRPr/>
              </a:pPr>
              <a:t>35</a:t>
            </a:fld>
            <a:endParaRPr lang="en-US"/>
          </a:p>
        </p:txBody>
      </p:sp>
    </p:spTree>
    <p:extLst>
      <p:ext uri="{BB962C8B-B14F-4D97-AF65-F5344CB8AC3E}">
        <p14:creationId xmlns:p14="http://schemas.microsoft.com/office/powerpoint/2010/main" val="351105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228600"/>
            <a:ext cx="8229600" cy="1143000"/>
          </a:xfrm>
        </p:spPr>
        <p:txBody>
          <a:bodyPr/>
          <a:lstStyle/>
          <a:p>
            <a:r>
              <a:rPr lang="en-US" sz="3200" dirty="0"/>
              <a:t>Evaluation of % Bias Necessary to Invalidate Inference</a:t>
            </a:r>
          </a:p>
        </p:txBody>
      </p:sp>
      <p:sp>
        <p:nvSpPr>
          <p:cNvPr id="7" name="Content Placeholder 6"/>
          <p:cNvSpPr>
            <a:spLocks noGrp="1"/>
          </p:cNvSpPr>
          <p:nvPr>
            <p:ph idx="1"/>
          </p:nvPr>
        </p:nvSpPr>
        <p:spPr>
          <a:xfrm>
            <a:off x="381000" y="1389122"/>
            <a:ext cx="8229600" cy="4525963"/>
          </a:xfrm>
        </p:spPr>
        <p:txBody>
          <a:bodyPr/>
          <a:lstStyle/>
          <a:p>
            <a:pPr marL="342900" indent="-342900">
              <a:buFont typeface="Arial" panose="020B0604020202020204" pitchFamily="34" charset="0"/>
              <a:buChar char="•"/>
            </a:pPr>
            <a:r>
              <a:rPr lang="en-US" sz="2000" dirty="0"/>
              <a:t>50% cut off– for every case you remove, I get to keep one</a:t>
            </a:r>
          </a:p>
          <a:p>
            <a:pPr marL="342900" indent="-342900">
              <a:buFont typeface="Arial" panose="020B0604020202020204" pitchFamily="34" charset="0"/>
              <a:buChar char="•"/>
            </a:pPr>
            <a:r>
              <a:rPr lang="en-US" sz="2000" dirty="0"/>
              <a:t>Compare bias necessary to invalidate inference with bias accounted for by background characteristics</a:t>
            </a:r>
          </a:p>
          <a:p>
            <a:pPr lvl="1"/>
            <a:r>
              <a:rPr lang="en-US" sz="2000" dirty="0"/>
              <a:t>	1% of estimated effect accounted for by background characteristics (including mother’s education), once controlling for pretests</a:t>
            </a:r>
          </a:p>
          <a:p>
            <a:pPr lvl="1"/>
            <a:r>
              <a:rPr lang="en-US" sz="2000" dirty="0"/>
              <a:t>	e.g. estimate of retention before controlling for mother’s education is -9.1, after controlling for mother’s education it is -9.01, a change of .1 (or about 1% of the final estimate). The estimate would have to change another 85% to invalidate the inference.</a:t>
            </a:r>
          </a:p>
          <a:p>
            <a:pPr lvl="1"/>
            <a:r>
              <a:rPr lang="en-US" sz="2000" dirty="0"/>
              <a:t>	More than 85 times more unmeasured bias necessary to invalidate the inference</a:t>
            </a:r>
          </a:p>
          <a:p>
            <a:pPr marL="342900" indent="-342900">
              <a:buFont typeface="Arial" panose="020B0604020202020204" pitchFamily="34" charset="0"/>
              <a:buChar char="•"/>
            </a:pPr>
            <a:r>
              <a:rPr lang="en-US" sz="2000" dirty="0"/>
              <a:t>Compare with % bias necessary to invalidate inference in other studies: </a:t>
            </a:r>
          </a:p>
          <a:p>
            <a:pPr marL="742908" lvl="1" indent="-342900">
              <a:buFont typeface="Arial" panose="020B0604020202020204" pitchFamily="34" charset="0"/>
              <a:buChar char="•"/>
            </a:pPr>
            <a:r>
              <a:rPr lang="en-US" sz="2000" dirty="0"/>
              <a:t>Use correlation metric</a:t>
            </a:r>
          </a:p>
          <a:p>
            <a:pPr marL="742908" lvl="1" indent="-342900">
              <a:buFont typeface="Arial" panose="020B0604020202020204" pitchFamily="34" charset="0"/>
              <a:buChar char="•"/>
            </a:pPr>
            <a:r>
              <a:rPr lang="en-US" sz="2000" dirty="0"/>
              <a:t>Adjusts for differences in scale</a:t>
            </a:r>
          </a:p>
        </p:txBody>
      </p:sp>
      <p:sp>
        <p:nvSpPr>
          <p:cNvPr id="2" name="Slide Number Placeholder 1">
            <a:extLst>
              <a:ext uri="{FF2B5EF4-FFF2-40B4-BE49-F238E27FC236}">
                <a16:creationId xmlns:a16="http://schemas.microsoft.com/office/drawing/2014/main" id="{7B2E8F3C-DA6C-4F03-879B-6680F4840B95}"/>
              </a:ext>
            </a:extLst>
          </p:cNvPr>
          <p:cNvSpPr>
            <a:spLocks noGrp="1"/>
          </p:cNvSpPr>
          <p:nvPr>
            <p:ph type="sldNum" sz="quarter" idx="12"/>
          </p:nvPr>
        </p:nvSpPr>
        <p:spPr/>
        <p:txBody>
          <a:bodyPr/>
          <a:lstStyle/>
          <a:p>
            <a:pPr>
              <a:defRPr/>
            </a:pPr>
            <a:fld id="{350884FC-A345-47D7-8DCD-28131DE4BA17}" type="slidenum">
              <a:rPr lang="en-US" smtClean="0"/>
              <a:pPr>
                <a:defRPr/>
              </a:pPr>
              <a:t>36</a:t>
            </a:fld>
            <a:endParaRPr lang="en-US"/>
          </a:p>
        </p:txBody>
      </p:sp>
    </p:spTree>
    <p:extLst>
      <p:ext uri="{BB962C8B-B14F-4D97-AF65-F5344CB8AC3E}">
        <p14:creationId xmlns:p14="http://schemas.microsoft.com/office/powerpoint/2010/main" val="2750470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457200" y="-228600"/>
            <a:ext cx="8229600" cy="1143000"/>
          </a:xfrm>
        </p:spPr>
        <p:txBody>
          <a:bodyPr/>
          <a:lstStyle/>
          <a:p>
            <a:r>
              <a:rPr lang="en-US" sz="2000" dirty="0"/>
              <a:t>% Bias Necessary to Invalidate Inference based on Correlation</a:t>
            </a:r>
            <a:br>
              <a:rPr lang="en-US" sz="2000" dirty="0"/>
            </a:br>
            <a:r>
              <a:rPr lang="en-US" sz="2000" dirty="0"/>
              <a:t>to Compare across Studies</a:t>
            </a:r>
          </a:p>
        </p:txBody>
      </p:sp>
      <p:sp>
        <p:nvSpPr>
          <p:cNvPr id="626691" name="Rectangle 3"/>
          <p:cNvSpPr>
            <a:spLocks noChangeArrowheads="1"/>
          </p:cNvSpPr>
          <p:nvPr/>
        </p:nvSpPr>
        <p:spPr bwMode="auto">
          <a:xfrm>
            <a:off x="1" y="-184661"/>
            <a:ext cx="184710" cy="369322"/>
          </a:xfrm>
          <a:prstGeom prst="rect">
            <a:avLst/>
          </a:prstGeom>
          <a:noFill/>
          <a:ln w="9525">
            <a:noFill/>
            <a:miter lim="800000"/>
            <a:headEnd/>
            <a:tailEnd/>
          </a:ln>
          <a:effectLst/>
        </p:spPr>
        <p:txBody>
          <a:bodyPr wrap="none" lIns="91430" tIns="45715" rIns="91430" bIns="45715" anchor="ctr">
            <a:spAutoFit/>
          </a:bodyPr>
          <a:lstStyle/>
          <a:p>
            <a:endParaRPr lang="en-US"/>
          </a:p>
        </p:txBody>
      </p:sp>
      <p:sp>
        <p:nvSpPr>
          <p:cNvPr id="626692" name="Rectangle 4"/>
          <p:cNvSpPr>
            <a:spLocks noChangeArrowheads="1"/>
          </p:cNvSpPr>
          <p:nvPr/>
        </p:nvSpPr>
        <p:spPr bwMode="auto">
          <a:xfrm>
            <a:off x="1" y="310639"/>
            <a:ext cx="184710" cy="369322"/>
          </a:xfrm>
          <a:prstGeom prst="rect">
            <a:avLst/>
          </a:prstGeom>
          <a:noFill/>
          <a:ln w="9525">
            <a:noFill/>
            <a:miter lim="800000"/>
            <a:headEnd/>
            <a:tailEnd/>
          </a:ln>
          <a:effectLst/>
        </p:spPr>
        <p:txBody>
          <a:bodyPr wrap="none" lIns="91430" tIns="45715" rIns="91430" bIns="45715" anchor="ctr">
            <a:spAutoFit/>
          </a:bodyPr>
          <a:lstStyle/>
          <a:p>
            <a:endParaRPr lang="en-US"/>
          </a:p>
        </p:txBody>
      </p:sp>
      <p:sp>
        <p:nvSpPr>
          <p:cNvPr id="626693" name="Rectangle 5"/>
          <p:cNvSpPr>
            <a:spLocks noChangeArrowheads="1"/>
          </p:cNvSpPr>
          <p:nvPr/>
        </p:nvSpPr>
        <p:spPr bwMode="auto">
          <a:xfrm>
            <a:off x="1" y="2996689"/>
            <a:ext cx="184710" cy="369322"/>
          </a:xfrm>
          <a:prstGeom prst="rect">
            <a:avLst/>
          </a:prstGeom>
          <a:noFill/>
          <a:ln w="9525">
            <a:noFill/>
            <a:miter lim="800000"/>
            <a:headEnd/>
            <a:tailEnd/>
          </a:ln>
          <a:effectLst/>
        </p:spPr>
        <p:txBody>
          <a:bodyPr wrap="none" lIns="91430" tIns="45715" rIns="91430" bIns="45715" anchor="ctr">
            <a:spAutoFit/>
          </a:bodyPr>
          <a:lstStyle/>
          <a:p>
            <a:endParaRPr lang="en-US"/>
          </a:p>
        </p:txBody>
      </p:sp>
      <p:graphicFrame>
        <p:nvGraphicFramePr>
          <p:cNvPr id="626694" name="Object 6"/>
          <p:cNvGraphicFramePr>
            <a:graphicFrameLocks noChangeAspect="1"/>
          </p:cNvGraphicFramePr>
          <p:nvPr>
            <p:extLst>
              <p:ext uri="{D42A27DB-BD31-4B8C-83A1-F6EECF244321}">
                <p14:modId xmlns:p14="http://schemas.microsoft.com/office/powerpoint/2010/main" val="399831127"/>
              </p:ext>
            </p:extLst>
          </p:nvPr>
        </p:nvGraphicFramePr>
        <p:xfrm>
          <a:off x="168978" y="679967"/>
          <a:ext cx="8689975" cy="1095672"/>
        </p:xfrm>
        <a:graphic>
          <a:graphicData uri="http://schemas.openxmlformats.org/presentationml/2006/ole">
            <mc:AlternateContent xmlns:mc="http://schemas.openxmlformats.org/markup-compatibility/2006">
              <mc:Choice xmlns:v="urn:schemas-microsoft-com:vml" Requires="v">
                <p:oleObj spid="_x0000_s11266" name="Equation" r:id="rId3" imgW="3720960" imgH="469800" progId="Equation.DSMT4">
                  <p:embed/>
                </p:oleObj>
              </mc:Choice>
              <mc:Fallback>
                <p:oleObj name="Equation" r:id="rId3" imgW="3720960" imgH="469800" progId="Equation.DSMT4">
                  <p:embed/>
                  <p:pic>
                    <p:nvPicPr>
                      <p:cNvPr id="626694" name="Object 6"/>
                      <p:cNvPicPr>
                        <a:picLocks noChangeAspect="1" noChangeArrowheads="1"/>
                      </p:cNvPicPr>
                      <p:nvPr/>
                    </p:nvPicPr>
                    <p:blipFill>
                      <a:blip r:embed="rId4"/>
                      <a:srcRect/>
                      <a:stretch>
                        <a:fillRect/>
                      </a:stretch>
                    </p:blipFill>
                    <p:spPr bwMode="auto">
                      <a:xfrm>
                        <a:off x="168978" y="679967"/>
                        <a:ext cx="8689975" cy="1095672"/>
                      </a:xfrm>
                      <a:prstGeom prst="rect">
                        <a:avLst/>
                      </a:prstGeom>
                      <a:noFill/>
                    </p:spPr>
                  </p:pic>
                </p:oleObj>
              </mc:Fallback>
            </mc:AlternateContent>
          </a:graphicData>
        </a:graphic>
      </p:graphicFrame>
      <p:sp>
        <p:nvSpPr>
          <p:cNvPr id="626695" name="Rectangle 7"/>
          <p:cNvSpPr>
            <a:spLocks noChangeArrowheads="1"/>
          </p:cNvSpPr>
          <p:nvPr/>
        </p:nvSpPr>
        <p:spPr bwMode="auto">
          <a:xfrm>
            <a:off x="1" y="3491989"/>
            <a:ext cx="184710" cy="369322"/>
          </a:xfrm>
          <a:prstGeom prst="rect">
            <a:avLst/>
          </a:prstGeom>
          <a:noFill/>
          <a:ln w="9525">
            <a:noFill/>
            <a:miter lim="800000"/>
            <a:headEnd/>
            <a:tailEnd/>
          </a:ln>
          <a:effectLst/>
        </p:spPr>
        <p:txBody>
          <a:bodyPr wrap="none" lIns="91430" tIns="45715" rIns="91430" bIns="45715" anchor="ctr">
            <a:spAutoFit/>
          </a:bodyPr>
          <a:lstStyle/>
          <a:p>
            <a:endParaRPr lang="en-US"/>
          </a:p>
        </p:txBody>
      </p:sp>
      <p:sp>
        <p:nvSpPr>
          <p:cNvPr id="626696" name="Text Box 8"/>
          <p:cNvSpPr txBox="1">
            <a:spLocks noChangeArrowheads="1"/>
          </p:cNvSpPr>
          <p:nvPr/>
        </p:nvSpPr>
        <p:spPr bwMode="auto">
          <a:xfrm>
            <a:off x="533406" y="1905000"/>
            <a:ext cx="4390925" cy="923320"/>
          </a:xfrm>
          <a:prstGeom prst="rect">
            <a:avLst/>
          </a:prstGeom>
          <a:noFill/>
          <a:ln w="9525">
            <a:noFill/>
            <a:miter lim="800000"/>
            <a:headEnd/>
            <a:tailEnd/>
          </a:ln>
          <a:effectLst/>
        </p:spPr>
        <p:txBody>
          <a:bodyPr wrap="none" lIns="91430" tIns="45715" rIns="91430" bIns="45715">
            <a:spAutoFit/>
          </a:bodyPr>
          <a:lstStyle/>
          <a:p>
            <a:r>
              <a:rPr lang="en-US" dirty="0"/>
              <a:t>t taken from HLM: =-9.01/.68=-13.25</a:t>
            </a:r>
          </a:p>
          <a:p>
            <a:r>
              <a:rPr lang="en-US" dirty="0"/>
              <a:t>n is the sample size </a:t>
            </a:r>
          </a:p>
          <a:p>
            <a:r>
              <a:rPr lang="en-US" dirty="0"/>
              <a:t>q is the number of parameters estimated </a:t>
            </a:r>
          </a:p>
        </p:txBody>
      </p:sp>
      <p:graphicFrame>
        <p:nvGraphicFramePr>
          <p:cNvPr id="548867" name="Object 3"/>
          <p:cNvGraphicFramePr>
            <a:graphicFrameLocks noChangeAspect="1"/>
          </p:cNvGraphicFramePr>
          <p:nvPr>
            <p:extLst>
              <p:ext uri="{D42A27DB-BD31-4B8C-83A1-F6EECF244321}">
                <p14:modId xmlns:p14="http://schemas.microsoft.com/office/powerpoint/2010/main" val="3833506097"/>
              </p:ext>
            </p:extLst>
          </p:nvPr>
        </p:nvGraphicFramePr>
        <p:xfrm>
          <a:off x="74342" y="3158842"/>
          <a:ext cx="9032875" cy="1035616"/>
        </p:xfrm>
        <a:graphic>
          <a:graphicData uri="http://schemas.openxmlformats.org/presentationml/2006/ole">
            <mc:AlternateContent xmlns:mc="http://schemas.openxmlformats.org/markup-compatibility/2006">
              <mc:Choice xmlns:v="urn:schemas-microsoft-com:vml" Requires="v">
                <p:oleObj spid="_x0000_s11267" name="Equation" r:id="rId5" imgW="4419360" imgH="469800" progId="Equation.DSMT4">
                  <p:embed/>
                </p:oleObj>
              </mc:Choice>
              <mc:Fallback>
                <p:oleObj name="Equation" r:id="rId5" imgW="4419360" imgH="469800" progId="Equation.DSMT4">
                  <p:embed/>
                  <p:pic>
                    <p:nvPicPr>
                      <p:cNvPr id="548867" name="Object 3"/>
                      <p:cNvPicPr>
                        <a:picLocks noChangeAspect="1" noChangeArrowheads="1"/>
                      </p:cNvPicPr>
                      <p:nvPr/>
                    </p:nvPicPr>
                    <p:blipFill>
                      <a:blip r:embed="rId6"/>
                      <a:srcRect/>
                      <a:stretch>
                        <a:fillRect/>
                      </a:stretch>
                    </p:blipFill>
                    <p:spPr bwMode="auto">
                      <a:xfrm>
                        <a:off x="74342" y="3158842"/>
                        <a:ext cx="9032875" cy="1035616"/>
                      </a:xfrm>
                      <a:prstGeom prst="rect">
                        <a:avLst/>
                      </a:prstGeom>
                      <a:noFill/>
                    </p:spPr>
                  </p:pic>
                </p:oleObj>
              </mc:Fallback>
            </mc:AlternateContent>
          </a:graphicData>
        </a:graphic>
      </p:graphicFrame>
      <p:sp>
        <p:nvSpPr>
          <p:cNvPr id="10" name="Text Box 8"/>
          <p:cNvSpPr txBox="1">
            <a:spLocks noChangeArrowheads="1"/>
          </p:cNvSpPr>
          <p:nvPr/>
        </p:nvSpPr>
        <p:spPr bwMode="auto">
          <a:xfrm>
            <a:off x="420414" y="4267225"/>
            <a:ext cx="6192701" cy="1015653"/>
          </a:xfrm>
          <a:prstGeom prst="rect">
            <a:avLst/>
          </a:prstGeom>
          <a:noFill/>
          <a:ln w="9525">
            <a:noFill/>
            <a:miter lim="800000"/>
            <a:headEnd/>
            <a:tailEnd/>
          </a:ln>
          <a:effectLst/>
        </p:spPr>
        <p:txBody>
          <a:bodyPr wrap="none" lIns="91430" tIns="45715" rIns="91430" bIns="45715">
            <a:spAutoFit/>
          </a:bodyPr>
          <a:lstStyle/>
          <a:p>
            <a:r>
              <a:rPr lang="en-US" sz="2000" dirty="0"/>
              <a:t>Where t is critical value for </a:t>
            </a:r>
            <a:r>
              <a:rPr lang="en-US" sz="2000" dirty="0" err="1"/>
              <a:t>df</a:t>
            </a:r>
            <a:r>
              <a:rPr lang="en-US" sz="2000" dirty="0"/>
              <a:t>&gt;200</a:t>
            </a:r>
          </a:p>
          <a:p>
            <a:endParaRPr lang="en-US" sz="2000" dirty="0"/>
          </a:p>
          <a:p>
            <a:r>
              <a:rPr lang="en-US" sz="2000" dirty="0"/>
              <a:t>% bias to invalidate inference=1-(-.023)/(-.152)=85%</a:t>
            </a:r>
          </a:p>
        </p:txBody>
      </p:sp>
      <p:sp>
        <p:nvSpPr>
          <p:cNvPr id="3" name="TextBox 2"/>
          <p:cNvSpPr txBox="1"/>
          <p:nvPr/>
        </p:nvSpPr>
        <p:spPr>
          <a:xfrm>
            <a:off x="5105402" y="5435263"/>
            <a:ext cx="3852316" cy="923320"/>
          </a:xfrm>
          <a:prstGeom prst="rect">
            <a:avLst/>
          </a:prstGeom>
          <a:noFill/>
        </p:spPr>
        <p:txBody>
          <a:bodyPr wrap="none" lIns="91430" tIns="45715" rIns="91430" bIns="45715" rtlCol="0">
            <a:spAutoFit/>
          </a:bodyPr>
          <a:lstStyle/>
          <a:p>
            <a:r>
              <a:rPr lang="en-US" dirty="0"/>
              <a:t>Accounts for changes in regression </a:t>
            </a:r>
          </a:p>
          <a:p>
            <a:r>
              <a:rPr lang="en-US" dirty="0"/>
              <a:t>coefficient and standard error</a:t>
            </a:r>
          </a:p>
          <a:p>
            <a:r>
              <a:rPr lang="en-US" dirty="0"/>
              <a:t>Because t(r)=t(</a:t>
            </a:r>
            <a:r>
              <a:rPr lang="el-GR" dirty="0"/>
              <a:t>β</a:t>
            </a:r>
            <a:r>
              <a:rPr lang="en-US" dirty="0"/>
              <a:t>)</a:t>
            </a:r>
          </a:p>
        </p:txBody>
      </p:sp>
      <p:sp>
        <p:nvSpPr>
          <p:cNvPr id="2" name="Slide Number Placeholder 1">
            <a:extLst>
              <a:ext uri="{FF2B5EF4-FFF2-40B4-BE49-F238E27FC236}">
                <a16:creationId xmlns:a16="http://schemas.microsoft.com/office/drawing/2014/main" id="{3B6CFBBA-34B2-4911-9755-BDD9BFCDAD84}"/>
              </a:ext>
            </a:extLst>
          </p:cNvPr>
          <p:cNvSpPr>
            <a:spLocks noGrp="1"/>
          </p:cNvSpPr>
          <p:nvPr>
            <p:ph type="sldNum" sz="quarter" idx="12"/>
          </p:nvPr>
        </p:nvSpPr>
        <p:spPr/>
        <p:txBody>
          <a:bodyPr/>
          <a:lstStyle/>
          <a:p>
            <a:pPr>
              <a:defRPr/>
            </a:pPr>
            <a:fld id="{EB803F9A-FC7E-45DE-BDA0-39A1B2B78A17}" type="slidenum">
              <a:rPr lang="en-US" smtClean="0">
                <a:solidFill>
                  <a:srgbClr val="FFFF00"/>
                </a:solidFill>
              </a:rPr>
              <a:pPr>
                <a:defRPr/>
              </a:pPr>
              <a:t>37</a:t>
            </a:fld>
            <a:endParaRPr lang="en-US" dirty="0">
              <a:solidFill>
                <a:srgbClr val="FFFF00"/>
              </a:solidFill>
            </a:endParaRPr>
          </a:p>
        </p:txBody>
      </p:sp>
      <p:cxnSp>
        <p:nvCxnSpPr>
          <p:cNvPr id="5" name="Straight Arrow Connector 4">
            <a:extLst>
              <a:ext uri="{FF2B5EF4-FFF2-40B4-BE49-F238E27FC236}">
                <a16:creationId xmlns:a16="http://schemas.microsoft.com/office/drawing/2014/main" id="{E8217ED1-7F93-42E0-B8FB-9C901CD73C75}"/>
              </a:ext>
            </a:extLst>
          </p:cNvPr>
          <p:cNvCxnSpPr/>
          <p:nvPr/>
        </p:nvCxnSpPr>
        <p:spPr bwMode="auto">
          <a:xfrm flipH="1">
            <a:off x="5181596" y="1368142"/>
            <a:ext cx="3428998" cy="3581400"/>
          </a:xfrm>
          <a:prstGeom prst="straightConnector1">
            <a:avLst/>
          </a:prstGeom>
          <a:noFill/>
          <a:ln w="3810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366E972D-0182-4648-B18A-B437A9BE8DBD}"/>
              </a:ext>
            </a:extLst>
          </p:cNvPr>
          <p:cNvCxnSpPr>
            <a:cxnSpLocks/>
          </p:cNvCxnSpPr>
          <p:nvPr/>
        </p:nvCxnSpPr>
        <p:spPr bwMode="auto">
          <a:xfrm flipH="1">
            <a:off x="4572000" y="3733800"/>
            <a:ext cx="3886200" cy="1215742"/>
          </a:xfrm>
          <a:prstGeom prst="straightConnector1">
            <a:avLst/>
          </a:prstGeom>
          <a:no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08317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891665"/>
            <a:ext cx="184710" cy="369322"/>
          </a:xfrm>
          <a:prstGeom prst="rect">
            <a:avLst/>
          </a:prstGeom>
          <a:noFill/>
          <a:ln w="19050">
            <a:noFill/>
            <a:miter lim="800000"/>
            <a:headEnd/>
            <a:tailEnd/>
          </a:ln>
        </p:spPr>
        <p:txBody>
          <a:bodyPr wrap="none" lIns="91430" tIns="45715" rIns="91430" bIns="45715" anchor="ctr">
            <a:spAutoFit/>
          </a:bodyPr>
          <a:lstStyle/>
          <a:p>
            <a:endParaRPr lang="en-US"/>
          </a:p>
        </p:txBody>
      </p:sp>
      <p:graphicFrame>
        <p:nvGraphicFramePr>
          <p:cNvPr id="19458" name="Object 4"/>
          <p:cNvGraphicFramePr>
            <a:graphicFrameLocks noChangeAspect="1"/>
          </p:cNvGraphicFramePr>
          <p:nvPr>
            <p:extLst>
              <p:ext uri="{D42A27DB-BD31-4B8C-83A1-F6EECF244321}">
                <p14:modId xmlns:p14="http://schemas.microsoft.com/office/powerpoint/2010/main" val="2535564882"/>
              </p:ext>
            </p:extLst>
          </p:nvPr>
        </p:nvGraphicFramePr>
        <p:xfrm>
          <a:off x="152400" y="0"/>
          <a:ext cx="9166578" cy="6553200"/>
        </p:xfrm>
        <a:graphic>
          <a:graphicData uri="http://schemas.openxmlformats.org/presentationml/2006/ole">
            <mc:AlternateContent xmlns:mc="http://schemas.openxmlformats.org/markup-compatibility/2006">
              <mc:Choice xmlns:v="urn:schemas-microsoft-com:vml" Requires="v">
                <p:oleObj spid="_x0000_s12290" name="Slide" r:id="rId3" imgW="3581565" imgH="2686739" progId="PowerPoint.Slide.8">
                  <p:embed/>
                </p:oleObj>
              </mc:Choice>
              <mc:Fallback>
                <p:oleObj name="Slide" r:id="rId3" imgW="3581565" imgH="2686739" progId="PowerPoint.Slide.8">
                  <p:embed/>
                  <p:pic>
                    <p:nvPicPr>
                      <p:cNvPr id="19458" name="Object 4"/>
                      <p:cNvPicPr>
                        <a:picLocks noChangeAspect="1" noChangeArrowheads="1"/>
                      </p:cNvPicPr>
                      <p:nvPr/>
                    </p:nvPicPr>
                    <p:blipFill>
                      <a:blip r:embed="rId4"/>
                      <a:srcRect/>
                      <a:stretch>
                        <a:fillRect/>
                      </a:stretch>
                    </p:blipFill>
                    <p:spPr bwMode="auto">
                      <a:xfrm>
                        <a:off x="152400" y="0"/>
                        <a:ext cx="9166578" cy="6553200"/>
                      </a:xfrm>
                      <a:prstGeom prst="rect">
                        <a:avLst/>
                      </a:prstGeom>
                      <a:noFill/>
                    </p:spPr>
                  </p:pic>
                </p:oleObj>
              </mc:Fallback>
            </mc:AlternateContent>
          </a:graphicData>
        </a:graphic>
      </p:graphicFrame>
      <p:sp>
        <p:nvSpPr>
          <p:cNvPr id="4" name="Rectangle 3"/>
          <p:cNvSpPr/>
          <p:nvPr/>
        </p:nvSpPr>
        <p:spPr>
          <a:xfrm>
            <a:off x="6997601" y="3364468"/>
            <a:ext cx="389830" cy="369322"/>
          </a:xfrm>
          <a:prstGeom prst="rect">
            <a:avLst/>
          </a:prstGeom>
        </p:spPr>
        <p:txBody>
          <a:bodyPr wrap="none" lIns="91430" tIns="45715" rIns="91430" bIns="45715">
            <a:spAutoFit/>
          </a:bodyPr>
          <a:lstStyle/>
          <a:p>
            <a:r>
              <a:rPr lang="en-US" dirty="0">
                <a:solidFill>
                  <a:srgbClr val="000000"/>
                </a:solidFill>
                <a:ea typeface="Times New Roman" pitchFamily="18" charset="0"/>
              </a:rPr>
              <a:t>r</a:t>
            </a:r>
            <a:r>
              <a:rPr lang="en-US" baseline="30000" dirty="0">
                <a:solidFill>
                  <a:srgbClr val="000000"/>
                </a:solidFill>
                <a:ea typeface="Times New Roman" pitchFamily="18" charset="0"/>
              </a:rPr>
              <a:t># </a:t>
            </a:r>
            <a:endParaRPr lang="en-US" dirty="0">
              <a:solidFill>
                <a:srgbClr val="000000"/>
              </a:solidFill>
            </a:endParaRPr>
          </a:p>
        </p:txBody>
      </p:sp>
      <p:sp>
        <p:nvSpPr>
          <p:cNvPr id="7" name="TextBox 6"/>
          <p:cNvSpPr txBox="1"/>
          <p:nvPr/>
        </p:nvSpPr>
        <p:spPr>
          <a:xfrm>
            <a:off x="4419613" y="2133625"/>
            <a:ext cx="184019" cy="1384995"/>
          </a:xfrm>
          <a:prstGeom prst="rect">
            <a:avLst/>
          </a:prstGeom>
          <a:noFill/>
        </p:spPr>
        <p:txBody>
          <a:bodyPr wrap="square" lIns="91430" tIns="45715" rIns="91430" bIns="45715" rtlCol="0">
            <a:spAutoFit/>
          </a:bodyPr>
          <a:lstStyle/>
          <a:p>
            <a:r>
              <a:rPr lang="en-US" sz="8400" dirty="0">
                <a:solidFill>
                  <a:schemeClr val="tx1"/>
                </a:solidFill>
              </a:rPr>
              <a:t>{</a:t>
            </a:r>
          </a:p>
        </p:txBody>
      </p:sp>
      <p:sp>
        <p:nvSpPr>
          <p:cNvPr id="8" name="TextBox 7"/>
          <p:cNvSpPr txBox="1"/>
          <p:nvPr/>
        </p:nvSpPr>
        <p:spPr>
          <a:xfrm>
            <a:off x="3276613" y="2735783"/>
            <a:ext cx="202421" cy="769441"/>
          </a:xfrm>
          <a:prstGeom prst="rect">
            <a:avLst/>
          </a:prstGeom>
          <a:noFill/>
        </p:spPr>
        <p:txBody>
          <a:bodyPr wrap="square" lIns="91430" tIns="45715" rIns="91430" bIns="45715" rtlCol="0">
            <a:spAutoFit/>
          </a:bodyPr>
          <a:lstStyle/>
          <a:p>
            <a:r>
              <a:rPr lang="en-US" sz="4400" dirty="0">
                <a:solidFill>
                  <a:schemeClr val="tx1"/>
                </a:solidFill>
              </a:rPr>
              <a:t>}</a:t>
            </a:r>
          </a:p>
        </p:txBody>
      </p:sp>
      <p:sp>
        <p:nvSpPr>
          <p:cNvPr id="9" name="TextBox 8"/>
          <p:cNvSpPr txBox="1"/>
          <p:nvPr/>
        </p:nvSpPr>
        <p:spPr>
          <a:xfrm>
            <a:off x="3568784" y="2083993"/>
            <a:ext cx="1057599" cy="1384984"/>
          </a:xfrm>
          <a:prstGeom prst="rect">
            <a:avLst/>
          </a:prstGeom>
          <a:noFill/>
        </p:spPr>
        <p:txBody>
          <a:bodyPr wrap="square" lIns="91430" tIns="45715" rIns="91430" bIns="45715" rtlCol="0">
            <a:spAutoFit/>
          </a:bodyPr>
          <a:lstStyle/>
          <a:p>
            <a:pPr algn="ctr"/>
            <a:r>
              <a:rPr lang="en-US" sz="1400" dirty="0">
                <a:solidFill>
                  <a:schemeClr val="tx1"/>
                </a:solidFill>
              </a:rPr>
              <a:t>% bias necessary to invalidate the inference</a:t>
            </a:r>
          </a:p>
        </p:txBody>
      </p:sp>
      <p:graphicFrame>
        <p:nvGraphicFramePr>
          <p:cNvPr id="5" name="Object 4"/>
          <p:cNvGraphicFramePr>
            <a:graphicFrameLocks noChangeAspect="1"/>
          </p:cNvGraphicFramePr>
          <p:nvPr>
            <p:extLst>
              <p:ext uri="{D42A27DB-BD31-4B8C-83A1-F6EECF244321}">
                <p14:modId xmlns:p14="http://schemas.microsoft.com/office/powerpoint/2010/main" val="3550574321"/>
              </p:ext>
            </p:extLst>
          </p:nvPr>
        </p:nvGraphicFramePr>
        <p:xfrm>
          <a:off x="598488" y="5659462"/>
          <a:ext cx="6165850" cy="714375"/>
        </p:xfrm>
        <a:graphic>
          <a:graphicData uri="http://schemas.openxmlformats.org/presentationml/2006/ole">
            <mc:AlternateContent xmlns:mc="http://schemas.openxmlformats.org/markup-compatibility/2006">
              <mc:Choice xmlns:v="urn:schemas-microsoft-com:vml" Requires="v">
                <p:oleObj spid="_x0000_s12291" name="Equation" r:id="rId5" imgW="3619440" imgH="419040" progId="Equation.DSMT4">
                  <p:embed/>
                </p:oleObj>
              </mc:Choice>
              <mc:Fallback>
                <p:oleObj name="Equation" r:id="rId5" imgW="3619440" imgH="419040" progId="Equation.DSMT4">
                  <p:embed/>
                  <p:pic>
                    <p:nvPicPr>
                      <p:cNvPr id="5" name="Object 4"/>
                      <p:cNvPicPr>
                        <a:picLocks noChangeAspect="1" noChangeArrowheads="1"/>
                      </p:cNvPicPr>
                      <p:nvPr/>
                    </p:nvPicPr>
                    <p:blipFill>
                      <a:blip r:embed="rId6"/>
                      <a:srcRect/>
                      <a:stretch>
                        <a:fillRect/>
                      </a:stretch>
                    </p:blipFill>
                    <p:spPr bwMode="auto">
                      <a:xfrm>
                        <a:off x="598488" y="5659462"/>
                        <a:ext cx="61658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p:nvPr/>
        </p:nvCxnSpPr>
        <p:spPr bwMode="auto">
          <a:xfrm flipH="1" flipV="1">
            <a:off x="3568794" y="3120504"/>
            <a:ext cx="2908219" cy="2823121"/>
          </a:xfrm>
          <a:prstGeom prst="straightConnector1">
            <a:avLst/>
          </a:prstGeom>
          <a:noFill/>
          <a:ln w="38100" cap="flat" cmpd="sng" algn="ctr">
            <a:solidFill>
              <a:srgbClr val="FF0000"/>
            </a:solidFill>
            <a:prstDash val="solid"/>
            <a:round/>
            <a:headEnd type="none" w="med" len="med"/>
            <a:tailEnd type="arrow"/>
          </a:ln>
          <a:effectLst/>
        </p:spPr>
      </p:cxnSp>
      <p:graphicFrame>
        <p:nvGraphicFramePr>
          <p:cNvPr id="6" name="Object 5"/>
          <p:cNvGraphicFramePr>
            <a:graphicFrameLocks noChangeAspect="1"/>
          </p:cNvGraphicFramePr>
          <p:nvPr>
            <p:extLst>
              <p:ext uri="{D42A27DB-BD31-4B8C-83A1-F6EECF244321}">
                <p14:modId xmlns:p14="http://schemas.microsoft.com/office/powerpoint/2010/main" val="2007121097"/>
              </p:ext>
            </p:extLst>
          </p:nvPr>
        </p:nvGraphicFramePr>
        <p:xfrm>
          <a:off x="7292987" y="5934099"/>
          <a:ext cx="1622425" cy="373063"/>
        </p:xfrm>
        <a:graphic>
          <a:graphicData uri="http://schemas.openxmlformats.org/presentationml/2006/ole">
            <mc:AlternateContent xmlns:mc="http://schemas.openxmlformats.org/markup-compatibility/2006">
              <mc:Choice xmlns:v="urn:schemas-microsoft-com:vml" Requires="v">
                <p:oleObj spid="_x0000_s12292" name="Equation" r:id="rId7" imgW="990360" imgH="228600" progId="Equation.DSMT4">
                  <p:embed/>
                </p:oleObj>
              </mc:Choice>
              <mc:Fallback>
                <p:oleObj name="Equation" r:id="rId7" imgW="990360" imgH="228600" progId="Equation.DSMT4">
                  <p:embed/>
                  <p:pic>
                    <p:nvPicPr>
                      <p:cNvPr id="6" name="Object 5"/>
                      <p:cNvPicPr>
                        <a:picLocks noChangeAspect="1" noChangeArrowheads="1"/>
                      </p:cNvPicPr>
                      <p:nvPr/>
                    </p:nvPicPr>
                    <p:blipFill>
                      <a:blip r:embed="rId8"/>
                      <a:srcRect/>
                      <a:stretch>
                        <a:fillRect/>
                      </a:stretch>
                    </p:blipFill>
                    <p:spPr bwMode="auto">
                      <a:xfrm>
                        <a:off x="7292987" y="5934099"/>
                        <a:ext cx="16224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2667000" y="2489823"/>
            <a:ext cx="339436" cy="369322"/>
          </a:xfrm>
          <a:prstGeom prst="rect">
            <a:avLst/>
          </a:prstGeom>
          <a:noFill/>
        </p:spPr>
        <p:txBody>
          <a:bodyPr wrap="square" lIns="91430" tIns="45715" rIns="91430" bIns="45715" rtlCol="0">
            <a:spAutoFit/>
          </a:bodyPr>
          <a:lstStyle/>
          <a:p>
            <a:pPr algn="ctr"/>
            <a:r>
              <a:rPr lang="en-US" dirty="0">
                <a:solidFill>
                  <a:schemeClr val="tx1"/>
                </a:solidFill>
              </a:rPr>
              <a:t>r</a:t>
            </a:r>
          </a:p>
        </p:txBody>
      </p:sp>
      <p:sp>
        <p:nvSpPr>
          <p:cNvPr id="14" name="TextBox 13"/>
          <p:cNvSpPr txBox="1"/>
          <p:nvPr/>
        </p:nvSpPr>
        <p:spPr>
          <a:xfrm>
            <a:off x="5181600" y="1899319"/>
            <a:ext cx="339436" cy="369322"/>
          </a:xfrm>
          <a:prstGeom prst="rect">
            <a:avLst/>
          </a:prstGeom>
          <a:noFill/>
        </p:spPr>
        <p:txBody>
          <a:bodyPr wrap="square" lIns="91430" tIns="45715" rIns="91430" bIns="45715" rtlCol="0">
            <a:spAutoFit/>
          </a:bodyPr>
          <a:lstStyle/>
          <a:p>
            <a:pPr algn="ctr"/>
            <a:r>
              <a:rPr lang="en-US" dirty="0">
                <a:solidFill>
                  <a:schemeClr val="tx1"/>
                </a:solidFill>
              </a:rPr>
              <a:t>r</a:t>
            </a:r>
          </a:p>
        </p:txBody>
      </p:sp>
      <p:sp>
        <p:nvSpPr>
          <p:cNvPr id="2" name="Slide Number Placeholder 1">
            <a:extLst>
              <a:ext uri="{FF2B5EF4-FFF2-40B4-BE49-F238E27FC236}">
                <a16:creationId xmlns:a16="http://schemas.microsoft.com/office/drawing/2014/main" id="{A118D4B6-D8B4-4DDB-85F3-015A65081858}"/>
              </a:ext>
            </a:extLst>
          </p:cNvPr>
          <p:cNvSpPr>
            <a:spLocks noGrp="1"/>
          </p:cNvSpPr>
          <p:nvPr>
            <p:ph type="sldNum" sz="quarter" idx="11"/>
          </p:nvPr>
        </p:nvSpPr>
        <p:spPr/>
        <p:txBody>
          <a:bodyPr/>
          <a:lstStyle/>
          <a:p>
            <a:pPr>
              <a:defRPr/>
            </a:pPr>
            <a:fld id="{2088A31A-02D4-4BA1-8536-FBD446B2D458}" type="slidenum">
              <a:rPr lang="en-US" smtClean="0"/>
              <a:pPr>
                <a:defRPr/>
              </a:pPr>
              <a:t>38</a:t>
            </a:fld>
            <a:endParaRPr lang="en-US" dirty="0"/>
          </a:p>
        </p:txBody>
      </p:sp>
    </p:spTree>
    <p:extLst>
      <p:ext uri="{BB962C8B-B14F-4D97-AF65-F5344CB8AC3E}">
        <p14:creationId xmlns:p14="http://schemas.microsoft.com/office/powerpoint/2010/main" val="15845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F9CBC-1E5D-46D4-9693-E93898CCE508}"/>
              </a:ext>
            </a:extLst>
          </p:cNvPr>
          <p:cNvSpPr>
            <a:spLocks noGrp="1"/>
          </p:cNvSpPr>
          <p:nvPr>
            <p:ph type="title"/>
          </p:nvPr>
        </p:nvSpPr>
        <p:spPr>
          <a:xfrm>
            <a:off x="103577" y="411163"/>
            <a:ext cx="9144000" cy="1143000"/>
          </a:xfrm>
        </p:spPr>
        <p:txBody>
          <a:bodyPr/>
          <a:lstStyle/>
          <a:p>
            <a:r>
              <a:rPr lang="en-US" sz="3200" dirty="0"/>
              <a:t>r Accounts for Changes in R</a:t>
            </a:r>
            <a:r>
              <a:rPr lang="en-US" sz="3200" baseline="30000" dirty="0"/>
              <a:t>2</a:t>
            </a:r>
            <a:r>
              <a:rPr lang="en-US" sz="3200" dirty="0"/>
              <a:t> and Changes in Standard error:  T(r) = T(</a:t>
            </a:r>
            <a:r>
              <a:rPr lang="el-GR" sz="3200" dirty="0"/>
              <a:t>β</a:t>
            </a:r>
            <a:r>
              <a:rPr lang="en-US" sz="3200" dirty="0"/>
              <a:t>/se(</a:t>
            </a:r>
            <a:r>
              <a:rPr lang="el-GR" sz="3200" dirty="0"/>
              <a:t>β</a:t>
            </a:r>
            <a:r>
              <a:rPr lang="en-US" sz="3200" dirty="0"/>
              <a:t>)).  </a:t>
            </a:r>
            <a:br>
              <a:rPr lang="en-US" sz="3200" dirty="0"/>
            </a:br>
            <a:endParaRPr lang="en-US" sz="3200" dirty="0"/>
          </a:p>
        </p:txBody>
      </p:sp>
      <p:sp>
        <p:nvSpPr>
          <p:cNvPr id="2" name="Slide Number Placeholder 1">
            <a:extLst>
              <a:ext uri="{FF2B5EF4-FFF2-40B4-BE49-F238E27FC236}">
                <a16:creationId xmlns:a16="http://schemas.microsoft.com/office/drawing/2014/main" id="{0979FEB2-0F95-42DF-B0A5-B28D0CB649D3}"/>
              </a:ext>
            </a:extLst>
          </p:cNvPr>
          <p:cNvSpPr>
            <a:spLocks noGrp="1"/>
          </p:cNvSpPr>
          <p:nvPr>
            <p:ph type="sldNum" sz="quarter" idx="12"/>
          </p:nvPr>
        </p:nvSpPr>
        <p:spPr>
          <a:xfrm>
            <a:off x="6553200" y="5970587"/>
            <a:ext cx="2133600" cy="476250"/>
          </a:xfrm>
        </p:spPr>
        <p:txBody>
          <a:bodyPr/>
          <a:lstStyle/>
          <a:p>
            <a:pPr>
              <a:defRPr/>
            </a:pPr>
            <a:fld id="{2088A31A-02D4-4BA1-8536-FBD446B2D458}" type="slidenum">
              <a:rPr lang="en-US" smtClean="0"/>
              <a:pPr>
                <a:defRPr/>
              </a:pPr>
              <a:t>39</a:t>
            </a:fld>
            <a:endParaRPr lang="en-US" dirty="0"/>
          </a:p>
        </p:txBody>
      </p:sp>
      <p:pic>
        <p:nvPicPr>
          <p:cNvPr id="6" name="Picture 2">
            <a:extLst>
              <a:ext uri="{FF2B5EF4-FFF2-40B4-BE49-F238E27FC236}">
                <a16:creationId xmlns:a16="http://schemas.microsoft.com/office/drawing/2014/main" id="{CBCFBD7B-39D9-4DA3-9A1D-22D2B8E24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6"/>
          <a:stretch/>
        </p:blipFill>
        <p:spPr bwMode="auto">
          <a:xfrm>
            <a:off x="219018" y="1371600"/>
            <a:ext cx="6648708" cy="3450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45AD4F9-D149-4E95-98E5-15E476CDDB0C}"/>
              </a:ext>
            </a:extLst>
          </p:cNvPr>
          <p:cNvSpPr txBox="1"/>
          <p:nvPr/>
        </p:nvSpPr>
        <p:spPr>
          <a:xfrm>
            <a:off x="98102" y="4783340"/>
            <a:ext cx="8839200" cy="1754326"/>
          </a:xfrm>
          <a:prstGeom prst="rect">
            <a:avLst/>
          </a:prstGeom>
          <a:noFill/>
        </p:spPr>
        <p:txBody>
          <a:bodyPr wrap="square" rtlCol="0">
            <a:spAutoFit/>
          </a:bodyPr>
          <a:lstStyle/>
          <a:p>
            <a:r>
              <a:rPr lang="en-US" dirty="0"/>
              <a:t>So if we work in the correlation metric it inherently accounts for changes in R</a:t>
            </a:r>
            <a:r>
              <a:rPr lang="en-US" baseline="30000" dirty="0"/>
              <a:t>2</a:t>
            </a:r>
            <a:r>
              <a:rPr lang="en-US" dirty="0"/>
              <a:t>. </a:t>
            </a:r>
          </a:p>
          <a:p>
            <a:r>
              <a:rPr lang="en-US" dirty="0"/>
              <a:t>Good to use for comparison across studies or comparison with bias accounted for by observed covariates within study</a:t>
            </a:r>
          </a:p>
          <a:p>
            <a:r>
              <a:rPr lang="en-US" dirty="0"/>
              <a:t>For comparison, see </a:t>
            </a:r>
            <a:r>
              <a:rPr lang="en-US" dirty="0">
                <a:hlinkClick r:id="rId3"/>
              </a:rPr>
              <a:t>Oster, E. (2019). Unobservable selection and coefficient stability: Theory and evidence. </a:t>
            </a:r>
            <a:r>
              <a:rPr lang="en-US" i="1" dirty="0">
                <a:hlinkClick r:id="rId3"/>
              </a:rPr>
              <a:t>Journal of Business &amp; Economic Statistics</a:t>
            </a:r>
            <a:r>
              <a:rPr lang="en-US" dirty="0">
                <a:hlinkClick r:id="rId3"/>
              </a:rPr>
              <a:t>, </a:t>
            </a:r>
            <a:r>
              <a:rPr lang="en-US" i="1" dirty="0">
                <a:hlinkClick r:id="rId3"/>
              </a:rPr>
              <a:t>37</a:t>
            </a:r>
            <a:r>
              <a:rPr lang="en-US" dirty="0">
                <a:hlinkClick r:id="rId3"/>
              </a:rPr>
              <a:t>(2), 187-204.</a:t>
            </a:r>
            <a:endParaRPr lang="en-US" dirty="0"/>
          </a:p>
        </p:txBody>
      </p:sp>
    </p:spTree>
    <p:extLst>
      <p:ext uri="{BB962C8B-B14F-4D97-AF65-F5344CB8AC3E}">
        <p14:creationId xmlns:p14="http://schemas.microsoft.com/office/powerpoint/2010/main" val="4057906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2400" dirty="0"/>
              <a:t>overview</a:t>
            </a:r>
          </a:p>
        </p:txBody>
      </p:sp>
      <p:sp>
        <p:nvSpPr>
          <p:cNvPr id="3" name="Content Placeholder 2"/>
          <p:cNvSpPr>
            <a:spLocks noGrp="1"/>
          </p:cNvSpPr>
          <p:nvPr>
            <p:ph idx="1"/>
          </p:nvPr>
        </p:nvSpPr>
        <p:spPr>
          <a:xfrm>
            <a:off x="1143000" y="381000"/>
            <a:ext cx="8001000" cy="6477000"/>
          </a:xfrm>
        </p:spPr>
        <p:txBody>
          <a:bodyPr/>
          <a:lstStyle/>
          <a:p>
            <a:r>
              <a:rPr lang="en-US" sz="1500" dirty="0">
                <a:hlinkClick r:id="rId3" action="ppaction://hlinksldjump"/>
              </a:rPr>
              <a:t>Replacement Cases Framework</a:t>
            </a:r>
            <a:r>
              <a:rPr lang="en-US" sz="1500" dirty="0"/>
              <a:t> (40 minutes to reflection)</a:t>
            </a:r>
          </a:p>
          <a:p>
            <a:pPr lvl="1"/>
            <a:r>
              <a:rPr lang="en-US" sz="1500" dirty="0">
                <a:hlinkClick r:id="rId4" action="ppaction://hlinksldjump"/>
              </a:rPr>
              <a:t>Thresholds for inference and % bias to invalidate and inference</a:t>
            </a:r>
            <a:endParaRPr lang="en-US" sz="1500" dirty="0"/>
          </a:p>
          <a:p>
            <a:pPr lvl="1"/>
            <a:r>
              <a:rPr lang="en-US" sz="1500" dirty="0">
                <a:hlinkClick r:id="rId5" action="ppaction://hlinksldjump"/>
              </a:rPr>
              <a:t>The counterfactual paradigm</a:t>
            </a:r>
            <a:endParaRPr lang="en-US" sz="1500" dirty="0"/>
          </a:p>
          <a:p>
            <a:pPr lvl="1"/>
            <a:r>
              <a:rPr lang="en-US" sz="1500" dirty="0">
                <a:hlinkClick r:id="rId6" action="ppaction://hlinksldjump"/>
              </a:rPr>
              <a:t>Application to concerns about non-random assignment to treatments</a:t>
            </a:r>
            <a:endParaRPr lang="en-US" sz="1500" dirty="0"/>
          </a:p>
          <a:p>
            <a:pPr lvl="1"/>
            <a:r>
              <a:rPr lang="en-US" sz="1500" dirty="0">
                <a:hlinkClick r:id="rId7" action="ppaction://hlinksldjump"/>
              </a:rPr>
              <a:t>Application to concerns about non-random sample</a:t>
            </a:r>
            <a:endParaRPr lang="en-US" sz="1500" dirty="0"/>
          </a:p>
          <a:p>
            <a:pPr lvl="1"/>
            <a:r>
              <a:rPr lang="en-US" sz="1500" dirty="0"/>
              <a:t>     </a:t>
            </a:r>
            <a:r>
              <a:rPr lang="en-US" sz="1500" dirty="0">
                <a:hlinkClick r:id="rId7" action="ppaction://hlinksldjump"/>
              </a:rPr>
              <a:t>Reflection</a:t>
            </a:r>
            <a:r>
              <a:rPr lang="en-US" sz="1500" dirty="0"/>
              <a:t> (10 minutes)</a:t>
            </a:r>
          </a:p>
          <a:p>
            <a:pPr lvl="1"/>
            <a:r>
              <a:rPr lang="en-US" sz="1500" dirty="0"/>
              <a:t>Examples of replacement framework</a:t>
            </a:r>
          </a:p>
          <a:p>
            <a:pPr lvl="1"/>
            <a:r>
              <a:rPr lang="en-US" sz="1500" dirty="0">
                <a:hlinkClick r:id="rId8" action="ppaction://hlinksldjump"/>
              </a:rPr>
              <a:t>Internal validity example: Effect of kindergarten retention on achievement</a:t>
            </a:r>
            <a:r>
              <a:rPr lang="en-US" sz="1500" dirty="0"/>
              <a:t> </a:t>
            </a:r>
          </a:p>
          <a:p>
            <a:pPr lvl="1"/>
            <a:r>
              <a:rPr lang="en-US" sz="1500" dirty="0"/>
              <a:t>		(40 minutes to break)</a:t>
            </a:r>
          </a:p>
          <a:p>
            <a:pPr lvl="1"/>
            <a:r>
              <a:rPr lang="en-US" sz="1500" dirty="0">
                <a:hlinkClick r:id="rId9" action="ppaction://hlinksldjump"/>
              </a:rPr>
              <a:t>External validity example: effect of Open Court curriculum on achievement</a:t>
            </a:r>
            <a:endParaRPr lang="en-US" sz="1500" dirty="0"/>
          </a:p>
          <a:p>
            <a:pPr lvl="1"/>
            <a:r>
              <a:rPr lang="en-US" sz="1500" dirty="0"/>
              <a:t>     </a:t>
            </a:r>
            <a:r>
              <a:rPr lang="en-US" sz="1500" dirty="0">
                <a:hlinkClick r:id="rId10" action="ppaction://hlinksldjump"/>
              </a:rPr>
              <a:t>Review and Reflection</a:t>
            </a:r>
            <a:endParaRPr lang="en-US" sz="1500" dirty="0"/>
          </a:p>
          <a:p>
            <a:pPr lvl="1"/>
            <a:r>
              <a:rPr lang="en-US" sz="1500" dirty="0"/>
              <a:t>Extensions</a:t>
            </a:r>
          </a:p>
          <a:p>
            <a:pPr lvl="1"/>
            <a:r>
              <a:rPr lang="en-US" sz="1500" dirty="0">
                <a:hlinkClick r:id="" action="ppaction://noaction"/>
              </a:rPr>
              <a:t>Extensions of the framework</a:t>
            </a:r>
            <a:endParaRPr lang="en-US" sz="1500" dirty="0"/>
          </a:p>
          <a:p>
            <a:pPr lvl="1"/>
            <a:r>
              <a:rPr lang="en-US" sz="1500" dirty="0">
                <a:hlinkClick r:id="" action="ppaction://noaction"/>
              </a:rPr>
              <a:t>Exercise and break</a:t>
            </a:r>
            <a:r>
              <a:rPr lang="en-US" sz="1500" dirty="0"/>
              <a:t> (20 minutes)</a:t>
            </a:r>
          </a:p>
          <a:p>
            <a:r>
              <a:rPr lang="en-US" sz="1500" dirty="0">
                <a:hlinkClick r:id="" action="ppaction://noaction"/>
              </a:rPr>
              <a:t>Correlational Framework</a:t>
            </a:r>
            <a:r>
              <a:rPr lang="en-US" sz="1500" dirty="0"/>
              <a:t> (25 minutes to exercise)</a:t>
            </a:r>
          </a:p>
          <a:p>
            <a:r>
              <a:rPr lang="en-US" sz="1500" dirty="0"/>
              <a:t>       </a:t>
            </a:r>
            <a:r>
              <a:rPr lang="en-US" sz="1500" dirty="0">
                <a:hlinkClick r:id="" action="ppaction://noaction"/>
              </a:rPr>
              <a:t>How regression works</a:t>
            </a:r>
            <a:endParaRPr lang="en-US" sz="1500" dirty="0"/>
          </a:p>
          <a:p>
            <a:pPr lvl="1"/>
            <a:r>
              <a:rPr lang="en-US" sz="1500" dirty="0">
                <a:hlinkClick r:id="" action="ppaction://noaction"/>
              </a:rPr>
              <a:t>Impact of a Confounding variable</a:t>
            </a:r>
            <a:endParaRPr lang="en-US" sz="1500" dirty="0"/>
          </a:p>
          <a:p>
            <a:pPr lvl="1"/>
            <a:r>
              <a:rPr lang="en-US" sz="1500" dirty="0">
                <a:hlinkClick r:id="" action="ppaction://noaction"/>
              </a:rPr>
              <a:t>Internal validity: Impact necessary to invalidate an inference</a:t>
            </a:r>
            <a:endParaRPr lang="en-US" sz="1500" dirty="0"/>
          </a:p>
          <a:p>
            <a:pPr lvl="1"/>
            <a:r>
              <a:rPr lang="en-US" sz="1500" dirty="0">
                <a:hlinkClick r:id="" action="ppaction://noaction"/>
              </a:rPr>
              <a:t>Example: Effect of kindergarten retention on achievement</a:t>
            </a:r>
            <a:endParaRPr lang="en-US" sz="1500" dirty="0"/>
          </a:p>
          <a:p>
            <a:pPr lvl="1"/>
            <a:r>
              <a:rPr lang="en-US" sz="1500" dirty="0">
                <a:hlinkClick r:id="" action="ppaction://noaction"/>
              </a:rPr>
              <a:t>Exercise</a:t>
            </a:r>
            <a:r>
              <a:rPr lang="en-US" sz="1500" dirty="0"/>
              <a:t> (25 minutes)</a:t>
            </a:r>
          </a:p>
          <a:p>
            <a:pPr lvl="1"/>
            <a:r>
              <a:rPr lang="en-US" sz="1500" dirty="0">
                <a:hlinkClick r:id="" action="ppaction://noaction"/>
              </a:rPr>
              <a:t>External validity (30 minutes)</a:t>
            </a:r>
            <a:endParaRPr lang="en-US" sz="1500" dirty="0"/>
          </a:p>
          <a:p>
            <a:pPr lvl="1"/>
            <a:r>
              <a:rPr lang="en-US" sz="1500" dirty="0">
                <a:hlinkClick r:id="" action="ppaction://noaction"/>
              </a:rPr>
              <a:t>combining estimates from different populations</a:t>
            </a:r>
            <a:endParaRPr lang="en-US" sz="1500" dirty="0"/>
          </a:p>
          <a:p>
            <a:pPr lvl="1"/>
            <a:r>
              <a:rPr lang="en-US" sz="1500" dirty="0">
                <a:hlinkClick r:id="" action="ppaction://noaction"/>
              </a:rPr>
              <a:t>example: effect of Open Court curriculum on achievement</a:t>
            </a:r>
            <a:endParaRPr lang="en-US" sz="1500" dirty="0"/>
          </a:p>
          <a:p>
            <a:r>
              <a:rPr lang="en-US" sz="1500" dirty="0">
                <a:hlinkClick r:id="" action="ppaction://noaction"/>
              </a:rPr>
              <a:t>Conclusion</a:t>
            </a:r>
            <a:r>
              <a:rPr lang="en-US" sz="1500" dirty="0"/>
              <a:t> (10 minutes)</a:t>
            </a:r>
          </a:p>
          <a:p>
            <a:pPr lvl="1"/>
            <a:endParaRPr lang="en-US" sz="1500" dirty="0"/>
          </a:p>
          <a:p>
            <a:pPr lvl="1"/>
            <a:endParaRPr lang="en-US" sz="1500" dirty="0"/>
          </a:p>
          <a:p>
            <a:endParaRPr lang="en-US" sz="1500" dirty="0"/>
          </a:p>
          <a:p>
            <a:pPr lvl="1"/>
            <a:endParaRPr lang="en-US" sz="1500" dirty="0"/>
          </a:p>
        </p:txBody>
      </p:sp>
      <p:sp>
        <p:nvSpPr>
          <p:cNvPr id="4" name="Slide Number Placeholder 3">
            <a:extLst>
              <a:ext uri="{FF2B5EF4-FFF2-40B4-BE49-F238E27FC236}">
                <a16:creationId xmlns:a16="http://schemas.microsoft.com/office/drawing/2014/main" id="{4671E4A4-CE11-47BD-8556-2E7A6E86A9ED}"/>
              </a:ext>
            </a:extLst>
          </p:cNvPr>
          <p:cNvSpPr>
            <a:spLocks noGrp="1"/>
          </p:cNvSpPr>
          <p:nvPr>
            <p:ph type="sldNum" sz="quarter" idx="12"/>
          </p:nvPr>
        </p:nvSpPr>
        <p:spPr/>
        <p:txBody>
          <a:bodyPr/>
          <a:lstStyle/>
          <a:p>
            <a:pPr>
              <a:defRPr/>
            </a:pPr>
            <a:fld id="{350884FC-A345-47D7-8DCD-28131DE4BA17}" type="slidenum">
              <a:rPr lang="en-US" smtClean="0"/>
              <a:pPr>
                <a:defRPr/>
              </a:pPr>
              <a:t>4</a:t>
            </a:fld>
            <a:endParaRPr lang="en-US" dirty="0">
              <a:solidFill>
                <a:srgbClr val="FFFF00"/>
              </a:solidFill>
            </a:endParaRPr>
          </a:p>
        </p:txBody>
      </p:sp>
    </p:spTree>
    <p:extLst>
      <p:ext uri="{BB962C8B-B14F-4D97-AF65-F5344CB8AC3E}">
        <p14:creationId xmlns:p14="http://schemas.microsoft.com/office/powerpoint/2010/main" val="1849580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8" name="Rectangle 3"/>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9" name="Rectangle 4"/>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0" name="Rectangle 5"/>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1" name="Rectangle 6"/>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2" name="Rectangle 7"/>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3" name="Rectangle 8"/>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4" name="Rectangle 9"/>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5" name="Rectangle 10"/>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6" name="Rectangle 11"/>
          <p:cNvSpPr>
            <a:spLocks noChangeArrowheads="1"/>
          </p:cNvSpPr>
          <p:nvPr/>
        </p:nvSpPr>
        <p:spPr bwMode="auto">
          <a:xfrm>
            <a:off x="0" y="529715"/>
            <a:ext cx="184710" cy="369322"/>
          </a:xfrm>
          <a:prstGeom prst="rect">
            <a:avLst/>
          </a:prstGeom>
          <a:noFill/>
          <a:ln w="9525">
            <a:noFill/>
            <a:miter lim="800000"/>
            <a:headEnd/>
            <a:tailEnd/>
          </a:ln>
        </p:spPr>
        <p:txBody>
          <a:bodyPr wrap="none" lIns="91430" tIns="45715" rIns="91430" bIns="4571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266" name="Object 12"/>
          <p:cNvGraphicFramePr>
            <a:graphicFrameLocks noChangeAspect="1"/>
          </p:cNvGraphicFramePr>
          <p:nvPr/>
        </p:nvGraphicFramePr>
        <p:xfrm>
          <a:off x="304800" y="304801"/>
          <a:ext cx="8305800" cy="6237288"/>
        </p:xfrm>
        <a:graphic>
          <a:graphicData uri="http://schemas.openxmlformats.org/presentationml/2006/ole">
            <mc:AlternateContent xmlns:mc="http://schemas.openxmlformats.org/markup-compatibility/2006">
              <mc:Choice xmlns:v="urn:schemas-microsoft-com:vml" Requires="v">
                <p:oleObj spid="_x0000_s13314" name="Slide" r:id="rId4" imgW="4559808" imgH="3419135" progId="PowerPoint.Slide.8">
                  <p:embed/>
                </p:oleObj>
              </mc:Choice>
              <mc:Fallback>
                <p:oleObj name="Slide" r:id="rId4" imgW="4559808" imgH="3419135" progId="PowerPoint.Slide.8">
                  <p:embed/>
                  <p:pic>
                    <p:nvPicPr>
                      <p:cNvPr id="11266" name="Object 12"/>
                      <p:cNvPicPr>
                        <a:picLocks noChangeAspect="1" noChangeArrowheads="1"/>
                      </p:cNvPicPr>
                      <p:nvPr/>
                    </p:nvPicPr>
                    <p:blipFill>
                      <a:blip r:embed="rId5"/>
                      <a:srcRect/>
                      <a:stretch>
                        <a:fillRect/>
                      </a:stretch>
                    </p:blipFill>
                    <p:spPr bwMode="auto">
                      <a:xfrm>
                        <a:off x="304800" y="304801"/>
                        <a:ext cx="8305800" cy="6237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7" name="Rectangle 13"/>
          <p:cNvSpPr>
            <a:spLocks noChangeArrowheads="1"/>
          </p:cNvSpPr>
          <p:nvPr/>
        </p:nvSpPr>
        <p:spPr bwMode="auto">
          <a:xfrm>
            <a:off x="3733800" y="2286000"/>
            <a:ext cx="914400" cy="381000"/>
          </a:xfrm>
          <a:prstGeom prst="rect">
            <a:avLst/>
          </a:prstGeom>
          <a:solidFill>
            <a:schemeClr val="bg1"/>
          </a:solidFill>
          <a:ln w="9525">
            <a:solidFill>
              <a:schemeClr val="bg1"/>
            </a:solidFill>
            <a:miter lim="800000"/>
            <a:headEnd/>
            <a:tailEnd/>
          </a:ln>
        </p:spPr>
        <p:txBody>
          <a:bodyPr wrap="none" lIns="91430" tIns="45715" rIns="91430" bIns="4571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8" name="Text Box 14"/>
          <p:cNvSpPr txBox="1">
            <a:spLocks noChangeArrowheads="1"/>
          </p:cNvSpPr>
          <p:nvPr/>
        </p:nvSpPr>
        <p:spPr bwMode="auto">
          <a:xfrm>
            <a:off x="3695700" y="2174508"/>
            <a:ext cx="934851" cy="584765"/>
          </a:xfrm>
          <a:prstGeom prst="rect">
            <a:avLst/>
          </a:prstGeom>
          <a:noFill/>
          <a:ln w="9525">
            <a:noFill/>
            <a:miter lim="800000"/>
            <a:headEnd/>
            <a:tailEnd/>
          </a:ln>
        </p:spPr>
        <p:txBody>
          <a:bodyPr wrap="none" lIns="91430" tIns="45715" rIns="91430"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a:ea typeface="+mn-ea"/>
                <a:cs typeface="+mn-cs"/>
              </a:rPr>
              <a:t>r</a:t>
            </a:r>
            <a:r>
              <a:rPr kumimoji="0" lang="en-US" sz="3200" b="0" i="0" u="none" strike="noStrike" kern="1200" cap="none" spc="0" normalizeH="0" baseline="-25000" noProof="0" dirty="0" err="1">
                <a:ln>
                  <a:noFill/>
                </a:ln>
                <a:solidFill>
                  <a:srgbClr val="000000"/>
                </a:solidFill>
                <a:effectLst/>
                <a:uLnTx/>
                <a:uFillTx/>
                <a:latin typeface="Calibri"/>
                <a:ea typeface="+mn-ea"/>
                <a:cs typeface="+mn-cs"/>
              </a:rPr>
              <a:t>xy|cv</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280" name="Rectangle 16"/>
          <p:cNvSpPr>
            <a:spLocks noChangeArrowheads="1"/>
          </p:cNvSpPr>
          <p:nvPr/>
        </p:nvSpPr>
        <p:spPr bwMode="auto">
          <a:xfrm>
            <a:off x="457200" y="1143001"/>
            <a:ext cx="7543800" cy="609600"/>
          </a:xfrm>
          <a:prstGeom prst="rect">
            <a:avLst/>
          </a:prstGeom>
          <a:solidFill>
            <a:schemeClr val="bg1"/>
          </a:solidFill>
          <a:ln w="9525">
            <a:solidFill>
              <a:schemeClr val="bg1"/>
            </a:solidFill>
            <a:miter lim="800000"/>
            <a:headEnd/>
            <a:tailEnd/>
          </a:ln>
        </p:spPr>
        <p:txBody>
          <a:bodyPr wrap="none" lIns="91430" tIns="45715" rIns="91430" bIns="4571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1" name="Text Box 17"/>
          <p:cNvSpPr txBox="1">
            <a:spLocks noChangeArrowheads="1"/>
          </p:cNvSpPr>
          <p:nvPr/>
        </p:nvSpPr>
        <p:spPr bwMode="auto">
          <a:xfrm>
            <a:off x="3581400" y="1295401"/>
            <a:ext cx="638296" cy="584765"/>
          </a:xfrm>
          <a:prstGeom prst="rect">
            <a:avLst/>
          </a:prstGeom>
          <a:noFill/>
          <a:ln w="9525">
            <a:noFill/>
            <a:miter lim="800000"/>
            <a:headEnd/>
            <a:tailEnd/>
          </a:ln>
        </p:spPr>
        <p:txBody>
          <a:bodyPr wrap="none" lIns="91430" tIns="45715" rIns="91430"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a:ea typeface="+mn-ea"/>
                <a:cs typeface="+mn-cs"/>
              </a:rPr>
              <a:t>r</a:t>
            </a:r>
            <a:r>
              <a:rPr kumimoji="0" lang="en-US" sz="3200" b="0" i="0" u="none" strike="noStrike" kern="1200" cap="none" spc="0" normalizeH="0" baseline="-25000" noProof="0" dirty="0" err="1">
                <a:ln>
                  <a:noFill/>
                </a:ln>
                <a:solidFill>
                  <a:srgbClr val="000000"/>
                </a:solidFill>
                <a:effectLst/>
                <a:uLnTx/>
                <a:uFillTx/>
                <a:latin typeface="Calibri"/>
                <a:ea typeface="+mn-ea"/>
                <a:cs typeface="+mn-cs"/>
              </a:rPr>
              <a:t>x∙y</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p:cNvSpPr/>
          <p:nvPr/>
        </p:nvSpPr>
        <p:spPr bwMode="auto">
          <a:xfrm>
            <a:off x="1905000" y="2102644"/>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bwMode="auto">
          <a:xfrm>
            <a:off x="1905000" y="5638800"/>
            <a:ext cx="15240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bwMode="auto">
          <a:xfrm>
            <a:off x="5715001" y="2346722"/>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 Box 17"/>
          <p:cNvSpPr txBox="1">
            <a:spLocks noChangeArrowheads="1"/>
          </p:cNvSpPr>
          <p:nvPr/>
        </p:nvSpPr>
        <p:spPr bwMode="auto">
          <a:xfrm>
            <a:off x="4623673" y="4407932"/>
            <a:ext cx="752494" cy="584765"/>
          </a:xfrm>
          <a:prstGeom prst="rect">
            <a:avLst/>
          </a:prstGeom>
          <a:solidFill>
            <a:schemeClr val="bg1"/>
          </a:solidFill>
          <a:ln w="9525">
            <a:noFill/>
            <a:miter lim="800000"/>
            <a:headEnd/>
            <a:tailEnd/>
          </a:ln>
        </p:spPr>
        <p:txBody>
          <a:bodyPr wrap="none" lIns="91430" tIns="45715" rIns="91430"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a:ea typeface="+mn-ea"/>
                <a:cs typeface="+mn-cs"/>
              </a:rPr>
              <a:t>r</a:t>
            </a:r>
            <a:r>
              <a:rPr kumimoji="0" lang="en-US" sz="3200" b="0" i="0" u="none" strike="noStrike" kern="1200" cap="none" spc="0" normalizeH="0" baseline="-25000" noProof="0" dirty="0" err="1">
                <a:ln>
                  <a:noFill/>
                </a:ln>
                <a:solidFill>
                  <a:srgbClr val="000000"/>
                </a:solidFill>
                <a:effectLst/>
                <a:uLnTx/>
                <a:uFillTx/>
                <a:latin typeface="Calibri"/>
                <a:ea typeface="+mn-ea"/>
                <a:cs typeface="+mn-cs"/>
              </a:rPr>
              <a:t>cv∙y</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p:cNvSpPr txBox="1"/>
          <p:nvPr/>
        </p:nvSpPr>
        <p:spPr>
          <a:xfrm>
            <a:off x="1143000" y="1900536"/>
            <a:ext cx="1676401" cy="830987"/>
          </a:xfrm>
          <a:prstGeom prst="rect">
            <a:avLst/>
          </a:prstGeom>
          <a:solidFill>
            <a:schemeClr val="bg1"/>
          </a:solidFill>
        </p:spPr>
        <p:txBody>
          <a:bodyPr wrap="square" lIns="91430" tIns="45715" rIns="91430"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X</a:t>
            </a:r>
          </a:p>
        </p:txBody>
      </p:sp>
      <p:sp>
        <p:nvSpPr>
          <p:cNvPr id="27" name="Text Box 17"/>
          <p:cNvSpPr txBox="1">
            <a:spLocks noChangeArrowheads="1"/>
          </p:cNvSpPr>
          <p:nvPr/>
        </p:nvSpPr>
        <p:spPr bwMode="auto">
          <a:xfrm>
            <a:off x="930115" y="3831357"/>
            <a:ext cx="1279685" cy="584765"/>
          </a:xfrm>
          <a:prstGeom prst="rect">
            <a:avLst/>
          </a:prstGeom>
          <a:solidFill>
            <a:schemeClr val="bg1"/>
          </a:solidFill>
          <a:ln w="9525">
            <a:noFill/>
            <a:miter lim="800000"/>
            <a:headEnd/>
            <a:tailEnd/>
          </a:ln>
        </p:spPr>
        <p:txBody>
          <a:bodyPr wrap="square" lIns="91430" tIns="45715" rIns="91430"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a:ea typeface="+mn-ea"/>
                <a:cs typeface="+mn-cs"/>
              </a:rPr>
              <a:t>r</a:t>
            </a:r>
            <a:r>
              <a:rPr kumimoji="0" lang="en-US" sz="3200" b="0" i="0" u="none" strike="noStrike" kern="1200" cap="none" spc="0" normalizeH="0" baseline="-25000" noProof="0" dirty="0" err="1">
                <a:ln>
                  <a:noFill/>
                </a:ln>
                <a:solidFill>
                  <a:srgbClr val="000000"/>
                </a:solidFill>
                <a:effectLst/>
                <a:uLnTx/>
                <a:uFillTx/>
                <a:latin typeface="Calibri"/>
                <a:ea typeface="+mn-ea"/>
                <a:cs typeface="+mn-cs"/>
              </a:rPr>
              <a:t>cv∙x</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8" name="Text Box 17"/>
          <p:cNvSpPr txBox="1">
            <a:spLocks noChangeArrowheads="1"/>
          </p:cNvSpPr>
          <p:nvPr/>
        </p:nvSpPr>
        <p:spPr bwMode="auto">
          <a:xfrm>
            <a:off x="2688336" y="4507992"/>
            <a:ext cx="822960" cy="347472"/>
          </a:xfrm>
          <a:prstGeom prst="rect">
            <a:avLst/>
          </a:prstGeom>
          <a:solidFill>
            <a:schemeClr val="bg1"/>
          </a:solidFill>
          <a:ln w="9525">
            <a:noFill/>
            <a:miter lim="800000"/>
            <a:headEnd/>
            <a:tailEnd/>
          </a:ln>
        </p:spPr>
        <p:txBody>
          <a:bodyPr wrap="square" lIns="91430" tIns="45715" rIns="91430" bIns="45715">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r</a:t>
            </a:r>
            <a:r>
              <a:rPr kumimoji="0" lang="en-US" sz="1800" b="0" i="0" u="none" strike="noStrike" kern="1200" cap="none" spc="0" normalizeH="0" baseline="-25000" noProof="0" dirty="0" err="1">
                <a:ln>
                  <a:noFill/>
                </a:ln>
                <a:solidFill>
                  <a:srgbClr val="000000"/>
                </a:solidFill>
                <a:effectLst/>
                <a:uLnTx/>
                <a:uFillTx/>
                <a:latin typeface="Calibri"/>
                <a:ea typeface="+mn-ea"/>
                <a:cs typeface="+mn-cs"/>
              </a:rPr>
              <a:t>cv∙x</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r</a:t>
            </a:r>
            <a:r>
              <a:rPr kumimoji="0" lang="en-US" sz="1800" b="0" i="0" u="none" strike="noStrike" kern="1200" cap="none" spc="0" normalizeH="0" baseline="-25000" noProof="0" dirty="0" err="1">
                <a:ln>
                  <a:noFill/>
                </a:ln>
                <a:solidFill>
                  <a:srgbClr val="000000"/>
                </a:solidFill>
                <a:effectLst/>
                <a:uLnTx/>
                <a:uFillTx/>
                <a:latin typeface="Calibri"/>
                <a:ea typeface="+mn-ea"/>
                <a:cs typeface="+mn-cs"/>
              </a:rPr>
              <a:t>cv∙y</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Isosceles Triangle 3"/>
          <p:cNvSpPr/>
          <p:nvPr/>
        </p:nvSpPr>
        <p:spPr bwMode="auto">
          <a:xfrm rot="19272092">
            <a:off x="1196866" y="2177568"/>
            <a:ext cx="4263285" cy="2646106"/>
          </a:xfrm>
          <a:prstGeom prst="triangle">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30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1143000" y="5334001"/>
            <a:ext cx="2000929" cy="1200318"/>
          </a:xfrm>
          <a:prstGeom prst="rect">
            <a:avLst/>
          </a:prstGeom>
          <a:solidFill>
            <a:schemeClr val="bg1"/>
          </a:solidFill>
        </p:spPr>
        <p:txBody>
          <a:bodyPr wrap="square" lIns="91430" tIns="45715" rIns="91430"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Mother’s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CV</a:t>
            </a:r>
          </a:p>
        </p:txBody>
      </p:sp>
      <p:sp>
        <p:nvSpPr>
          <p:cNvPr id="5" name="TextBox 4"/>
          <p:cNvSpPr txBox="1"/>
          <p:nvPr/>
        </p:nvSpPr>
        <p:spPr>
          <a:xfrm>
            <a:off x="6858000" y="3792379"/>
            <a:ext cx="1961474" cy="2308314"/>
          </a:xfrm>
          <a:prstGeom prst="rect">
            <a:avLst/>
          </a:prstGeom>
          <a:solidFill>
            <a:schemeClr val="bg1"/>
          </a:solidFill>
        </p:spPr>
        <p:txBody>
          <a:bodyPr wrap="square" lIns="91430" tIns="45715" rIns="91430" bIns="45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Each correlation is weighted in proportion to the size of the other</a:t>
            </a:r>
          </a:p>
        </p:txBody>
      </p:sp>
      <p:sp>
        <p:nvSpPr>
          <p:cNvPr id="6" name="Rectangle 5"/>
          <p:cNvSpPr/>
          <p:nvPr/>
        </p:nvSpPr>
        <p:spPr bwMode="auto">
          <a:xfrm>
            <a:off x="1981201" y="3831357"/>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charset="0"/>
              <a:ea typeface="+mn-ea"/>
              <a:cs typeface="+mn-cs"/>
            </a:endParaRPr>
          </a:p>
        </p:txBody>
      </p:sp>
      <p:sp>
        <p:nvSpPr>
          <p:cNvPr id="31" name="Rectangle 30"/>
          <p:cNvSpPr/>
          <p:nvPr/>
        </p:nvSpPr>
        <p:spPr bwMode="auto">
          <a:xfrm>
            <a:off x="6096000" y="1992878"/>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charset="0"/>
              <a:ea typeface="+mn-ea"/>
              <a:cs typeface="+mn-cs"/>
            </a:endParaRPr>
          </a:p>
        </p:txBody>
      </p:sp>
      <p:sp>
        <p:nvSpPr>
          <p:cNvPr id="7" name="Title 6"/>
          <p:cNvSpPr>
            <a:spLocks noGrp="1"/>
          </p:cNvSpPr>
          <p:nvPr>
            <p:ph type="title"/>
          </p:nvPr>
        </p:nvSpPr>
        <p:spPr>
          <a:xfrm>
            <a:off x="533400" y="133351"/>
            <a:ext cx="8229600" cy="1143000"/>
          </a:xfrm>
          <a:solidFill>
            <a:schemeClr val="bg1"/>
          </a:solidFill>
        </p:spPr>
        <p:txBody>
          <a:bodyPr>
            <a:noAutofit/>
          </a:bodyPr>
          <a:lstStyle/>
          <a:p>
            <a:r>
              <a:rPr lang="en-US" sz="3200" dirty="0"/>
              <a:t>The Impact of a Confounding Variable: Accounting for the dual relationships associated with an alternative factor, linear relationships</a:t>
            </a:r>
          </a:p>
        </p:txBody>
      </p:sp>
      <p:sp>
        <p:nvSpPr>
          <p:cNvPr id="26" name="TextBox 25"/>
          <p:cNvSpPr txBox="1"/>
          <p:nvPr/>
        </p:nvSpPr>
        <p:spPr>
          <a:xfrm>
            <a:off x="5562601" y="2090569"/>
            <a:ext cx="1981200" cy="830987"/>
          </a:xfrm>
          <a:prstGeom prst="rect">
            <a:avLst/>
          </a:prstGeom>
          <a:solidFill>
            <a:schemeClr val="bg1"/>
          </a:solidFill>
        </p:spPr>
        <p:txBody>
          <a:bodyPr wrap="square" lIns="91430" tIns="45715" rIns="91430"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Achievement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a:t>
            </a:r>
          </a:p>
        </p:txBody>
      </p:sp>
      <p:sp>
        <p:nvSpPr>
          <p:cNvPr id="8" name="Slide Number Placeholder 7">
            <a:extLst>
              <a:ext uri="{FF2B5EF4-FFF2-40B4-BE49-F238E27FC236}">
                <a16:creationId xmlns:a16="http://schemas.microsoft.com/office/drawing/2014/main" id="{396A4864-3E9D-4333-A477-95BA73BB5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565F4-6AC2-4050-94FC-CDC8921CBEE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C5993EBB-E640-4CA6-819C-DF8C18E6AB66}"/>
              </a:ext>
            </a:extLst>
          </p:cNvPr>
          <p:cNvSpPr txBox="1"/>
          <p:nvPr/>
        </p:nvSpPr>
        <p:spPr>
          <a:xfrm>
            <a:off x="4127158" y="5311175"/>
            <a:ext cx="2743196" cy="1569650"/>
          </a:xfrm>
          <a:prstGeom prst="rect">
            <a:avLst/>
          </a:prstGeom>
          <a:solidFill>
            <a:schemeClr val="bg1"/>
          </a:solidFill>
        </p:spPr>
        <p:txBody>
          <a:bodyPr wrap="square" lIns="91430" tIns="45715" rIns="91430" bIns="45715"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Attends to relationship with outcome: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hlinkClick r:id="rId6"/>
              </a:rPr>
              <a:t>oster</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6"/>
              </a:rPr>
              <a:t> 2019</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511A8953-0B8F-4190-9ABB-B010A421BAF3}"/>
              </a:ext>
            </a:extLst>
          </p:cNvPr>
          <p:cNvCxnSpPr>
            <a:cxnSpLocks/>
            <a:endCxn id="23" idx="2"/>
          </p:cNvCxnSpPr>
          <p:nvPr/>
        </p:nvCxnSpPr>
        <p:spPr>
          <a:xfrm flipV="1">
            <a:off x="4999920" y="4992697"/>
            <a:ext cx="0" cy="4175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39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2673" name="Picture 1"/>
          <p:cNvPicPr>
            <a:picLocks noChangeAspect="1" noChangeArrowheads="1"/>
          </p:cNvPicPr>
          <p:nvPr/>
        </p:nvPicPr>
        <p:blipFill>
          <a:blip r:embed="rId2" cstate="print"/>
          <a:srcRect/>
          <a:stretch>
            <a:fillRect/>
          </a:stretch>
        </p:blipFill>
        <p:spPr bwMode="auto">
          <a:xfrm>
            <a:off x="0" y="1295400"/>
            <a:ext cx="9169875" cy="4529137"/>
          </a:xfrm>
          <a:prstGeom prst="rect">
            <a:avLst/>
          </a:prstGeom>
          <a:noFill/>
          <a:ln w="9525">
            <a:noFill/>
            <a:miter lim="800000"/>
            <a:headEnd/>
            <a:tailEnd/>
          </a:ln>
        </p:spPr>
      </p:pic>
      <p:sp>
        <p:nvSpPr>
          <p:cNvPr id="3" name="Rectangle 2"/>
          <p:cNvSpPr/>
          <p:nvPr/>
        </p:nvSpPr>
        <p:spPr bwMode="auto">
          <a:xfrm>
            <a:off x="7848600" y="2057400"/>
            <a:ext cx="1143000" cy="36576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2" name="Title 1"/>
          <p:cNvSpPr>
            <a:spLocks noGrp="1"/>
          </p:cNvSpPr>
          <p:nvPr>
            <p:ph type="title"/>
          </p:nvPr>
        </p:nvSpPr>
        <p:spPr>
          <a:xfrm>
            <a:off x="457200" y="76200"/>
            <a:ext cx="8229600" cy="1143000"/>
          </a:xfrm>
        </p:spPr>
        <p:txBody>
          <a:bodyPr/>
          <a:lstStyle/>
          <a:p>
            <a:r>
              <a:rPr lang="en-US" dirty="0"/>
              <a:t>Compare with Bias other Observational Studies</a:t>
            </a:r>
          </a:p>
        </p:txBody>
      </p:sp>
      <p:sp>
        <p:nvSpPr>
          <p:cNvPr id="4" name="Slide Number Placeholder 3">
            <a:extLst>
              <a:ext uri="{FF2B5EF4-FFF2-40B4-BE49-F238E27FC236}">
                <a16:creationId xmlns:a16="http://schemas.microsoft.com/office/drawing/2014/main" id="{51757910-7C65-48B3-85FE-CFA800DC9D55}"/>
              </a:ext>
            </a:extLst>
          </p:cNvPr>
          <p:cNvSpPr>
            <a:spLocks noGrp="1"/>
          </p:cNvSpPr>
          <p:nvPr>
            <p:ph type="sldNum" sz="quarter" idx="12"/>
          </p:nvPr>
        </p:nvSpPr>
        <p:spPr/>
        <p:txBody>
          <a:bodyPr/>
          <a:lstStyle/>
          <a:p>
            <a:pPr>
              <a:defRPr/>
            </a:pPr>
            <a:fld id="{F979821D-5FE4-4D3B-86F0-E2E626614511}" type="slidenum">
              <a:rPr lang="en-US" smtClean="0"/>
              <a:pPr>
                <a:defRPr/>
              </a:pPr>
              <a:t>41</a:t>
            </a:fld>
            <a:endParaRPr lang="en-US"/>
          </a:p>
        </p:txBody>
      </p:sp>
      <p:sp>
        <p:nvSpPr>
          <p:cNvPr id="5" name="TextBox 4">
            <a:extLst>
              <a:ext uri="{FF2B5EF4-FFF2-40B4-BE49-F238E27FC236}">
                <a16:creationId xmlns:a16="http://schemas.microsoft.com/office/drawing/2014/main" id="{08CC4BCC-0DAE-4407-A9C8-76323E1A9AF8}"/>
              </a:ext>
            </a:extLst>
          </p:cNvPr>
          <p:cNvSpPr txBox="1"/>
          <p:nvPr/>
        </p:nvSpPr>
        <p:spPr>
          <a:xfrm>
            <a:off x="7865640" y="2590800"/>
            <a:ext cx="646331" cy="369332"/>
          </a:xfrm>
          <a:prstGeom prst="rect">
            <a:avLst/>
          </a:prstGeom>
          <a:solidFill>
            <a:schemeClr val="bg1"/>
          </a:solidFill>
        </p:spPr>
        <p:txBody>
          <a:bodyPr wrap="none" rtlCol="0">
            <a:spAutoFit/>
          </a:bodyPr>
          <a:lstStyle/>
          <a:p>
            <a:r>
              <a:rPr lang="en-US" dirty="0">
                <a:solidFill>
                  <a:schemeClr val="tx1"/>
                </a:solidFill>
              </a:rPr>
              <a:t>85%</a:t>
            </a:r>
          </a:p>
        </p:txBody>
      </p:sp>
      <p:sp>
        <p:nvSpPr>
          <p:cNvPr id="7" name="TextBox 6">
            <a:extLst>
              <a:ext uri="{FF2B5EF4-FFF2-40B4-BE49-F238E27FC236}">
                <a16:creationId xmlns:a16="http://schemas.microsoft.com/office/drawing/2014/main" id="{AB205463-9635-4690-A0DE-42FCE1ABC275}"/>
              </a:ext>
            </a:extLst>
          </p:cNvPr>
          <p:cNvSpPr txBox="1"/>
          <p:nvPr/>
        </p:nvSpPr>
        <p:spPr>
          <a:xfrm>
            <a:off x="7852242" y="3822197"/>
            <a:ext cx="646331" cy="369332"/>
          </a:xfrm>
          <a:prstGeom prst="rect">
            <a:avLst/>
          </a:prstGeom>
          <a:solidFill>
            <a:schemeClr val="bg1"/>
          </a:solidFill>
        </p:spPr>
        <p:txBody>
          <a:bodyPr wrap="none" rtlCol="0">
            <a:spAutoFit/>
          </a:bodyPr>
          <a:lstStyle/>
          <a:p>
            <a:r>
              <a:rPr lang="en-US" dirty="0">
                <a:solidFill>
                  <a:schemeClr val="tx1"/>
                </a:solidFill>
              </a:rPr>
              <a:t>34%</a:t>
            </a:r>
          </a:p>
        </p:txBody>
      </p:sp>
      <p:sp>
        <p:nvSpPr>
          <p:cNvPr id="8" name="TextBox 7">
            <a:extLst>
              <a:ext uri="{FF2B5EF4-FFF2-40B4-BE49-F238E27FC236}">
                <a16:creationId xmlns:a16="http://schemas.microsoft.com/office/drawing/2014/main" id="{D5BE2E11-A2A2-4234-A486-E3A426381E52}"/>
              </a:ext>
            </a:extLst>
          </p:cNvPr>
          <p:cNvSpPr txBox="1"/>
          <p:nvPr/>
        </p:nvSpPr>
        <p:spPr>
          <a:xfrm>
            <a:off x="7852242" y="4876800"/>
            <a:ext cx="646331" cy="369332"/>
          </a:xfrm>
          <a:prstGeom prst="rect">
            <a:avLst/>
          </a:prstGeom>
          <a:solidFill>
            <a:schemeClr val="bg1"/>
          </a:solidFill>
        </p:spPr>
        <p:txBody>
          <a:bodyPr wrap="none" rtlCol="0">
            <a:spAutoFit/>
          </a:bodyPr>
          <a:lstStyle/>
          <a:p>
            <a:r>
              <a:rPr lang="en-US" dirty="0">
                <a:solidFill>
                  <a:schemeClr val="tx1"/>
                </a:solidFill>
              </a:rPr>
              <a:t>36%</a:t>
            </a:r>
          </a:p>
        </p:txBody>
      </p:sp>
    </p:spTree>
    <p:extLst>
      <p:ext uri="{BB962C8B-B14F-4D97-AF65-F5344CB8AC3E}">
        <p14:creationId xmlns:p14="http://schemas.microsoft.com/office/powerpoint/2010/main" val="545170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2642"/>
          <a:stretch/>
        </p:blipFill>
        <p:spPr bwMode="auto">
          <a:xfrm>
            <a:off x="15886" y="1010587"/>
            <a:ext cx="7958893" cy="495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33664"/>
            <a:ext cx="9144000" cy="1143000"/>
          </a:xfrm>
        </p:spPr>
        <p:txBody>
          <a:bodyPr/>
          <a:lstStyle/>
          <a:p>
            <a:r>
              <a:rPr lang="en-US" sz="3200" dirty="0"/>
              <a:t>% Bias to Invalidate versus p-value: a better language?</a:t>
            </a:r>
          </a:p>
        </p:txBody>
      </p:sp>
      <p:sp>
        <p:nvSpPr>
          <p:cNvPr id="3" name="TextBox 2"/>
          <p:cNvSpPr txBox="1"/>
          <p:nvPr/>
        </p:nvSpPr>
        <p:spPr>
          <a:xfrm>
            <a:off x="1998856" y="1635244"/>
            <a:ext cx="3353803" cy="461665"/>
          </a:xfrm>
          <a:prstGeom prst="rect">
            <a:avLst/>
          </a:prstGeom>
          <a:noFill/>
        </p:spPr>
        <p:txBody>
          <a:bodyPr wrap="none" rtlCol="0">
            <a:spAutoFit/>
          </a:bodyPr>
          <a:lstStyle/>
          <a:p>
            <a:pPr fontAlgn="auto">
              <a:spcBef>
                <a:spcPts val="0"/>
              </a:spcBef>
              <a:spcAft>
                <a:spcPts val="0"/>
              </a:spcAft>
            </a:pPr>
            <a:r>
              <a:rPr lang="en-US" sz="2400" dirty="0">
                <a:solidFill>
                  <a:srgbClr val="000099"/>
                </a:solidFill>
                <a:latin typeface="Arial"/>
              </a:rPr>
              <a:t>Kindergarten Retention</a:t>
            </a:r>
          </a:p>
        </p:txBody>
      </p:sp>
      <p:sp>
        <p:nvSpPr>
          <p:cNvPr id="4" name="TextBox 3"/>
          <p:cNvSpPr txBox="1"/>
          <p:nvPr/>
        </p:nvSpPr>
        <p:spPr>
          <a:xfrm>
            <a:off x="239721" y="3855561"/>
            <a:ext cx="2480166" cy="461665"/>
          </a:xfrm>
          <a:prstGeom prst="rect">
            <a:avLst/>
          </a:prstGeom>
          <a:solidFill>
            <a:schemeClr val="bg1"/>
          </a:solidFill>
        </p:spPr>
        <p:txBody>
          <a:bodyPr wrap="none" rtlCol="0">
            <a:spAutoFit/>
          </a:bodyPr>
          <a:lstStyle/>
          <a:p>
            <a:pPr fontAlgn="auto">
              <a:spcBef>
                <a:spcPts val="0"/>
              </a:spcBef>
              <a:spcAft>
                <a:spcPts val="0"/>
              </a:spcAft>
            </a:pPr>
            <a:r>
              <a:rPr lang="en-US" sz="2400" dirty="0">
                <a:solidFill>
                  <a:srgbClr val="000099"/>
                </a:solidFill>
                <a:latin typeface="Arial"/>
              </a:rPr>
              <a:t>Catholic Schools</a:t>
            </a:r>
          </a:p>
        </p:txBody>
      </p:sp>
      <p:sp>
        <p:nvSpPr>
          <p:cNvPr id="6" name="TextBox 5"/>
          <p:cNvSpPr txBox="1"/>
          <p:nvPr/>
        </p:nvSpPr>
        <p:spPr>
          <a:xfrm>
            <a:off x="1191255" y="6119360"/>
            <a:ext cx="6543458" cy="646331"/>
          </a:xfrm>
          <a:prstGeom prst="rect">
            <a:avLst/>
          </a:prstGeom>
          <a:noFill/>
        </p:spPr>
        <p:txBody>
          <a:bodyPr wrap="none" rtlCol="0">
            <a:spAutoFit/>
          </a:bodyPr>
          <a:lstStyle/>
          <a:p>
            <a:pPr fontAlgn="auto">
              <a:spcBef>
                <a:spcPts val="0"/>
              </a:spcBef>
              <a:spcAft>
                <a:spcPts val="0"/>
              </a:spcAft>
            </a:pPr>
            <a:r>
              <a:rPr lang="en-US" dirty="0" err="1">
                <a:latin typeface="Arial"/>
              </a:rPr>
              <a:t>Df</a:t>
            </a:r>
            <a:r>
              <a:rPr lang="en-US" dirty="0">
                <a:latin typeface="Arial"/>
              </a:rPr>
              <a:t>=973 based on Morgan’s analysis of Catholic school effects,</a:t>
            </a:r>
          </a:p>
          <a:p>
            <a:pPr fontAlgn="auto">
              <a:spcBef>
                <a:spcPts val="0"/>
              </a:spcBef>
              <a:spcAft>
                <a:spcPts val="0"/>
              </a:spcAft>
            </a:pPr>
            <a:r>
              <a:rPr lang="en-US" dirty="0">
                <a:latin typeface="Arial"/>
              </a:rPr>
              <a:t>Functional form not sensitive to </a:t>
            </a:r>
            <a:r>
              <a:rPr lang="en-US" dirty="0" err="1">
                <a:latin typeface="Arial"/>
              </a:rPr>
              <a:t>df</a:t>
            </a:r>
            <a:endParaRPr lang="en-US" dirty="0">
              <a:latin typeface="Arial"/>
            </a:endParaRPr>
          </a:p>
        </p:txBody>
      </p:sp>
      <p:sp>
        <p:nvSpPr>
          <p:cNvPr id="5" name="TextBox 4"/>
          <p:cNvSpPr txBox="1"/>
          <p:nvPr/>
        </p:nvSpPr>
        <p:spPr>
          <a:xfrm>
            <a:off x="6776963" y="4980057"/>
            <a:ext cx="385042" cy="707886"/>
          </a:xfrm>
          <a:prstGeom prst="rect">
            <a:avLst/>
          </a:prstGeom>
          <a:noFill/>
        </p:spPr>
        <p:txBody>
          <a:bodyPr wrap="none" rtlCol="0">
            <a:spAutoFit/>
          </a:bodyPr>
          <a:lstStyle/>
          <a:p>
            <a:pPr fontAlgn="auto">
              <a:spcBef>
                <a:spcPts val="0"/>
              </a:spcBef>
              <a:spcAft>
                <a:spcPts val="0"/>
              </a:spcAft>
            </a:pPr>
            <a:r>
              <a:rPr lang="en-US" sz="4000" dirty="0">
                <a:solidFill>
                  <a:srgbClr val="000000"/>
                </a:solidFill>
                <a:latin typeface="Arial"/>
              </a:rPr>
              <a:t>*</a:t>
            </a:r>
          </a:p>
        </p:txBody>
      </p:sp>
      <p:sp>
        <p:nvSpPr>
          <p:cNvPr id="8" name="TextBox 7"/>
          <p:cNvSpPr txBox="1"/>
          <p:nvPr/>
        </p:nvSpPr>
        <p:spPr>
          <a:xfrm>
            <a:off x="2951376" y="4040227"/>
            <a:ext cx="585417" cy="707886"/>
          </a:xfrm>
          <a:prstGeom prst="rect">
            <a:avLst/>
          </a:prstGeom>
          <a:noFill/>
        </p:spPr>
        <p:txBody>
          <a:bodyPr wrap="none" rtlCol="0">
            <a:spAutoFit/>
          </a:bodyPr>
          <a:lstStyle/>
          <a:p>
            <a:pPr fontAlgn="auto">
              <a:spcBef>
                <a:spcPts val="0"/>
              </a:spcBef>
              <a:spcAft>
                <a:spcPts val="0"/>
              </a:spcAft>
            </a:pPr>
            <a:r>
              <a:rPr lang="en-US" sz="4000" dirty="0">
                <a:solidFill>
                  <a:srgbClr val="000000"/>
                </a:solidFill>
                <a:latin typeface="Arial"/>
              </a:rPr>
              <a:t>**</a:t>
            </a:r>
          </a:p>
        </p:txBody>
      </p:sp>
      <p:sp>
        <p:nvSpPr>
          <p:cNvPr id="9" name="TextBox 8"/>
          <p:cNvSpPr txBox="1"/>
          <p:nvPr/>
        </p:nvSpPr>
        <p:spPr>
          <a:xfrm>
            <a:off x="1998868" y="3332341"/>
            <a:ext cx="785793" cy="707886"/>
          </a:xfrm>
          <a:prstGeom prst="rect">
            <a:avLst/>
          </a:prstGeom>
          <a:noFill/>
        </p:spPr>
        <p:txBody>
          <a:bodyPr wrap="none" rtlCol="0">
            <a:spAutoFit/>
          </a:bodyPr>
          <a:lstStyle/>
          <a:p>
            <a:pPr fontAlgn="auto">
              <a:spcBef>
                <a:spcPts val="0"/>
              </a:spcBef>
              <a:spcAft>
                <a:spcPts val="0"/>
              </a:spcAft>
            </a:pPr>
            <a:r>
              <a:rPr lang="en-US" sz="4000" dirty="0">
                <a:solidFill>
                  <a:srgbClr val="000000"/>
                </a:solidFill>
                <a:latin typeface="Arial"/>
              </a:rPr>
              <a:t>***</a:t>
            </a:r>
          </a:p>
        </p:txBody>
      </p:sp>
      <p:cxnSp>
        <p:nvCxnSpPr>
          <p:cNvPr id="11" name="Straight Connector 10"/>
          <p:cNvCxnSpPr/>
          <p:nvPr/>
        </p:nvCxnSpPr>
        <p:spPr bwMode="auto">
          <a:xfrm>
            <a:off x="6821424" y="2667000"/>
            <a:ext cx="0" cy="2590800"/>
          </a:xfrm>
          <a:prstGeom prst="line">
            <a:avLst/>
          </a:prstGeom>
          <a:noFill/>
          <a:ln w="762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2971800" y="2743200"/>
            <a:ext cx="0" cy="2590800"/>
          </a:xfrm>
          <a:prstGeom prst="line">
            <a:avLst/>
          </a:prstGeom>
          <a:noFill/>
          <a:ln w="762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2133600" y="2743200"/>
            <a:ext cx="0" cy="2590800"/>
          </a:xfrm>
          <a:prstGeom prst="line">
            <a:avLst/>
          </a:prstGeom>
          <a:noFill/>
          <a:ln w="76200" cap="flat" cmpd="sng" algn="ctr">
            <a:solidFill>
              <a:schemeClr val="tx1"/>
            </a:solidFill>
            <a:prstDash val="solid"/>
            <a:round/>
            <a:headEnd type="none" w="med" len="med"/>
            <a:tailEnd type="none" w="med" len="med"/>
          </a:ln>
          <a:effectLst/>
        </p:spPr>
      </p:cxnSp>
      <p:sp>
        <p:nvSpPr>
          <p:cNvPr id="7" name="Slide Number Placeholder 6">
            <a:extLst>
              <a:ext uri="{FF2B5EF4-FFF2-40B4-BE49-F238E27FC236}">
                <a16:creationId xmlns:a16="http://schemas.microsoft.com/office/drawing/2014/main" id="{4D80E769-5246-4E42-AC27-FB04F64D6A16}"/>
              </a:ext>
            </a:extLst>
          </p:cNvPr>
          <p:cNvSpPr>
            <a:spLocks noGrp="1"/>
          </p:cNvSpPr>
          <p:nvPr>
            <p:ph type="sldNum" sz="quarter" idx="12"/>
          </p:nvPr>
        </p:nvSpPr>
        <p:spPr/>
        <p:txBody>
          <a:bodyPr/>
          <a:lstStyle/>
          <a:p>
            <a:pPr>
              <a:defRPr/>
            </a:pPr>
            <a:fld id="{F979821D-5FE4-4D3B-86F0-E2E626614511}" type="slidenum">
              <a:rPr lang="en-US" smtClean="0">
                <a:solidFill>
                  <a:srgbClr val="FFFF00"/>
                </a:solidFill>
              </a:rPr>
              <a:pPr>
                <a:defRPr/>
              </a:pPr>
              <a:t>42</a:t>
            </a:fld>
            <a:endParaRPr lang="en-US" dirty="0">
              <a:solidFill>
                <a:srgbClr val="FFFF00"/>
              </a:solidFill>
            </a:endParaRPr>
          </a:p>
        </p:txBody>
      </p:sp>
      <p:sp>
        <p:nvSpPr>
          <p:cNvPr id="16" name="TextBox 15">
            <a:extLst>
              <a:ext uri="{FF2B5EF4-FFF2-40B4-BE49-F238E27FC236}">
                <a16:creationId xmlns:a16="http://schemas.microsoft.com/office/drawing/2014/main" id="{6B5FB64F-EA4E-4BDF-8250-5B18A6A72A52}"/>
              </a:ext>
            </a:extLst>
          </p:cNvPr>
          <p:cNvSpPr txBox="1"/>
          <p:nvPr/>
        </p:nvSpPr>
        <p:spPr>
          <a:xfrm>
            <a:off x="107080" y="2670621"/>
            <a:ext cx="1461525" cy="923330"/>
          </a:xfrm>
          <a:prstGeom prst="rect">
            <a:avLst/>
          </a:prstGeom>
          <a:solidFill>
            <a:schemeClr val="bg1"/>
          </a:solidFill>
        </p:spPr>
        <p:txBody>
          <a:bodyPr wrap="square" rtlCol="0">
            <a:spAutoFit/>
          </a:bodyPr>
          <a:lstStyle/>
          <a:p>
            <a:r>
              <a:rPr lang="en-US" dirty="0">
                <a:solidFill>
                  <a:schemeClr val="tx1"/>
                </a:solidFill>
              </a:rPr>
              <a:t>% bias to invalidate inference</a:t>
            </a:r>
          </a:p>
        </p:txBody>
      </p:sp>
      <p:sp>
        <p:nvSpPr>
          <p:cNvPr id="17" name="TextBox 16">
            <a:extLst>
              <a:ext uri="{FF2B5EF4-FFF2-40B4-BE49-F238E27FC236}">
                <a16:creationId xmlns:a16="http://schemas.microsoft.com/office/drawing/2014/main" id="{38431926-2093-4AD2-8C53-1976918B9FB9}"/>
              </a:ext>
            </a:extLst>
          </p:cNvPr>
          <p:cNvSpPr txBox="1"/>
          <p:nvPr/>
        </p:nvSpPr>
        <p:spPr>
          <a:xfrm>
            <a:off x="4267200" y="5551459"/>
            <a:ext cx="1461525" cy="369332"/>
          </a:xfrm>
          <a:prstGeom prst="rect">
            <a:avLst/>
          </a:prstGeom>
          <a:solidFill>
            <a:schemeClr val="bg1"/>
          </a:solidFill>
        </p:spPr>
        <p:txBody>
          <a:bodyPr wrap="square" rtlCol="0">
            <a:spAutoFit/>
          </a:bodyPr>
          <a:lstStyle/>
          <a:p>
            <a:r>
              <a:rPr lang="en-US" dirty="0">
                <a:solidFill>
                  <a:schemeClr val="tx1"/>
                </a:solidFill>
              </a:rPr>
              <a:t>P value</a:t>
            </a:r>
          </a:p>
        </p:txBody>
      </p:sp>
    </p:spTree>
    <p:extLst>
      <p:ext uri="{BB962C8B-B14F-4D97-AF65-F5344CB8AC3E}">
        <p14:creationId xmlns:p14="http://schemas.microsoft.com/office/powerpoint/2010/main" val="5145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very Sensitive to Sample Size</a:t>
            </a: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7" y="1447805"/>
            <a:ext cx="9106738" cy="491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7CCE6CC5-5111-4A48-ACED-0332105BF539}"/>
              </a:ext>
            </a:extLst>
          </p:cNvPr>
          <p:cNvSpPr>
            <a:spLocks noGrp="1"/>
          </p:cNvSpPr>
          <p:nvPr>
            <p:ph type="sldNum" sz="quarter" idx="12"/>
          </p:nvPr>
        </p:nvSpPr>
        <p:spPr/>
        <p:txBody>
          <a:bodyPr/>
          <a:lstStyle/>
          <a:p>
            <a:pPr>
              <a:defRPr/>
            </a:pPr>
            <a:fld id="{F979821D-5FE4-4D3B-86F0-E2E626614511}" type="slidenum">
              <a:rPr lang="en-US" smtClean="0">
                <a:solidFill>
                  <a:srgbClr val="FFFF00"/>
                </a:solidFill>
              </a:rPr>
              <a:pPr>
                <a:defRPr/>
              </a:pPr>
              <a:t>43</a:t>
            </a:fld>
            <a:endParaRPr lang="en-US" dirty="0">
              <a:solidFill>
                <a:srgbClr val="FFFF00"/>
              </a:solidFill>
            </a:endParaRPr>
          </a:p>
        </p:txBody>
      </p:sp>
    </p:spTree>
    <p:extLst>
      <p:ext uri="{BB962C8B-B14F-4D97-AF65-F5344CB8AC3E}">
        <p14:creationId xmlns:p14="http://schemas.microsoft.com/office/powerpoint/2010/main" val="546186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dirty="0">
                <a:solidFill>
                  <a:srgbClr val="FFFF00"/>
                </a:solidFill>
              </a:rPr>
              <a:t>Beyond *, **, and  ***</a:t>
            </a:r>
          </a:p>
        </p:txBody>
      </p:sp>
      <p:sp>
        <p:nvSpPr>
          <p:cNvPr id="3" name="Content Placeholder 2"/>
          <p:cNvSpPr>
            <a:spLocks noGrp="1"/>
          </p:cNvSpPr>
          <p:nvPr>
            <p:ph idx="1"/>
          </p:nvPr>
        </p:nvSpPr>
        <p:spPr>
          <a:xfrm>
            <a:off x="533400" y="990624"/>
            <a:ext cx="8229600" cy="4525963"/>
          </a:xfrm>
        </p:spPr>
        <p:txBody>
          <a:bodyPr>
            <a:noAutofit/>
          </a:bodyPr>
          <a:lstStyle/>
          <a:p>
            <a:r>
              <a:rPr lang="en-US" dirty="0">
                <a:solidFill>
                  <a:srgbClr val="FFFF00"/>
                </a:solidFill>
              </a:rPr>
              <a:t>P values </a:t>
            </a:r>
          </a:p>
          <a:p>
            <a:pPr lvl="1"/>
            <a:r>
              <a:rPr lang="en-US" dirty="0">
                <a:solidFill>
                  <a:srgbClr val="FFFF00"/>
                </a:solidFill>
              </a:rPr>
              <a:t>sampling distribution framework</a:t>
            </a:r>
          </a:p>
          <a:p>
            <a:pPr lvl="1"/>
            <a:r>
              <a:rPr lang="en-US" dirty="0">
                <a:solidFill>
                  <a:srgbClr val="FFFF00"/>
                </a:solidFill>
              </a:rPr>
              <a:t>Must interpret relative to standard errors</a:t>
            </a:r>
          </a:p>
          <a:p>
            <a:pPr lvl="1"/>
            <a:r>
              <a:rPr lang="en-US" dirty="0">
                <a:solidFill>
                  <a:srgbClr val="FFFF00"/>
                </a:solidFill>
              </a:rPr>
              <a:t>Information lost for modest and high levels of robustness</a:t>
            </a:r>
          </a:p>
          <a:p>
            <a:r>
              <a:rPr lang="en-US" dirty="0">
                <a:solidFill>
                  <a:srgbClr val="FFFF00"/>
                </a:solidFill>
              </a:rPr>
              <a:t>% bias to invalidate</a:t>
            </a:r>
          </a:p>
          <a:p>
            <a:pPr lvl="1"/>
            <a:r>
              <a:rPr lang="en-US" dirty="0">
                <a:solidFill>
                  <a:srgbClr val="FFFF00"/>
                </a:solidFill>
              </a:rPr>
              <a:t>counterfactual framework</a:t>
            </a:r>
          </a:p>
          <a:p>
            <a:pPr lvl="1"/>
            <a:r>
              <a:rPr lang="en-US" dirty="0">
                <a:solidFill>
                  <a:srgbClr val="FFFF00"/>
                </a:solidFill>
              </a:rPr>
              <a:t>Interpret in terms of case replacement</a:t>
            </a:r>
          </a:p>
          <a:p>
            <a:pPr lvl="1"/>
            <a:r>
              <a:rPr lang="en-US" dirty="0">
                <a:solidFill>
                  <a:srgbClr val="FFFF00"/>
                </a:solidFill>
              </a:rPr>
              <a:t>Information along a continuous scale</a:t>
            </a:r>
          </a:p>
          <a:p>
            <a:endParaRPr lang="en-US" dirty="0">
              <a:solidFill>
                <a:srgbClr val="FFFF00"/>
              </a:solidFill>
            </a:endParaRPr>
          </a:p>
        </p:txBody>
      </p:sp>
      <p:sp>
        <p:nvSpPr>
          <p:cNvPr id="4" name="Slide Number Placeholder 3">
            <a:extLst>
              <a:ext uri="{FF2B5EF4-FFF2-40B4-BE49-F238E27FC236}">
                <a16:creationId xmlns:a16="http://schemas.microsoft.com/office/drawing/2014/main" id="{FD307B69-C224-46F1-A599-A7F4698B0884}"/>
              </a:ext>
            </a:extLst>
          </p:cNvPr>
          <p:cNvSpPr>
            <a:spLocks noGrp="1"/>
          </p:cNvSpPr>
          <p:nvPr>
            <p:ph type="sldNum" sz="quarter" idx="12"/>
          </p:nvPr>
        </p:nvSpPr>
        <p:spPr/>
        <p:txBody>
          <a:bodyPr/>
          <a:lstStyle/>
          <a:p>
            <a:fld id="{1E29A384-D3D0-41E1-B0CA-9089E5A33477}" type="slidenum">
              <a:rPr lang="en-US" smtClean="0">
                <a:solidFill>
                  <a:srgbClr val="FFFF00"/>
                </a:solidFill>
              </a:rPr>
              <a:pPr/>
              <a:t>44</a:t>
            </a:fld>
            <a:endParaRPr lang="en-US" dirty="0">
              <a:solidFill>
                <a:srgbClr val="FFFF00"/>
              </a:solidFill>
            </a:endParaRPr>
          </a:p>
        </p:txBody>
      </p:sp>
    </p:spTree>
    <p:extLst>
      <p:ext uri="{BB962C8B-B14F-4D97-AF65-F5344CB8AC3E}">
        <p14:creationId xmlns:p14="http://schemas.microsoft.com/office/powerpoint/2010/main" val="3878733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3747" name="Picture 3"/>
          <p:cNvPicPr>
            <a:picLocks noChangeAspect="1" noChangeArrowheads="1"/>
          </p:cNvPicPr>
          <p:nvPr/>
        </p:nvPicPr>
        <p:blipFill>
          <a:blip r:embed="rId3" cstate="print"/>
          <a:srcRect r="12389"/>
          <a:stretch>
            <a:fillRect/>
          </a:stretch>
        </p:blipFill>
        <p:spPr bwMode="auto">
          <a:xfrm>
            <a:off x="228601" y="5867400"/>
            <a:ext cx="8534400" cy="1638300"/>
          </a:xfrm>
          <a:prstGeom prst="rect">
            <a:avLst/>
          </a:prstGeom>
          <a:noFill/>
          <a:ln w="9525">
            <a:noFill/>
            <a:miter lim="800000"/>
            <a:headEnd/>
            <a:tailEnd/>
          </a:ln>
        </p:spPr>
      </p:pic>
      <p:pic>
        <p:nvPicPr>
          <p:cNvPr id="543748" name="Picture 4"/>
          <p:cNvPicPr>
            <a:picLocks noChangeAspect="1" noChangeArrowheads="1"/>
          </p:cNvPicPr>
          <p:nvPr/>
        </p:nvPicPr>
        <p:blipFill>
          <a:blip r:embed="rId4" cstate="print"/>
          <a:srcRect r="9783"/>
          <a:stretch>
            <a:fillRect/>
          </a:stretch>
        </p:blipFill>
        <p:spPr bwMode="auto">
          <a:xfrm>
            <a:off x="381000" y="2"/>
            <a:ext cx="8382000" cy="3438101"/>
          </a:xfrm>
          <a:prstGeom prst="rect">
            <a:avLst/>
          </a:prstGeom>
          <a:noFill/>
          <a:ln w="9525">
            <a:noFill/>
            <a:miter lim="800000"/>
            <a:headEnd/>
            <a:tailEnd/>
          </a:ln>
        </p:spPr>
      </p:pic>
      <p:pic>
        <p:nvPicPr>
          <p:cNvPr id="543749" name="Picture 5"/>
          <p:cNvPicPr>
            <a:picLocks noChangeAspect="1" noChangeArrowheads="1"/>
          </p:cNvPicPr>
          <p:nvPr/>
        </p:nvPicPr>
        <p:blipFill>
          <a:blip r:embed="rId5" cstate="print"/>
          <a:srcRect/>
          <a:stretch>
            <a:fillRect/>
          </a:stretch>
        </p:blipFill>
        <p:spPr bwMode="auto">
          <a:xfrm>
            <a:off x="381013" y="3429001"/>
            <a:ext cx="8381999" cy="2605088"/>
          </a:xfrm>
          <a:prstGeom prst="rect">
            <a:avLst/>
          </a:prstGeom>
          <a:noFill/>
          <a:ln w="9525">
            <a:noFill/>
            <a:miter lim="800000"/>
            <a:headEnd/>
            <a:tailEnd/>
          </a:ln>
        </p:spPr>
      </p:pic>
      <p:sp>
        <p:nvSpPr>
          <p:cNvPr id="5" name="Rectangle 4"/>
          <p:cNvSpPr/>
          <p:nvPr/>
        </p:nvSpPr>
        <p:spPr bwMode="auto">
          <a:xfrm>
            <a:off x="8001001" y="533400"/>
            <a:ext cx="685800" cy="63246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2" name="Slide Number Placeholder 1">
            <a:extLst>
              <a:ext uri="{FF2B5EF4-FFF2-40B4-BE49-F238E27FC236}">
                <a16:creationId xmlns:a16="http://schemas.microsoft.com/office/drawing/2014/main" id="{136E5FC2-7E39-4E26-A968-238B7B6F6361}"/>
              </a:ext>
            </a:extLst>
          </p:cNvPr>
          <p:cNvSpPr>
            <a:spLocks noGrp="1"/>
          </p:cNvSpPr>
          <p:nvPr>
            <p:ph type="sldNum" sz="quarter" idx="11"/>
          </p:nvPr>
        </p:nvSpPr>
        <p:spPr/>
        <p:txBody>
          <a:bodyPr/>
          <a:lstStyle/>
          <a:p>
            <a:pPr>
              <a:defRPr/>
            </a:pPr>
            <a:fld id="{2088A31A-02D4-4BA1-8536-FBD446B2D458}" type="slidenum">
              <a:rPr lang="en-US" smtClean="0"/>
              <a:pPr>
                <a:defRPr/>
              </a:pPr>
              <a:t>45</a:t>
            </a:fld>
            <a:endParaRPr lang="en-US" dirty="0"/>
          </a:p>
        </p:txBody>
      </p:sp>
    </p:spTree>
    <p:extLst>
      <p:ext uri="{BB962C8B-B14F-4D97-AF65-F5344CB8AC3E}">
        <p14:creationId xmlns:p14="http://schemas.microsoft.com/office/powerpoint/2010/main" val="3723065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1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75" y="1676425"/>
            <a:ext cx="6348413" cy="508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z="2400" dirty="0"/>
              <a:t>% Bias to Invalidate Inference for Observational Studies</a:t>
            </a:r>
            <a:br>
              <a:rPr lang="en-US" sz="2400" dirty="0"/>
            </a:br>
            <a:r>
              <a:rPr lang="en-US" sz="2400" dirty="0"/>
              <a:t>On-line EEPA July 24-Nov 15 2012</a:t>
            </a:r>
          </a:p>
        </p:txBody>
      </p:sp>
      <p:cxnSp>
        <p:nvCxnSpPr>
          <p:cNvPr id="3" name="Straight Arrow Connector 2"/>
          <p:cNvCxnSpPr/>
          <p:nvPr/>
        </p:nvCxnSpPr>
        <p:spPr bwMode="auto">
          <a:xfrm flipH="1">
            <a:off x="5334000" y="4800600"/>
            <a:ext cx="228600" cy="685800"/>
          </a:xfrm>
          <a:prstGeom prst="straightConnector1">
            <a:avLst/>
          </a:prstGeom>
          <a:noFill/>
          <a:ln w="9525" cap="flat" cmpd="sng" algn="ctr">
            <a:solidFill>
              <a:srgbClr val="FF0000"/>
            </a:solidFill>
            <a:prstDash val="solid"/>
            <a:round/>
            <a:headEnd type="none" w="med" len="med"/>
            <a:tailEnd type="arrow"/>
          </a:ln>
          <a:effectLst/>
        </p:spPr>
      </p:cxnSp>
      <p:sp>
        <p:nvSpPr>
          <p:cNvPr id="5" name="TextBox 4"/>
          <p:cNvSpPr txBox="1"/>
          <p:nvPr/>
        </p:nvSpPr>
        <p:spPr>
          <a:xfrm>
            <a:off x="5172706" y="4154282"/>
            <a:ext cx="2380075" cy="646321"/>
          </a:xfrm>
          <a:prstGeom prst="rect">
            <a:avLst/>
          </a:prstGeom>
          <a:noFill/>
        </p:spPr>
        <p:txBody>
          <a:bodyPr wrap="square" lIns="91430" tIns="45715" rIns="91430" bIns="45715" rtlCol="0">
            <a:spAutoFit/>
          </a:bodyPr>
          <a:lstStyle/>
          <a:p>
            <a:r>
              <a:rPr lang="en-US" dirty="0">
                <a:solidFill>
                  <a:schemeClr val="tx1"/>
                </a:solidFill>
              </a:rPr>
              <a:t>Kindergarten retention effect</a:t>
            </a:r>
          </a:p>
        </p:txBody>
      </p:sp>
      <p:sp>
        <p:nvSpPr>
          <p:cNvPr id="2" name="Slide Number Placeholder 1">
            <a:extLst>
              <a:ext uri="{FF2B5EF4-FFF2-40B4-BE49-F238E27FC236}">
                <a16:creationId xmlns:a16="http://schemas.microsoft.com/office/drawing/2014/main" id="{D2D180D5-6C76-4F60-BA11-9696ED5F191D}"/>
              </a:ext>
            </a:extLst>
          </p:cNvPr>
          <p:cNvSpPr>
            <a:spLocks noGrp="1"/>
          </p:cNvSpPr>
          <p:nvPr>
            <p:ph type="sldNum" sz="quarter" idx="12"/>
          </p:nvPr>
        </p:nvSpPr>
        <p:spPr/>
        <p:txBody>
          <a:bodyPr/>
          <a:lstStyle/>
          <a:p>
            <a:pPr>
              <a:defRPr/>
            </a:pPr>
            <a:fld id="{F979821D-5FE4-4D3B-86F0-E2E626614511}" type="slidenum">
              <a:rPr lang="en-US" smtClean="0"/>
              <a:pPr>
                <a:defRPr/>
              </a:pPr>
              <a:t>46</a:t>
            </a:fld>
            <a:endParaRPr lang="en-US"/>
          </a:p>
        </p:txBody>
      </p:sp>
    </p:spTree>
    <p:extLst>
      <p:ext uri="{BB962C8B-B14F-4D97-AF65-F5344CB8AC3E}">
        <p14:creationId xmlns:p14="http://schemas.microsoft.com/office/powerpoint/2010/main" val="2650817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049570"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12" y="1619256"/>
            <a:ext cx="29288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R and STATA</a:t>
            </a:r>
          </a:p>
        </p:txBody>
      </p:sp>
      <p:cxnSp>
        <p:nvCxnSpPr>
          <p:cNvPr id="4" name="Straight Arrow Connector 3"/>
          <p:cNvCxnSpPr/>
          <p:nvPr/>
        </p:nvCxnSpPr>
        <p:spPr bwMode="auto">
          <a:xfrm>
            <a:off x="7086600" y="2265605"/>
            <a:ext cx="76200" cy="1334869"/>
          </a:xfrm>
          <a:prstGeom prst="straightConnector1">
            <a:avLst/>
          </a:prstGeom>
          <a:noFill/>
          <a:ln w="38100" cap="flat" cmpd="sng" algn="ctr">
            <a:solidFill>
              <a:srgbClr val="FF0000"/>
            </a:solidFill>
            <a:prstDash val="solid"/>
            <a:round/>
            <a:headEnd type="none" w="med" len="med"/>
            <a:tailEnd type="arrow"/>
          </a:ln>
          <a:effectLst/>
        </p:spPr>
      </p:cxnSp>
      <p:sp>
        <p:nvSpPr>
          <p:cNvPr id="5" name="Title 4"/>
          <p:cNvSpPr>
            <a:spLocks noGrp="1"/>
          </p:cNvSpPr>
          <p:nvPr>
            <p:ph type="title"/>
          </p:nvPr>
        </p:nvSpPr>
        <p:spPr/>
        <p:txBody>
          <a:bodyPr/>
          <a:lstStyle/>
          <a:p>
            <a:r>
              <a:rPr lang="en-US" dirty="0"/>
              <a:t>Konfound-it.com</a:t>
            </a:r>
          </a:p>
        </p:txBody>
      </p:sp>
      <p:sp>
        <p:nvSpPr>
          <p:cNvPr id="3" name="Slide Number Placeholder 2">
            <a:extLst>
              <a:ext uri="{FF2B5EF4-FFF2-40B4-BE49-F238E27FC236}">
                <a16:creationId xmlns:a16="http://schemas.microsoft.com/office/drawing/2014/main" id="{D69ADA01-6A27-40C7-9628-AC3AE15C5855}"/>
              </a:ext>
            </a:extLst>
          </p:cNvPr>
          <p:cNvSpPr>
            <a:spLocks noGrp="1"/>
          </p:cNvSpPr>
          <p:nvPr>
            <p:ph type="sldNum" sz="quarter" idx="12"/>
          </p:nvPr>
        </p:nvSpPr>
        <p:spPr/>
        <p:txBody>
          <a:bodyPr/>
          <a:lstStyle/>
          <a:p>
            <a:pPr>
              <a:defRPr/>
            </a:pPr>
            <a:fld id="{F979821D-5FE4-4D3B-86F0-E2E626614511}"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3243284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5F9ED3-E06E-492C-916C-DDC0B19AD3FE}"/>
              </a:ext>
            </a:extLst>
          </p:cNvPr>
          <p:cNvSpPr>
            <a:spLocks noGrp="1"/>
          </p:cNvSpPr>
          <p:nvPr>
            <p:ph type="sldNum" sz="quarter" idx="12"/>
          </p:nvPr>
        </p:nvSpPr>
        <p:spPr/>
        <p:txBody>
          <a:bodyPr/>
          <a:lstStyle/>
          <a:p>
            <a:pPr>
              <a:defRPr/>
            </a:pPr>
            <a:fld id="{350884FC-A345-47D7-8DCD-28131DE4BA17}" type="slidenum">
              <a:rPr lang="en-US" smtClean="0"/>
              <a:pPr>
                <a:defRPr/>
              </a:pPr>
              <a:t>48</a:t>
            </a:fld>
            <a:endParaRPr lang="en-US" dirty="0"/>
          </a:p>
        </p:txBody>
      </p:sp>
      <p:pic>
        <p:nvPicPr>
          <p:cNvPr id="5" name="Picture 4">
            <a:hlinkClick r:id="rId2"/>
            <a:extLst>
              <a:ext uri="{FF2B5EF4-FFF2-40B4-BE49-F238E27FC236}">
                <a16:creationId xmlns:a16="http://schemas.microsoft.com/office/drawing/2014/main" id="{06E2CA99-DC5C-431F-A4FE-081BA6173963}"/>
              </a:ext>
            </a:extLst>
          </p:cNvPr>
          <p:cNvPicPr>
            <a:picLocks noChangeAspect="1"/>
          </p:cNvPicPr>
          <p:nvPr/>
        </p:nvPicPr>
        <p:blipFill>
          <a:blip r:embed="rId3"/>
          <a:stretch>
            <a:fillRect/>
          </a:stretch>
        </p:blipFill>
        <p:spPr>
          <a:xfrm>
            <a:off x="1801496" y="0"/>
            <a:ext cx="5541007" cy="6858000"/>
          </a:xfrm>
          <a:prstGeom prst="rect">
            <a:avLst/>
          </a:prstGeom>
        </p:spPr>
      </p:pic>
    </p:spTree>
    <p:extLst>
      <p:ext uri="{BB962C8B-B14F-4D97-AF65-F5344CB8AC3E}">
        <p14:creationId xmlns:p14="http://schemas.microsoft.com/office/powerpoint/2010/main" val="3891731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772"/>
            <a:ext cx="8229600" cy="1143000"/>
          </a:xfrm>
        </p:spPr>
        <p:txBody>
          <a:bodyPr/>
          <a:lstStyle/>
          <a:p>
            <a:r>
              <a:rPr lang="en-US" dirty="0"/>
              <a:t>In STATA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4" y="3436115"/>
            <a:ext cx="91440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63531" y="1156901"/>
            <a:ext cx="687880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dirty="0">
                <a:solidFill>
                  <a:srgbClr val="FFFF00"/>
                </a:solidFill>
              </a:rPr>
              <a:t>. </a:t>
            </a:r>
            <a:r>
              <a:rPr lang="en-US" dirty="0" err="1">
                <a:solidFill>
                  <a:srgbClr val="FFFF00"/>
                </a:solidFill>
              </a:rPr>
              <a:t>ssc</a:t>
            </a:r>
            <a:r>
              <a:rPr lang="en-US" dirty="0">
                <a:solidFill>
                  <a:srgbClr val="FFFF00"/>
                </a:solidFill>
              </a:rPr>
              <a:t> install </a:t>
            </a:r>
            <a:r>
              <a:rPr lang="en-US" dirty="0" err="1">
                <a:solidFill>
                  <a:srgbClr val="FFFF00"/>
                </a:solidFill>
              </a:rPr>
              <a:t>konfound</a:t>
            </a:r>
            <a:endParaRPr lang="en-US" dirty="0">
              <a:solidFill>
                <a:srgbClr val="FFFF00"/>
              </a:solidFill>
            </a:endParaRPr>
          </a:p>
          <a:p>
            <a:r>
              <a:rPr lang="en-US" dirty="0">
                <a:solidFill>
                  <a:srgbClr val="FFFF00"/>
                </a:solidFill>
              </a:rPr>
              <a:t>. </a:t>
            </a:r>
            <a:r>
              <a:rPr lang="en-US" dirty="0" err="1">
                <a:solidFill>
                  <a:srgbClr val="FFFF00"/>
                </a:solidFill>
              </a:rPr>
              <a:t>ssc</a:t>
            </a:r>
            <a:r>
              <a:rPr lang="en-US" dirty="0">
                <a:solidFill>
                  <a:srgbClr val="FFFF00"/>
                </a:solidFill>
              </a:rPr>
              <a:t> install moss</a:t>
            </a:r>
          </a:p>
          <a:p>
            <a:r>
              <a:rPr lang="en-US" dirty="0">
                <a:solidFill>
                  <a:srgbClr val="FFFF00"/>
                </a:solidFill>
              </a:rPr>
              <a:t>. </a:t>
            </a:r>
            <a:r>
              <a:rPr lang="en-US" dirty="0" err="1">
                <a:solidFill>
                  <a:srgbClr val="FFFF00"/>
                </a:solidFill>
              </a:rPr>
              <a:t>ssc</a:t>
            </a:r>
            <a:r>
              <a:rPr lang="en-US" dirty="0">
                <a:solidFill>
                  <a:srgbClr val="FFFF00"/>
                </a:solidFill>
              </a:rPr>
              <a:t> install </a:t>
            </a:r>
            <a:r>
              <a:rPr lang="en-US" dirty="0" err="1">
                <a:solidFill>
                  <a:srgbClr val="FFFF00"/>
                </a:solidFill>
              </a:rPr>
              <a:t>matsort</a:t>
            </a:r>
            <a:endParaRPr lang="en-US" dirty="0">
              <a:solidFill>
                <a:srgbClr val="FFFF00"/>
              </a:solidFill>
            </a:endParaRPr>
          </a:p>
          <a:p>
            <a:r>
              <a:rPr lang="en-US" dirty="0">
                <a:solidFill>
                  <a:srgbClr val="FFFF00"/>
                </a:solidFill>
              </a:rPr>
              <a:t>. </a:t>
            </a:r>
            <a:r>
              <a:rPr lang="en-US" dirty="0" err="1">
                <a:solidFill>
                  <a:srgbClr val="FFFF00"/>
                </a:solidFill>
              </a:rPr>
              <a:t>ssc</a:t>
            </a:r>
            <a:r>
              <a:rPr lang="en-US" dirty="0">
                <a:solidFill>
                  <a:srgbClr val="FFFF00"/>
                </a:solidFill>
              </a:rPr>
              <a:t> install </a:t>
            </a:r>
            <a:r>
              <a:rPr lang="en-US" dirty="0" err="1">
                <a:solidFill>
                  <a:srgbClr val="FFFF00"/>
                </a:solidFill>
              </a:rPr>
              <a:t>indeplist</a:t>
            </a:r>
            <a:endParaRPr lang="en-US" dirty="0">
              <a:solidFill>
                <a:srgbClr val="FFFF00"/>
              </a:solidFill>
            </a:endParaRPr>
          </a:p>
          <a:p>
            <a:r>
              <a:rPr lang="en-US" dirty="0">
                <a:solidFill>
                  <a:srgbClr val="FFFF00"/>
                </a:solidFill>
              </a:rPr>
              <a:t>. </a:t>
            </a:r>
            <a:r>
              <a:rPr lang="en-US" dirty="0" err="1">
                <a:solidFill>
                  <a:srgbClr val="FFFF00"/>
                </a:solidFill>
              </a:rPr>
              <a:t>pkonfound</a:t>
            </a:r>
            <a:r>
              <a:rPr lang="en-US" dirty="0">
                <a:solidFill>
                  <a:srgbClr val="FFFF00"/>
                </a:solidFill>
              </a:rPr>
              <a:t> -9.01 .68 7639 223</a:t>
            </a:r>
          </a:p>
          <a:p>
            <a:r>
              <a:rPr lang="en-US" dirty="0">
                <a:solidFill>
                  <a:srgbClr val="FFFF00"/>
                </a:solidFill>
              </a:rPr>
              <a:t>. /* </a:t>
            </a:r>
            <a:r>
              <a:rPr lang="en-US" dirty="0" err="1">
                <a:solidFill>
                  <a:srgbClr val="FFFF00"/>
                </a:solidFill>
              </a:rPr>
              <a:t>pkonfound</a:t>
            </a:r>
            <a:r>
              <a:rPr lang="en-US" dirty="0">
                <a:solidFill>
                  <a:srgbClr val="FFFF00"/>
                </a:solidFill>
              </a:rPr>
              <a:t> estimate </a:t>
            </a:r>
            <a:r>
              <a:rPr lang="en-US" dirty="0" err="1">
                <a:solidFill>
                  <a:srgbClr val="FFFF00"/>
                </a:solidFill>
              </a:rPr>
              <a:t>standard_error</a:t>
            </a:r>
            <a:r>
              <a:rPr lang="en-US" dirty="0">
                <a:solidFill>
                  <a:srgbClr val="FFFF00"/>
                </a:solidFill>
              </a:rPr>
              <a:t> n </a:t>
            </a:r>
            <a:r>
              <a:rPr lang="en-US" dirty="0" err="1">
                <a:solidFill>
                  <a:srgbClr val="FFFF00"/>
                </a:solidFill>
              </a:rPr>
              <a:t>number_of_covariates</a:t>
            </a:r>
            <a:r>
              <a:rPr lang="en-US" dirty="0">
                <a:solidFill>
                  <a:srgbClr val="FFFF00"/>
                </a:solidFill>
              </a:rPr>
              <a:t> */</a:t>
            </a:r>
          </a:p>
          <a:p>
            <a:endParaRPr lang="en-US" dirty="0">
              <a:solidFill>
                <a:srgbClr val="FFFF00"/>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FFFF00"/>
              </a:solidFill>
              <a:effectLst/>
            </a:endParaRPr>
          </a:p>
        </p:txBody>
      </p:sp>
      <p:sp>
        <p:nvSpPr>
          <p:cNvPr id="8" name="TextBox 7"/>
          <p:cNvSpPr txBox="1"/>
          <p:nvPr/>
        </p:nvSpPr>
        <p:spPr>
          <a:xfrm>
            <a:off x="748658" y="4286664"/>
            <a:ext cx="5759910" cy="830997"/>
          </a:xfrm>
          <a:prstGeom prst="rect">
            <a:avLst/>
          </a:prstGeom>
          <a:noFill/>
        </p:spPr>
        <p:txBody>
          <a:bodyPr wrap="none" rtlCol="0">
            <a:spAutoFit/>
          </a:bodyPr>
          <a:lstStyle/>
          <a:p>
            <a:r>
              <a:rPr lang="en-US" sz="4800" dirty="0">
                <a:solidFill>
                  <a:srgbClr val="FF0000"/>
                </a:solidFill>
              </a:rPr>
              <a:t>IGNORE FOR NOW</a:t>
            </a:r>
          </a:p>
        </p:txBody>
      </p:sp>
      <p:cxnSp>
        <p:nvCxnSpPr>
          <p:cNvPr id="11" name="Straight Arrow Connector 10"/>
          <p:cNvCxnSpPr/>
          <p:nvPr/>
        </p:nvCxnSpPr>
        <p:spPr bwMode="auto">
          <a:xfrm flipH="1">
            <a:off x="5334000" y="5524500"/>
            <a:ext cx="2743200" cy="38100"/>
          </a:xfrm>
          <a:prstGeom prst="straightConnector1">
            <a:avLst/>
          </a:prstGeom>
          <a:noFill/>
          <a:ln w="57150" cap="flat" cmpd="sng" algn="ctr">
            <a:solidFill>
              <a:srgbClr val="FF0000"/>
            </a:solidFill>
            <a:prstDash val="solid"/>
            <a:round/>
            <a:headEnd type="none" w="med" len="med"/>
            <a:tailEnd type="arrow"/>
          </a:ln>
          <a:effectLst/>
        </p:spPr>
      </p:cxnSp>
      <p:sp>
        <p:nvSpPr>
          <p:cNvPr id="14" name="TextBox 13"/>
          <p:cNvSpPr txBox="1"/>
          <p:nvPr/>
        </p:nvSpPr>
        <p:spPr>
          <a:xfrm>
            <a:off x="6019812" y="5145823"/>
            <a:ext cx="1244893" cy="369332"/>
          </a:xfrm>
          <a:prstGeom prst="rect">
            <a:avLst/>
          </a:prstGeom>
          <a:noFill/>
        </p:spPr>
        <p:txBody>
          <a:bodyPr wrap="none" rtlCol="0">
            <a:spAutoFit/>
          </a:bodyPr>
          <a:lstStyle/>
          <a:p>
            <a:r>
              <a:rPr lang="en-US" dirty="0">
                <a:solidFill>
                  <a:srgbClr val="FF0000"/>
                </a:solidFill>
              </a:rPr>
              <a:t>USE THIS</a:t>
            </a:r>
          </a:p>
        </p:txBody>
      </p:sp>
      <p:sp>
        <p:nvSpPr>
          <p:cNvPr id="3" name="Slide Number Placeholder 2">
            <a:extLst>
              <a:ext uri="{FF2B5EF4-FFF2-40B4-BE49-F238E27FC236}">
                <a16:creationId xmlns:a16="http://schemas.microsoft.com/office/drawing/2014/main" id="{8BD3C11A-98F2-45AF-82FF-26A50188AC65}"/>
              </a:ext>
            </a:extLst>
          </p:cNvPr>
          <p:cNvSpPr>
            <a:spLocks noGrp="1"/>
          </p:cNvSpPr>
          <p:nvPr>
            <p:ph type="sldNum" sz="quarter" idx="12"/>
          </p:nvPr>
        </p:nvSpPr>
        <p:spPr/>
        <p:txBody>
          <a:bodyPr/>
          <a:lstStyle/>
          <a:p>
            <a:pPr>
              <a:defRPr/>
            </a:pPr>
            <a:fld id="{350884FC-A345-47D7-8DCD-28131DE4BA17}" type="slidenum">
              <a:rPr lang="en-US" smtClean="0"/>
              <a:pPr>
                <a:defRPr/>
              </a:pPr>
              <a:t>49</a:t>
            </a:fld>
            <a:endParaRPr lang="en-US" dirty="0"/>
          </a:p>
        </p:txBody>
      </p:sp>
    </p:spTree>
    <p:extLst>
      <p:ext uri="{BB962C8B-B14F-4D97-AF65-F5344CB8AC3E}">
        <p14:creationId xmlns:p14="http://schemas.microsoft.com/office/powerpoint/2010/main" val="368926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Survey</a:t>
            </a:r>
          </a:p>
        </p:txBody>
      </p:sp>
      <p:sp>
        <p:nvSpPr>
          <p:cNvPr id="4" name="TextBox 3"/>
          <p:cNvSpPr txBox="1"/>
          <p:nvPr/>
        </p:nvSpPr>
        <p:spPr>
          <a:xfrm>
            <a:off x="533413" y="2057401"/>
            <a:ext cx="6378649" cy="1077208"/>
          </a:xfrm>
          <a:prstGeom prst="rect">
            <a:avLst/>
          </a:prstGeom>
          <a:noFill/>
        </p:spPr>
        <p:txBody>
          <a:bodyPr wrap="none" lIns="91430" tIns="45715" rIns="91430" bIns="45715" rtlCol="0">
            <a:spAutoFit/>
          </a:bodyPr>
          <a:lstStyle/>
          <a:p>
            <a:r>
              <a:rPr lang="en-US" sz="3200" dirty="0"/>
              <a:t>Can you make a causal inference </a:t>
            </a:r>
          </a:p>
          <a:p>
            <a:r>
              <a:rPr lang="en-US" sz="3200" dirty="0"/>
              <a:t>from an observational study?</a:t>
            </a:r>
          </a:p>
        </p:txBody>
      </p:sp>
      <p:sp>
        <p:nvSpPr>
          <p:cNvPr id="3" name="Slide Number Placeholder 2">
            <a:extLst>
              <a:ext uri="{FF2B5EF4-FFF2-40B4-BE49-F238E27FC236}">
                <a16:creationId xmlns:a16="http://schemas.microsoft.com/office/drawing/2014/main" id="{F497BD0B-319F-43B4-9856-C67D7FA637BA}"/>
              </a:ext>
            </a:extLst>
          </p:cNvPr>
          <p:cNvSpPr>
            <a:spLocks noGrp="1"/>
          </p:cNvSpPr>
          <p:nvPr>
            <p:ph type="sldNum" sz="quarter" idx="12"/>
          </p:nvPr>
        </p:nvSpPr>
        <p:spPr/>
        <p:txBody>
          <a:bodyPr/>
          <a:lstStyle/>
          <a:p>
            <a:pPr>
              <a:defRPr/>
            </a:pPr>
            <a:fld id="{F979821D-5FE4-4D3B-86F0-E2E626614511}"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137AB1-35DB-4DA5-B913-92DB5CA5EAB2}"/>
              </a:ext>
            </a:extLst>
          </p:cNvPr>
          <p:cNvSpPr>
            <a:spLocks noGrp="1"/>
          </p:cNvSpPr>
          <p:nvPr>
            <p:ph type="sldNum" sz="quarter" idx="12"/>
          </p:nvPr>
        </p:nvSpPr>
        <p:spPr/>
        <p:txBody>
          <a:bodyPr/>
          <a:lstStyle/>
          <a:p>
            <a:pPr>
              <a:defRPr/>
            </a:pPr>
            <a:fld id="{350884FC-A345-47D7-8DCD-28131DE4BA17}" type="slidenum">
              <a:rPr lang="en-US" smtClean="0">
                <a:solidFill>
                  <a:srgbClr val="000000"/>
                </a:solidFill>
              </a:rPr>
              <a:pPr>
                <a:defRPr/>
              </a:pPr>
              <a:t>50</a:t>
            </a:fld>
            <a:endParaRPr lang="en-US">
              <a:solidFill>
                <a:srgbClr val="000000"/>
              </a:solidFill>
            </a:endParaRPr>
          </a:p>
        </p:txBody>
      </p:sp>
      <p:pic>
        <p:nvPicPr>
          <p:cNvPr id="6" name="Picture 5" descr="A screenshot of a cell phone&#10;&#10;Description automatically generated">
            <a:extLst>
              <a:ext uri="{FF2B5EF4-FFF2-40B4-BE49-F238E27FC236}">
                <a16:creationId xmlns:a16="http://schemas.microsoft.com/office/drawing/2014/main" id="{F193785C-C69A-47EB-91E8-060A4EE5C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05500" cy="3505846"/>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FEA0D594-E9F1-4B6B-9984-CD54BC5A24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613" y="1143000"/>
            <a:ext cx="5181187" cy="368617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399CCA25-C991-41D1-908E-6C3E6B8B9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2575"/>
            <a:ext cx="6427360" cy="2765425"/>
          </a:xfrm>
          <a:prstGeom prst="rect">
            <a:avLst/>
          </a:prstGeom>
        </p:spPr>
      </p:pic>
      <p:cxnSp>
        <p:nvCxnSpPr>
          <p:cNvPr id="11" name="Straight Arrow Connector 10">
            <a:extLst>
              <a:ext uri="{FF2B5EF4-FFF2-40B4-BE49-F238E27FC236}">
                <a16:creationId xmlns:a16="http://schemas.microsoft.com/office/drawing/2014/main" id="{10B48F87-9C30-4231-A104-667820BF2F64}"/>
              </a:ext>
            </a:extLst>
          </p:cNvPr>
          <p:cNvCxnSpPr>
            <a:cxnSpLocks/>
          </p:cNvCxnSpPr>
          <p:nvPr/>
        </p:nvCxnSpPr>
        <p:spPr bwMode="auto">
          <a:xfrm flipH="1">
            <a:off x="1600200" y="533400"/>
            <a:ext cx="1905000" cy="0"/>
          </a:xfrm>
          <a:prstGeom prst="straightConnector1">
            <a:avLst/>
          </a:prstGeom>
          <a:noFill/>
          <a:ln w="38100" cap="flat" cmpd="sng" algn="ctr">
            <a:solidFill>
              <a:srgbClr val="FF0000"/>
            </a:solidFill>
            <a:prstDash val="solid"/>
            <a:round/>
            <a:headEnd type="none" w="med" len="med"/>
            <a:tailEnd type="arrow"/>
          </a:ln>
          <a:effectLst/>
        </p:spPr>
      </p:cxnSp>
      <p:cxnSp>
        <p:nvCxnSpPr>
          <p:cNvPr id="17" name="Straight Arrow Connector 16">
            <a:extLst>
              <a:ext uri="{FF2B5EF4-FFF2-40B4-BE49-F238E27FC236}">
                <a16:creationId xmlns:a16="http://schemas.microsoft.com/office/drawing/2014/main" id="{FC4A1BC5-58FB-4F68-A9CA-E22D2E6170A7}"/>
              </a:ext>
            </a:extLst>
          </p:cNvPr>
          <p:cNvCxnSpPr>
            <a:cxnSpLocks/>
          </p:cNvCxnSpPr>
          <p:nvPr/>
        </p:nvCxnSpPr>
        <p:spPr bwMode="auto">
          <a:xfrm flipH="1">
            <a:off x="1295400" y="2057400"/>
            <a:ext cx="2895600" cy="304800"/>
          </a:xfrm>
          <a:prstGeom prst="straightConnector1">
            <a:avLst/>
          </a:prstGeom>
          <a:noFill/>
          <a:ln w="38100" cap="flat" cmpd="sng" algn="ctr">
            <a:solidFill>
              <a:srgbClr val="FF0000"/>
            </a:solidFill>
            <a:prstDash val="solid"/>
            <a:round/>
            <a:headEnd type="arrow" w="med" len="med"/>
            <a:tailEnd type="arrow"/>
          </a:ln>
          <a:effectLst/>
        </p:spPr>
      </p:cxnSp>
      <p:cxnSp>
        <p:nvCxnSpPr>
          <p:cNvPr id="20" name="Straight Arrow Connector 19">
            <a:extLst>
              <a:ext uri="{FF2B5EF4-FFF2-40B4-BE49-F238E27FC236}">
                <a16:creationId xmlns:a16="http://schemas.microsoft.com/office/drawing/2014/main" id="{7524D0F5-B19E-4C55-8E7B-994FF1A12476}"/>
              </a:ext>
            </a:extLst>
          </p:cNvPr>
          <p:cNvCxnSpPr>
            <a:cxnSpLocks/>
          </p:cNvCxnSpPr>
          <p:nvPr/>
        </p:nvCxnSpPr>
        <p:spPr bwMode="auto">
          <a:xfrm flipV="1">
            <a:off x="4343400" y="4092576"/>
            <a:ext cx="2286000" cy="936624"/>
          </a:xfrm>
          <a:prstGeom prst="straightConnector1">
            <a:avLst/>
          </a:prstGeom>
          <a:noFill/>
          <a:ln w="38100" cap="flat" cmpd="sng" algn="ctr">
            <a:solidFill>
              <a:srgbClr val="FF0000"/>
            </a:solidFill>
            <a:prstDash val="solid"/>
            <a:round/>
            <a:headEnd type="arrow" w="med" len="med"/>
            <a:tailEnd type="arrow"/>
          </a:ln>
          <a:effectLst/>
        </p:spPr>
      </p:cxnSp>
      <p:sp>
        <p:nvSpPr>
          <p:cNvPr id="25" name="Rectangle 2">
            <a:extLst>
              <a:ext uri="{FF2B5EF4-FFF2-40B4-BE49-F238E27FC236}">
                <a16:creationId xmlns:a16="http://schemas.microsoft.com/office/drawing/2014/main" id="{AAC492B5-296A-47F2-B4AE-F8BF7F3E9710}"/>
              </a:ext>
            </a:extLst>
          </p:cNvPr>
          <p:cNvSpPr>
            <a:spLocks noChangeArrowheads="1"/>
          </p:cNvSpPr>
          <p:nvPr/>
        </p:nvSpPr>
        <p:spPr bwMode="auto">
          <a:xfrm>
            <a:off x="3000375" y="316478"/>
            <a:ext cx="5534025" cy="369322"/>
          </a:xfrm>
          <a:prstGeom prst="rect">
            <a:avLst/>
          </a:prstGeom>
          <a:no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eaLnBrk="0" hangingPunct="0"/>
            <a:r>
              <a:rPr lang="en-US" dirty="0">
                <a:solidFill>
                  <a:srgbClr val="FF0000"/>
                </a:solidFill>
                <a:latin typeface="Arial" pitchFamily="34" charset="0"/>
              </a:rPr>
              <a:t>Step 1: search </a:t>
            </a:r>
            <a:r>
              <a:rPr lang="en-US" dirty="0" err="1">
                <a:solidFill>
                  <a:srgbClr val="FF0000"/>
                </a:solidFill>
                <a:latin typeface="Arial" pitchFamily="34" charset="0"/>
              </a:rPr>
              <a:t>konfound</a:t>
            </a:r>
            <a:r>
              <a:rPr lang="en-US" dirty="0">
                <a:solidFill>
                  <a:srgbClr val="FF0000"/>
                </a:solidFill>
                <a:latin typeface="Arial" pitchFamily="34" charset="0"/>
              </a:rPr>
              <a:t> in the Viewer window </a:t>
            </a:r>
          </a:p>
        </p:txBody>
      </p:sp>
      <p:sp>
        <p:nvSpPr>
          <p:cNvPr id="27" name="Rectangle 2">
            <a:extLst>
              <a:ext uri="{FF2B5EF4-FFF2-40B4-BE49-F238E27FC236}">
                <a16:creationId xmlns:a16="http://schemas.microsoft.com/office/drawing/2014/main" id="{844A83FD-FDD6-4A88-B29E-223ED7B56202}"/>
              </a:ext>
            </a:extLst>
          </p:cNvPr>
          <p:cNvSpPr>
            <a:spLocks noChangeArrowheads="1"/>
          </p:cNvSpPr>
          <p:nvPr/>
        </p:nvSpPr>
        <p:spPr bwMode="auto">
          <a:xfrm>
            <a:off x="1295400" y="2307203"/>
            <a:ext cx="5534025" cy="369322"/>
          </a:xfrm>
          <a:prstGeom prst="rect">
            <a:avLst/>
          </a:prstGeom>
          <a:no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eaLnBrk="0" hangingPunct="0"/>
            <a:r>
              <a:rPr lang="en-US" dirty="0">
                <a:solidFill>
                  <a:srgbClr val="FF0000"/>
                </a:solidFill>
                <a:latin typeface="Arial" pitchFamily="34" charset="0"/>
              </a:rPr>
              <a:t>Step 2: click on the link, you get this window  </a:t>
            </a:r>
          </a:p>
        </p:txBody>
      </p:sp>
      <p:sp>
        <p:nvSpPr>
          <p:cNvPr id="28" name="Rectangle 27">
            <a:extLst>
              <a:ext uri="{FF2B5EF4-FFF2-40B4-BE49-F238E27FC236}">
                <a16:creationId xmlns:a16="http://schemas.microsoft.com/office/drawing/2014/main" id="{2EED7716-6A8A-4CD7-8FD0-67956556877F}"/>
              </a:ext>
            </a:extLst>
          </p:cNvPr>
          <p:cNvSpPr/>
          <p:nvPr/>
        </p:nvSpPr>
        <p:spPr>
          <a:xfrm>
            <a:off x="3352800" y="4990881"/>
            <a:ext cx="5105400" cy="369332"/>
          </a:xfrm>
          <a:prstGeom prst="rect">
            <a:avLst/>
          </a:prstGeom>
        </p:spPr>
        <p:txBody>
          <a:bodyPr wrap="square">
            <a:spAutoFit/>
          </a:bodyPr>
          <a:lstStyle/>
          <a:p>
            <a:pPr indent="457153" eaLnBrk="0" hangingPunct="0"/>
            <a:r>
              <a:rPr lang="en-US" dirty="0">
                <a:solidFill>
                  <a:srgbClr val="FF0000"/>
                </a:solidFill>
                <a:latin typeface="Arial" pitchFamily="34" charset="0"/>
              </a:rPr>
              <a:t>Step 3: click “click here to install” to install it!  </a:t>
            </a:r>
          </a:p>
        </p:txBody>
      </p:sp>
    </p:spTree>
    <p:extLst>
      <p:ext uri="{BB962C8B-B14F-4D97-AF65-F5344CB8AC3E}">
        <p14:creationId xmlns:p14="http://schemas.microsoft.com/office/powerpoint/2010/main" val="3861316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2800" dirty="0"/>
              <a:t>Sensitivity on Regression Run in STATA</a:t>
            </a:r>
          </a:p>
        </p:txBody>
      </p:sp>
      <p:sp>
        <p:nvSpPr>
          <p:cNvPr id="3" name="Content Placeholder 2"/>
          <p:cNvSpPr>
            <a:spLocks noGrp="1"/>
          </p:cNvSpPr>
          <p:nvPr>
            <p:ph idx="1"/>
          </p:nvPr>
        </p:nvSpPr>
        <p:spPr>
          <a:xfrm>
            <a:off x="195263" y="609624"/>
            <a:ext cx="8610600" cy="1219199"/>
          </a:xfrm>
        </p:spPr>
        <p:txBody>
          <a:bodyPr/>
          <a:lstStyle/>
          <a:p>
            <a:r>
              <a:rPr lang="en-US" sz="2000" dirty="0"/>
              <a:t>. use https://msu.edu/~kenfrank/p025b.dta, clear</a:t>
            </a:r>
          </a:p>
          <a:p>
            <a:r>
              <a:rPr lang="en-US" sz="2000" dirty="0"/>
              <a:t>    . regress y1 x1 x4</a:t>
            </a:r>
          </a:p>
          <a:p>
            <a:r>
              <a:rPr lang="en-US" sz="2000" dirty="0"/>
              <a:t>    . </a:t>
            </a:r>
            <a:r>
              <a:rPr lang="en-US" sz="2000" dirty="0" err="1"/>
              <a:t>konfound</a:t>
            </a:r>
            <a:r>
              <a:rPr lang="en-US" sz="2000" dirty="0"/>
              <a:t> x1</a:t>
            </a:r>
          </a:p>
          <a:p>
            <a:endParaRPr lang="en-US" sz="2000" dirty="0"/>
          </a:p>
          <a:p>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32" y="1676400"/>
            <a:ext cx="7587093"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D2735B53-8EF8-4F7E-BD88-5BBD3C912101}"/>
              </a:ext>
            </a:extLst>
          </p:cNvPr>
          <p:cNvSpPr>
            <a:spLocks noGrp="1"/>
          </p:cNvSpPr>
          <p:nvPr>
            <p:ph type="sldNum" sz="quarter" idx="12"/>
          </p:nvPr>
        </p:nvSpPr>
        <p:spPr/>
        <p:txBody>
          <a:bodyPr/>
          <a:lstStyle/>
          <a:p>
            <a:pPr>
              <a:defRPr/>
            </a:pPr>
            <a:fld id="{350884FC-A345-47D7-8DCD-28131DE4BA17}" type="slidenum">
              <a:rPr lang="en-US" smtClean="0"/>
              <a:pPr>
                <a:defRPr/>
              </a:pPr>
              <a:t>51</a:t>
            </a:fld>
            <a:endParaRPr lang="en-US" dirty="0"/>
          </a:p>
        </p:txBody>
      </p:sp>
    </p:spTree>
    <p:extLst>
      <p:ext uri="{BB962C8B-B14F-4D97-AF65-F5344CB8AC3E}">
        <p14:creationId xmlns:p14="http://schemas.microsoft.com/office/powerpoint/2010/main" val="4065324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6987-7757-44C5-B082-A365BC401E75}"/>
              </a:ext>
            </a:extLst>
          </p:cNvPr>
          <p:cNvSpPr>
            <a:spLocks noGrp="1"/>
          </p:cNvSpPr>
          <p:nvPr>
            <p:ph type="title"/>
          </p:nvPr>
        </p:nvSpPr>
        <p:spPr>
          <a:xfrm>
            <a:off x="221401" y="274638"/>
            <a:ext cx="8770199" cy="1143000"/>
          </a:xfrm>
        </p:spPr>
        <p:txBody>
          <a:bodyPr/>
          <a:lstStyle/>
          <a:p>
            <a:r>
              <a:rPr lang="en-US" dirty="0"/>
              <a:t>In R: </a:t>
            </a:r>
            <a:r>
              <a:rPr lang="en-US" dirty="0" err="1"/>
              <a:t>Pkonfound</a:t>
            </a:r>
            <a:r>
              <a:rPr lang="en-US" dirty="0"/>
              <a:t> </a:t>
            </a:r>
            <a:br>
              <a:rPr lang="en-US" dirty="0"/>
            </a:br>
            <a:r>
              <a:rPr lang="en-US" dirty="0"/>
              <a:t>(published example)</a:t>
            </a:r>
          </a:p>
        </p:txBody>
      </p:sp>
      <p:sp>
        <p:nvSpPr>
          <p:cNvPr id="3" name="Content Placeholder 2">
            <a:extLst>
              <a:ext uri="{FF2B5EF4-FFF2-40B4-BE49-F238E27FC236}">
                <a16:creationId xmlns:a16="http://schemas.microsoft.com/office/drawing/2014/main" id="{5BB6FCAF-939D-433C-8816-F90E6EFA0F97}"/>
              </a:ext>
            </a:extLst>
          </p:cNvPr>
          <p:cNvSpPr>
            <a:spLocks noGrp="1"/>
          </p:cNvSpPr>
          <p:nvPr>
            <p:ph idx="1"/>
          </p:nvPr>
        </p:nvSpPr>
        <p:spPr>
          <a:xfrm>
            <a:off x="221401" y="1721707"/>
            <a:ext cx="8305800" cy="4525963"/>
          </a:xfrm>
        </p:spPr>
        <p:txBody>
          <a:bodyPr/>
          <a:lstStyle/>
          <a:p>
            <a:r>
              <a:rPr lang="en-US" sz="2400" dirty="0" err="1"/>
              <a:t>install.packages</a:t>
            </a:r>
            <a:r>
              <a:rPr lang="en-US" sz="2400" dirty="0"/>
              <a:t>("</a:t>
            </a:r>
            <a:r>
              <a:rPr lang="en-US" sz="2400" dirty="0" err="1"/>
              <a:t>konfound</a:t>
            </a:r>
            <a:r>
              <a:rPr lang="en-US" sz="2400" dirty="0"/>
              <a:t>")</a:t>
            </a:r>
          </a:p>
          <a:p>
            <a:r>
              <a:rPr lang="en-US" sz="2400" dirty="0"/>
              <a:t>library(</a:t>
            </a:r>
            <a:r>
              <a:rPr lang="en-US" sz="2400" dirty="0" err="1"/>
              <a:t>konfound</a:t>
            </a:r>
            <a:r>
              <a:rPr lang="en-US" sz="2400" dirty="0"/>
              <a:t>)</a:t>
            </a:r>
          </a:p>
          <a:p>
            <a:r>
              <a:rPr lang="en-US" sz="2400" dirty="0" err="1"/>
              <a:t>pkonfound</a:t>
            </a:r>
            <a:r>
              <a:rPr lang="en-US" sz="2400" dirty="0"/>
              <a:t>(</a:t>
            </a:r>
            <a:r>
              <a:rPr lang="en-US" sz="2400" dirty="0" err="1"/>
              <a:t>est_eff</a:t>
            </a:r>
            <a:r>
              <a:rPr lang="en-US" sz="2400" dirty="0"/>
              <a:t> = -9.01, </a:t>
            </a:r>
            <a:r>
              <a:rPr lang="en-US" sz="2400" dirty="0" err="1"/>
              <a:t>std_err</a:t>
            </a:r>
            <a:r>
              <a:rPr lang="en-US" sz="2400" dirty="0"/>
              <a:t> = .68, </a:t>
            </a:r>
            <a:r>
              <a:rPr lang="en-US" sz="2400" dirty="0" err="1"/>
              <a:t>n_obs</a:t>
            </a:r>
            <a:r>
              <a:rPr lang="en-US" sz="2400" dirty="0"/>
              <a:t> = 7639, </a:t>
            </a:r>
            <a:r>
              <a:rPr lang="en-US" sz="2400" dirty="0" err="1"/>
              <a:t>n_covariates</a:t>
            </a:r>
            <a:r>
              <a:rPr lang="en-US" sz="2400" dirty="0"/>
              <a:t> = 223)</a:t>
            </a:r>
          </a:p>
        </p:txBody>
      </p:sp>
      <p:sp>
        <p:nvSpPr>
          <p:cNvPr id="4" name="Slide Number Placeholder 3">
            <a:extLst>
              <a:ext uri="{FF2B5EF4-FFF2-40B4-BE49-F238E27FC236}">
                <a16:creationId xmlns:a16="http://schemas.microsoft.com/office/drawing/2014/main" id="{52FBA0F1-EE1F-41BD-92D8-9CACA2262E66}"/>
              </a:ext>
            </a:extLst>
          </p:cNvPr>
          <p:cNvSpPr>
            <a:spLocks noGrp="1"/>
          </p:cNvSpPr>
          <p:nvPr>
            <p:ph type="sldNum" sz="quarter" idx="12"/>
          </p:nvPr>
        </p:nvSpPr>
        <p:spPr/>
        <p:txBody>
          <a:bodyPr/>
          <a:lstStyle/>
          <a:p>
            <a:pPr>
              <a:defRPr/>
            </a:pPr>
            <a:fld id="{350884FC-A345-47D7-8DCD-28131DE4BA17}" type="slidenum">
              <a:rPr lang="en-US" smtClean="0">
                <a:solidFill>
                  <a:srgbClr val="000000"/>
                </a:solidFill>
              </a:rPr>
              <a:pPr>
                <a:defRPr/>
              </a:pPr>
              <a:t>52</a:t>
            </a:fld>
            <a:endParaRPr lang="en-US">
              <a:solidFill>
                <a:srgbClr val="000000"/>
              </a:solidFill>
            </a:endParaRPr>
          </a:p>
        </p:txBody>
      </p:sp>
      <p:pic>
        <p:nvPicPr>
          <p:cNvPr id="5" name="Picture 4">
            <a:extLst>
              <a:ext uri="{FF2B5EF4-FFF2-40B4-BE49-F238E27FC236}">
                <a16:creationId xmlns:a16="http://schemas.microsoft.com/office/drawing/2014/main" id="{08398068-2519-4FD0-86B9-04CFEC882822}"/>
              </a:ext>
            </a:extLst>
          </p:cNvPr>
          <p:cNvPicPr>
            <a:picLocks noChangeAspect="1"/>
          </p:cNvPicPr>
          <p:nvPr/>
        </p:nvPicPr>
        <p:blipFill>
          <a:blip r:embed="rId2"/>
          <a:stretch>
            <a:fillRect/>
          </a:stretch>
        </p:blipFill>
        <p:spPr>
          <a:xfrm>
            <a:off x="0" y="3470624"/>
            <a:ext cx="8890000" cy="2625399"/>
          </a:xfrm>
          <a:prstGeom prst="rect">
            <a:avLst/>
          </a:prstGeom>
        </p:spPr>
      </p:pic>
      <p:sp>
        <p:nvSpPr>
          <p:cNvPr id="6" name="TextBox 5"/>
          <p:cNvSpPr txBox="1"/>
          <p:nvPr/>
        </p:nvSpPr>
        <p:spPr>
          <a:xfrm>
            <a:off x="334992" y="5105424"/>
            <a:ext cx="5759910" cy="830997"/>
          </a:xfrm>
          <a:prstGeom prst="rect">
            <a:avLst/>
          </a:prstGeom>
          <a:noFill/>
        </p:spPr>
        <p:txBody>
          <a:bodyPr wrap="none" rtlCol="0">
            <a:spAutoFit/>
          </a:bodyPr>
          <a:lstStyle/>
          <a:p>
            <a:r>
              <a:rPr lang="en-US" sz="4800" dirty="0">
                <a:solidFill>
                  <a:srgbClr val="FF0000"/>
                </a:solidFill>
              </a:rPr>
              <a:t>IGNORE FOR NOW</a:t>
            </a:r>
          </a:p>
        </p:txBody>
      </p:sp>
      <p:cxnSp>
        <p:nvCxnSpPr>
          <p:cNvPr id="7" name="Straight Arrow Connector 6"/>
          <p:cNvCxnSpPr/>
          <p:nvPr/>
        </p:nvCxnSpPr>
        <p:spPr bwMode="auto">
          <a:xfrm flipH="1">
            <a:off x="3962400" y="4112477"/>
            <a:ext cx="2743200" cy="38100"/>
          </a:xfrm>
          <a:prstGeom prst="straightConnector1">
            <a:avLst/>
          </a:prstGeom>
          <a:noFill/>
          <a:ln w="57150" cap="flat" cmpd="sng" algn="ctr">
            <a:solidFill>
              <a:srgbClr val="FF0000"/>
            </a:solidFill>
            <a:prstDash val="solid"/>
            <a:round/>
            <a:headEnd type="none" w="med" len="med"/>
            <a:tailEnd type="arrow"/>
          </a:ln>
          <a:effectLst/>
        </p:spPr>
      </p:cxnSp>
      <p:sp>
        <p:nvSpPr>
          <p:cNvPr id="8" name="TextBox 7"/>
          <p:cNvSpPr txBox="1"/>
          <p:nvPr/>
        </p:nvSpPr>
        <p:spPr>
          <a:xfrm>
            <a:off x="4648212" y="3733800"/>
            <a:ext cx="1244893" cy="369332"/>
          </a:xfrm>
          <a:prstGeom prst="rect">
            <a:avLst/>
          </a:prstGeom>
          <a:noFill/>
        </p:spPr>
        <p:txBody>
          <a:bodyPr wrap="none" rtlCol="0">
            <a:spAutoFit/>
          </a:bodyPr>
          <a:lstStyle/>
          <a:p>
            <a:r>
              <a:rPr lang="en-US" dirty="0">
                <a:solidFill>
                  <a:srgbClr val="FF0000"/>
                </a:solidFill>
              </a:rPr>
              <a:t>USE THIS</a:t>
            </a:r>
          </a:p>
        </p:txBody>
      </p:sp>
    </p:spTree>
    <p:extLst>
      <p:ext uri="{BB962C8B-B14F-4D97-AF65-F5344CB8AC3E}">
        <p14:creationId xmlns:p14="http://schemas.microsoft.com/office/powerpoint/2010/main" val="3022076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2800" dirty="0"/>
              <a:t>Sensitivity on Regression Run in R: </a:t>
            </a:r>
            <a:r>
              <a:rPr lang="en-US" sz="2800" dirty="0" err="1"/>
              <a:t>Konfound</a:t>
            </a:r>
            <a:r>
              <a:rPr lang="en-US" sz="2800" dirty="0"/>
              <a:t> (data in R)</a:t>
            </a:r>
          </a:p>
        </p:txBody>
      </p:sp>
      <p:sp>
        <p:nvSpPr>
          <p:cNvPr id="3" name="Content Placeholder 2"/>
          <p:cNvSpPr>
            <a:spLocks noGrp="1"/>
          </p:cNvSpPr>
          <p:nvPr>
            <p:ph idx="1"/>
          </p:nvPr>
        </p:nvSpPr>
        <p:spPr>
          <a:xfrm>
            <a:off x="76200" y="381000"/>
            <a:ext cx="8610600" cy="1219199"/>
          </a:xfrm>
        </p:spPr>
        <p:txBody>
          <a:bodyPr/>
          <a:lstStyle/>
          <a:p>
            <a:endParaRPr lang="nn-NO" sz="2000" dirty="0"/>
          </a:p>
          <a:p>
            <a:r>
              <a:rPr lang="nn-NO" sz="2000" dirty="0"/>
              <a:t>data &lt;- read.table(url("https://msu.edu/~kenfrank/p025b.txt"), header = T)</a:t>
            </a:r>
          </a:p>
          <a:p>
            <a:r>
              <a:rPr lang="nn-NO" sz="2000" dirty="0"/>
              <a:t>model &lt;- lm(Y1 ~ X1 + X4, data = data) </a:t>
            </a:r>
          </a:p>
          <a:p>
            <a:r>
              <a:rPr lang="nn-NO" sz="2000" dirty="0"/>
              <a:t>model</a:t>
            </a:r>
          </a:p>
          <a:p>
            <a:r>
              <a:rPr lang="nn-NO" sz="2000" dirty="0"/>
              <a:t>konfound(model, X1)</a:t>
            </a:r>
            <a:endParaRPr lang="en-US" sz="2000" dirty="0"/>
          </a:p>
          <a:p>
            <a:endParaRPr lang="en-US" sz="2000" dirty="0"/>
          </a:p>
        </p:txBody>
      </p:sp>
      <p:pic>
        <p:nvPicPr>
          <p:cNvPr id="4" name="Picture 3">
            <a:extLst>
              <a:ext uri="{FF2B5EF4-FFF2-40B4-BE49-F238E27FC236}">
                <a16:creationId xmlns:a16="http://schemas.microsoft.com/office/drawing/2014/main" id="{770E7712-69E3-486D-AA04-37EE449E40BA}"/>
              </a:ext>
            </a:extLst>
          </p:cNvPr>
          <p:cNvPicPr>
            <a:picLocks noChangeAspect="1"/>
          </p:cNvPicPr>
          <p:nvPr/>
        </p:nvPicPr>
        <p:blipFill rotWithShape="1">
          <a:blip r:embed="rId2"/>
          <a:srcRect t="4756"/>
          <a:stretch/>
        </p:blipFill>
        <p:spPr>
          <a:xfrm>
            <a:off x="0" y="4038600"/>
            <a:ext cx="8915400" cy="2667000"/>
          </a:xfrm>
          <a:prstGeom prst="rect">
            <a:avLst/>
          </a:prstGeom>
        </p:spPr>
      </p:pic>
      <p:pic>
        <p:nvPicPr>
          <p:cNvPr id="5" name="Picture 4">
            <a:extLst>
              <a:ext uri="{FF2B5EF4-FFF2-40B4-BE49-F238E27FC236}">
                <a16:creationId xmlns:a16="http://schemas.microsoft.com/office/drawing/2014/main" id="{D5FCE786-EB43-42A2-91BE-E67ADE322EFD}"/>
              </a:ext>
            </a:extLst>
          </p:cNvPr>
          <p:cNvPicPr>
            <a:picLocks noChangeAspect="1"/>
          </p:cNvPicPr>
          <p:nvPr/>
        </p:nvPicPr>
        <p:blipFill>
          <a:blip r:embed="rId3"/>
          <a:stretch>
            <a:fillRect/>
          </a:stretch>
        </p:blipFill>
        <p:spPr>
          <a:xfrm>
            <a:off x="2" y="2209824"/>
            <a:ext cx="4333875" cy="1800225"/>
          </a:xfrm>
          <a:prstGeom prst="rect">
            <a:avLst/>
          </a:prstGeom>
        </p:spPr>
      </p:pic>
      <p:sp>
        <p:nvSpPr>
          <p:cNvPr id="6" name="TextBox 5"/>
          <p:cNvSpPr txBox="1"/>
          <p:nvPr/>
        </p:nvSpPr>
        <p:spPr>
          <a:xfrm>
            <a:off x="304800" y="5372124"/>
            <a:ext cx="5759910" cy="830997"/>
          </a:xfrm>
          <a:prstGeom prst="rect">
            <a:avLst/>
          </a:prstGeom>
          <a:noFill/>
        </p:spPr>
        <p:txBody>
          <a:bodyPr wrap="none" rtlCol="0">
            <a:spAutoFit/>
          </a:bodyPr>
          <a:lstStyle/>
          <a:p>
            <a:r>
              <a:rPr lang="en-US" sz="4800" dirty="0">
                <a:solidFill>
                  <a:srgbClr val="FF0000"/>
                </a:solidFill>
              </a:rPr>
              <a:t>IGNORE FOR NOW</a:t>
            </a:r>
          </a:p>
        </p:txBody>
      </p:sp>
      <p:cxnSp>
        <p:nvCxnSpPr>
          <p:cNvPr id="7" name="Straight Arrow Connector 6"/>
          <p:cNvCxnSpPr/>
          <p:nvPr/>
        </p:nvCxnSpPr>
        <p:spPr bwMode="auto">
          <a:xfrm flipH="1">
            <a:off x="5486400" y="4204036"/>
            <a:ext cx="2743200" cy="38100"/>
          </a:xfrm>
          <a:prstGeom prst="straightConnector1">
            <a:avLst/>
          </a:prstGeom>
          <a:noFill/>
          <a:ln w="57150" cap="flat" cmpd="sng" algn="ctr">
            <a:solidFill>
              <a:srgbClr val="FF0000"/>
            </a:solidFill>
            <a:prstDash val="solid"/>
            <a:round/>
            <a:headEnd type="none" w="med" len="med"/>
            <a:tailEnd type="arrow"/>
          </a:ln>
          <a:effectLst/>
        </p:spPr>
      </p:cxnSp>
      <p:sp>
        <p:nvSpPr>
          <p:cNvPr id="8" name="TextBox 7"/>
          <p:cNvSpPr txBox="1"/>
          <p:nvPr/>
        </p:nvSpPr>
        <p:spPr>
          <a:xfrm>
            <a:off x="6172212" y="3825359"/>
            <a:ext cx="1244893" cy="369332"/>
          </a:xfrm>
          <a:prstGeom prst="rect">
            <a:avLst/>
          </a:prstGeom>
          <a:noFill/>
        </p:spPr>
        <p:txBody>
          <a:bodyPr wrap="none" rtlCol="0">
            <a:spAutoFit/>
          </a:bodyPr>
          <a:lstStyle/>
          <a:p>
            <a:r>
              <a:rPr lang="en-US" dirty="0">
                <a:solidFill>
                  <a:srgbClr val="FF0000"/>
                </a:solidFill>
              </a:rPr>
              <a:t>USE THIS</a:t>
            </a:r>
          </a:p>
        </p:txBody>
      </p:sp>
      <p:sp>
        <p:nvSpPr>
          <p:cNvPr id="9" name="Slide Number Placeholder 8">
            <a:extLst>
              <a:ext uri="{FF2B5EF4-FFF2-40B4-BE49-F238E27FC236}">
                <a16:creationId xmlns:a16="http://schemas.microsoft.com/office/drawing/2014/main" id="{D143F1E9-4E23-44F0-BA04-F6FFBA588228}"/>
              </a:ext>
            </a:extLst>
          </p:cNvPr>
          <p:cNvSpPr>
            <a:spLocks noGrp="1"/>
          </p:cNvSpPr>
          <p:nvPr>
            <p:ph type="sldNum" sz="quarter" idx="12"/>
          </p:nvPr>
        </p:nvSpPr>
        <p:spPr/>
        <p:txBody>
          <a:bodyPr/>
          <a:lstStyle/>
          <a:p>
            <a:pPr>
              <a:defRPr/>
            </a:pPr>
            <a:fld id="{350884FC-A345-47D7-8DCD-28131DE4BA17}" type="slidenum">
              <a:rPr lang="en-US" smtClean="0"/>
              <a:pPr>
                <a:defRPr/>
              </a:pPr>
              <a:t>53</a:t>
            </a:fld>
            <a:endParaRPr lang="en-US" dirty="0"/>
          </a:p>
        </p:txBody>
      </p:sp>
    </p:spTree>
    <p:extLst>
      <p:ext uri="{BB962C8B-B14F-4D97-AF65-F5344CB8AC3E}">
        <p14:creationId xmlns:p14="http://schemas.microsoft.com/office/powerpoint/2010/main" val="513760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31531"/>
            <a:ext cx="8229600" cy="1143000"/>
          </a:xfrm>
        </p:spPr>
        <p:txBody>
          <a:bodyPr/>
          <a:lstStyle/>
          <a:p>
            <a:r>
              <a:rPr lang="en-US" sz="2400" dirty="0"/>
              <a:t>Exercise 1 : % Bias necessary to Invalidate an Inference for Internal Validity</a:t>
            </a:r>
          </a:p>
        </p:txBody>
      </p:sp>
      <p:sp>
        <p:nvSpPr>
          <p:cNvPr id="117763" name="Rectangle 3"/>
          <p:cNvSpPr>
            <a:spLocks noGrp="1" noChangeArrowheads="1"/>
          </p:cNvSpPr>
          <p:nvPr>
            <p:ph type="body" idx="1"/>
          </p:nvPr>
        </p:nvSpPr>
        <p:spPr>
          <a:xfrm>
            <a:off x="533400" y="914424"/>
            <a:ext cx="7772400" cy="4525963"/>
          </a:xfrm>
        </p:spPr>
        <p:txBody>
          <a:bodyPr/>
          <a:lstStyle/>
          <a:p>
            <a:r>
              <a:rPr lang="en-US" sz="2400" dirty="0"/>
              <a:t>Take an example from an observational study (your own data, the toy example, or a published example) Calculate the % bias necessary to invalidate the inference (using </a:t>
            </a:r>
            <a:r>
              <a:rPr lang="en-US" sz="2400" dirty="0" err="1"/>
              <a:t>konfound</a:t>
            </a:r>
            <a:r>
              <a:rPr lang="en-US" sz="2400" dirty="0"/>
              <a:t> or </a:t>
            </a:r>
            <a:r>
              <a:rPr lang="en-US" sz="2400" dirty="0" err="1"/>
              <a:t>pkonfound</a:t>
            </a:r>
            <a:r>
              <a:rPr lang="en-US" sz="2400" dirty="0"/>
              <a:t>)</a:t>
            </a:r>
          </a:p>
          <a:p>
            <a:r>
              <a:rPr lang="en-US" sz="2400" dirty="0"/>
              <a:t>[ignore output for correlation based approach with impact]</a:t>
            </a:r>
          </a:p>
          <a:p>
            <a:pPr lvl="1"/>
            <a:r>
              <a:rPr lang="en-US" sz="2400" dirty="0"/>
              <a:t>Interpret the % bias in terms of sample replacement</a:t>
            </a:r>
          </a:p>
          <a:p>
            <a:pPr lvl="1"/>
            <a:r>
              <a:rPr lang="en-US" sz="2400" dirty="0"/>
              <a:t>What are the possible sources of bias?</a:t>
            </a:r>
          </a:p>
          <a:p>
            <a:pPr lvl="1"/>
            <a:r>
              <a:rPr lang="en-US" sz="2400" dirty="0"/>
              <a:t>Would they all work in the same direction?</a:t>
            </a:r>
          </a:p>
          <a:p>
            <a:r>
              <a:rPr lang="en-US" sz="2400" dirty="0"/>
              <a:t>What happens if you change the</a:t>
            </a:r>
          </a:p>
          <a:p>
            <a:r>
              <a:rPr lang="en-US" sz="2400" dirty="0"/>
              <a:t>	sample size</a:t>
            </a:r>
          </a:p>
          <a:p>
            <a:r>
              <a:rPr lang="en-US" sz="2400" dirty="0"/>
              <a:t>	# of covariates</a:t>
            </a:r>
          </a:p>
          <a:p>
            <a:r>
              <a:rPr lang="en-US" sz="2400" dirty="0"/>
              <a:t>	standard error</a:t>
            </a:r>
          </a:p>
          <a:p>
            <a:r>
              <a:rPr lang="en-US" sz="2400" dirty="0"/>
              <a:t>Debate your inference with a partner</a:t>
            </a:r>
          </a:p>
        </p:txBody>
      </p:sp>
      <p:sp>
        <p:nvSpPr>
          <p:cNvPr id="2" name="Slide Number Placeholder 1">
            <a:extLst>
              <a:ext uri="{FF2B5EF4-FFF2-40B4-BE49-F238E27FC236}">
                <a16:creationId xmlns:a16="http://schemas.microsoft.com/office/drawing/2014/main" id="{DEDCA897-B228-41E6-9435-2CA519A972CD}"/>
              </a:ext>
            </a:extLst>
          </p:cNvPr>
          <p:cNvSpPr>
            <a:spLocks noGrp="1"/>
          </p:cNvSpPr>
          <p:nvPr>
            <p:ph type="sldNum" sz="quarter" idx="12"/>
          </p:nvPr>
        </p:nvSpPr>
        <p:spPr/>
        <p:txBody>
          <a:bodyPr/>
          <a:lstStyle/>
          <a:p>
            <a:pPr>
              <a:defRPr/>
            </a:pPr>
            <a:fld id="{350884FC-A345-47D7-8DCD-28131DE4BA17}" type="slidenum">
              <a:rPr lang="en-US" smtClean="0"/>
              <a:pPr>
                <a:defRPr/>
              </a:pPr>
              <a:t>54</a:t>
            </a:fld>
            <a:endParaRPr lang="en-US"/>
          </a:p>
        </p:txBody>
      </p:sp>
    </p:spTree>
    <p:extLst>
      <p:ext uri="{BB962C8B-B14F-4D97-AF65-F5344CB8AC3E}">
        <p14:creationId xmlns:p14="http://schemas.microsoft.com/office/powerpoint/2010/main" val="2972788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6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13" y="1828806"/>
            <a:ext cx="5808791" cy="404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3176587" y="2697480"/>
            <a:ext cx="381000" cy="140817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9154" name="Rectangle 2"/>
          <p:cNvSpPr>
            <a:spLocks noGrp="1" noChangeArrowheads="1"/>
          </p:cNvSpPr>
          <p:nvPr>
            <p:ph type="title"/>
          </p:nvPr>
        </p:nvSpPr>
        <p:spPr/>
        <p:txBody>
          <a:bodyPr/>
          <a:lstStyle/>
          <a:p>
            <a:pPr eaLnBrk="1" hangingPunct="1"/>
            <a:r>
              <a:rPr lang="en-US" sz="3200" dirty="0"/>
              <a:t>Approximating the </a:t>
            </a:r>
            <a:r>
              <a:rPr lang="en-US" sz="3200" dirty="0" err="1"/>
              <a:t>Unsampled</a:t>
            </a:r>
            <a:r>
              <a:rPr lang="en-US" sz="3200" dirty="0"/>
              <a:t> Population with Observed Data from an RCT (External Validity)</a:t>
            </a:r>
          </a:p>
        </p:txBody>
      </p:sp>
      <p:sp>
        <p:nvSpPr>
          <p:cNvPr id="2" name="TextBox 1"/>
          <p:cNvSpPr txBox="1"/>
          <p:nvPr/>
        </p:nvSpPr>
        <p:spPr>
          <a:xfrm>
            <a:off x="2819401" y="2667025"/>
            <a:ext cx="1097280" cy="1477317"/>
          </a:xfrm>
          <a:prstGeom prst="rect">
            <a:avLst/>
          </a:prstGeom>
          <a:solidFill>
            <a:srgbClr val="FFFF00"/>
          </a:solidFill>
        </p:spPr>
        <p:txBody>
          <a:bodyPr wrap="square" lIns="91430" tIns="45715" rIns="91430" bIns="45715" rtlCol="0">
            <a:spAutoFit/>
          </a:bodyPr>
          <a:lstStyle/>
          <a:p>
            <a:pPr algn="ctr"/>
            <a:r>
              <a:rPr lang="en-US" sz="1500" dirty="0">
                <a:solidFill>
                  <a:schemeClr val="tx1"/>
                </a:solidFill>
              </a:rPr>
              <a:t>9</a:t>
            </a:r>
          </a:p>
          <a:p>
            <a:pPr algn="ctr"/>
            <a:r>
              <a:rPr lang="en-US" sz="1500" dirty="0">
                <a:solidFill>
                  <a:schemeClr val="tx1"/>
                </a:solidFill>
              </a:rPr>
              <a:t>10 </a:t>
            </a:r>
          </a:p>
          <a:p>
            <a:pPr algn="ctr"/>
            <a:r>
              <a:rPr lang="en-US" sz="1500" dirty="0">
                <a:solidFill>
                  <a:schemeClr val="tx1"/>
                </a:solidFill>
              </a:rPr>
              <a:t>11</a:t>
            </a:r>
            <a:endParaRPr lang="en-US" sz="1200" dirty="0">
              <a:solidFill>
                <a:schemeClr val="tx1"/>
              </a:solidFill>
            </a:endParaRPr>
          </a:p>
          <a:p>
            <a:pPr algn="ctr"/>
            <a:r>
              <a:rPr lang="en-US" sz="1500" dirty="0">
                <a:solidFill>
                  <a:schemeClr val="tx1"/>
                </a:solidFill>
              </a:rPr>
              <a:t>3</a:t>
            </a:r>
          </a:p>
          <a:p>
            <a:pPr algn="ctr"/>
            <a:r>
              <a:rPr lang="en-US" sz="1500" dirty="0">
                <a:solidFill>
                  <a:schemeClr val="tx1"/>
                </a:solidFill>
              </a:rPr>
              <a:t>4 </a:t>
            </a:r>
          </a:p>
          <a:p>
            <a:pPr algn="ctr"/>
            <a:r>
              <a:rPr lang="en-US" sz="1500" dirty="0">
                <a:solidFill>
                  <a:schemeClr val="tx1"/>
                </a:solidFill>
              </a:rPr>
              <a:t>5</a:t>
            </a:r>
          </a:p>
        </p:txBody>
      </p:sp>
      <p:sp>
        <p:nvSpPr>
          <p:cNvPr id="7" name="TextBox 6"/>
          <p:cNvSpPr txBox="1"/>
          <p:nvPr/>
        </p:nvSpPr>
        <p:spPr>
          <a:xfrm>
            <a:off x="5956365" y="4105680"/>
            <a:ext cx="292047" cy="1477317"/>
          </a:xfrm>
          <a:prstGeom prst="rect">
            <a:avLst/>
          </a:prstGeom>
          <a:noFill/>
        </p:spPr>
        <p:txBody>
          <a:bodyPr wrap="none" lIns="91430" tIns="45715" rIns="91430" bIns="45715" rtlCol="0">
            <a:spAutoFit/>
          </a:bodyPr>
          <a:lstStyle/>
          <a:p>
            <a:r>
              <a:rPr lang="en-US" sz="1500" dirty="0">
                <a:solidFill>
                  <a:schemeClr val="tx1"/>
                </a:solidFill>
              </a:rPr>
              <a:t>7</a:t>
            </a:r>
          </a:p>
          <a:p>
            <a:r>
              <a:rPr lang="en-US" sz="1500" dirty="0">
                <a:solidFill>
                  <a:schemeClr val="tx1"/>
                </a:solidFill>
              </a:rPr>
              <a:t>7</a:t>
            </a:r>
          </a:p>
          <a:p>
            <a:r>
              <a:rPr lang="en-US" sz="1500" dirty="0">
                <a:solidFill>
                  <a:schemeClr val="tx1"/>
                </a:solidFill>
              </a:rPr>
              <a:t> </a:t>
            </a:r>
          </a:p>
          <a:p>
            <a:r>
              <a:rPr lang="en-US" sz="1500" dirty="0">
                <a:solidFill>
                  <a:schemeClr val="tx1"/>
                </a:solidFill>
              </a:rPr>
              <a:t>7</a:t>
            </a:r>
          </a:p>
          <a:p>
            <a:r>
              <a:rPr lang="en-US" sz="1500" dirty="0">
                <a:solidFill>
                  <a:schemeClr val="tx1"/>
                </a:solidFill>
              </a:rPr>
              <a:t> </a:t>
            </a:r>
          </a:p>
          <a:p>
            <a:r>
              <a:rPr lang="en-US" sz="1500" dirty="0">
                <a:solidFill>
                  <a:schemeClr val="tx1"/>
                </a:solidFill>
              </a:rPr>
              <a:t>7</a:t>
            </a:r>
          </a:p>
        </p:txBody>
      </p:sp>
      <p:sp>
        <p:nvSpPr>
          <p:cNvPr id="8" name="TextBox 7"/>
          <p:cNvSpPr txBox="1"/>
          <p:nvPr/>
        </p:nvSpPr>
        <p:spPr>
          <a:xfrm>
            <a:off x="4191000" y="5638800"/>
            <a:ext cx="1066800" cy="237328"/>
          </a:xfrm>
          <a:prstGeom prst="rect">
            <a:avLst/>
          </a:prstGeom>
          <a:solidFill>
            <a:schemeClr val="bg1"/>
          </a:solidFill>
        </p:spPr>
        <p:txBody>
          <a:bodyPr wrap="square" lIns="91430" tIns="0" rIns="91430" bIns="0" rtlCol="0">
            <a:spAutoFit/>
          </a:bodyPr>
          <a:lstStyle/>
          <a:p>
            <a:pPr algn="ctr"/>
            <a:r>
              <a:rPr lang="en-US" sz="1500" dirty="0">
                <a:solidFill>
                  <a:schemeClr val="tx1"/>
                </a:solidFill>
              </a:rPr>
              <a:t>6</a:t>
            </a:r>
          </a:p>
        </p:txBody>
      </p:sp>
      <p:sp>
        <p:nvSpPr>
          <p:cNvPr id="19" name="TextBox 18"/>
          <p:cNvSpPr txBox="1"/>
          <p:nvPr/>
        </p:nvSpPr>
        <p:spPr>
          <a:xfrm>
            <a:off x="4200896" y="5638800"/>
            <a:ext cx="1066800" cy="237328"/>
          </a:xfrm>
          <a:prstGeom prst="rect">
            <a:avLst/>
          </a:prstGeom>
          <a:solidFill>
            <a:schemeClr val="bg1"/>
          </a:solidFill>
        </p:spPr>
        <p:txBody>
          <a:bodyPr wrap="square" lIns="91430" tIns="0" rIns="91430" bIns="0" rtlCol="0">
            <a:spAutoFit/>
          </a:bodyPr>
          <a:lstStyle/>
          <a:p>
            <a:pPr algn="ctr"/>
            <a:r>
              <a:rPr lang="en-US" sz="1500" dirty="0">
                <a:solidFill>
                  <a:schemeClr val="tx1"/>
                </a:solidFill>
              </a:rPr>
              <a:t>4</a:t>
            </a:r>
          </a:p>
        </p:txBody>
      </p:sp>
      <p:sp>
        <p:nvSpPr>
          <p:cNvPr id="13" name="TextBox 12"/>
          <p:cNvSpPr txBox="1"/>
          <p:nvPr/>
        </p:nvSpPr>
        <p:spPr>
          <a:xfrm>
            <a:off x="6781801" y="1905002"/>
            <a:ext cx="2362200" cy="3139311"/>
          </a:xfrm>
          <a:prstGeom prst="rect">
            <a:avLst/>
          </a:prstGeom>
          <a:noFill/>
        </p:spPr>
        <p:txBody>
          <a:bodyPr wrap="square" lIns="91430" tIns="45715" rIns="91430" bIns="45715" rtlCol="0">
            <a:spAutoFit/>
          </a:bodyPr>
          <a:lstStyle/>
          <a:p>
            <a:r>
              <a:rPr lang="en-US" dirty="0"/>
              <a:t>How many cases would you have to replace with cases with zero effect to change the inference?</a:t>
            </a:r>
          </a:p>
          <a:p>
            <a:r>
              <a:rPr lang="en-US" dirty="0"/>
              <a:t>Assume threshold is: </a:t>
            </a:r>
            <a:r>
              <a:rPr lang="el-GR" dirty="0"/>
              <a:t>δ</a:t>
            </a:r>
            <a:r>
              <a:rPr lang="en-US" baseline="30000" dirty="0"/>
              <a:t>#</a:t>
            </a:r>
            <a:r>
              <a:rPr lang="en-US" dirty="0"/>
              <a:t> =4:</a:t>
            </a:r>
          </a:p>
          <a:p>
            <a:r>
              <a:rPr lang="en-US" dirty="0"/>
              <a:t>1-</a:t>
            </a:r>
            <a:r>
              <a:rPr lang="el-GR" dirty="0"/>
              <a:t> δ</a:t>
            </a:r>
            <a:r>
              <a:rPr lang="en-US" baseline="30000" dirty="0"/>
              <a:t>#</a:t>
            </a:r>
            <a:r>
              <a:rPr lang="en-US" dirty="0"/>
              <a:t> /      </a:t>
            </a:r>
          </a:p>
          <a:p>
            <a:endParaRPr lang="en-US" dirty="0"/>
          </a:p>
          <a:p>
            <a:r>
              <a:rPr lang="en-US" dirty="0"/>
              <a:t>=1-4/6=.33 =(1/3)</a:t>
            </a:r>
          </a:p>
        </p:txBody>
      </p:sp>
      <p:graphicFrame>
        <p:nvGraphicFramePr>
          <p:cNvPr id="14" name="Object 13"/>
          <p:cNvGraphicFramePr>
            <a:graphicFrameLocks noChangeAspect="1"/>
          </p:cNvGraphicFramePr>
          <p:nvPr>
            <p:extLst>
              <p:ext uri="{D42A27DB-BD31-4B8C-83A1-F6EECF244321}">
                <p14:modId xmlns:p14="http://schemas.microsoft.com/office/powerpoint/2010/main" val="3939566780"/>
              </p:ext>
            </p:extLst>
          </p:nvPr>
        </p:nvGraphicFramePr>
        <p:xfrm>
          <a:off x="7467602" y="4127500"/>
          <a:ext cx="238125" cy="368300"/>
        </p:xfrm>
        <a:graphic>
          <a:graphicData uri="http://schemas.openxmlformats.org/presentationml/2006/ole">
            <mc:AlternateContent xmlns:mc="http://schemas.openxmlformats.org/markup-compatibility/2006">
              <mc:Choice xmlns:v="urn:schemas-microsoft-com:vml" Requires="v">
                <p:oleObj spid="_x0000_s14338" name="Equation" r:id="rId5" imgW="139579" imgH="215713" progId="Equation.DSMT4">
                  <p:embed/>
                </p:oleObj>
              </mc:Choice>
              <mc:Fallback>
                <p:oleObj name="Equation" r:id="rId5" imgW="139579" imgH="215713" progId="Equation.DSMT4">
                  <p:embed/>
                  <p:pic>
                    <p:nvPicPr>
                      <p:cNvPr id="14"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2" y="41275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p:cNvSpPr txBox="1"/>
          <p:nvPr/>
        </p:nvSpPr>
        <p:spPr>
          <a:xfrm>
            <a:off x="5791200" y="4554990"/>
            <a:ext cx="640080" cy="265176"/>
          </a:xfrm>
          <a:prstGeom prst="rect">
            <a:avLst/>
          </a:prstGeom>
          <a:solidFill>
            <a:srgbClr val="FF99FF"/>
          </a:solidFill>
        </p:spPr>
        <p:txBody>
          <a:bodyPr wrap="square" lIns="91430" tIns="45715" rIns="91430" bIns="45715" rtlCol="0" anchor="ctr">
            <a:spAutoFit/>
          </a:bodyPr>
          <a:lstStyle/>
          <a:p>
            <a:pPr algn="ctr"/>
            <a:r>
              <a:rPr lang="en-US" sz="1500" dirty="0">
                <a:solidFill>
                  <a:schemeClr val="tx1"/>
                </a:solidFill>
              </a:rPr>
              <a:t>7</a:t>
            </a:r>
          </a:p>
        </p:txBody>
      </p:sp>
      <p:sp>
        <p:nvSpPr>
          <p:cNvPr id="20" name="TextBox 19"/>
          <p:cNvSpPr txBox="1"/>
          <p:nvPr/>
        </p:nvSpPr>
        <p:spPr>
          <a:xfrm>
            <a:off x="5836920" y="4995426"/>
            <a:ext cx="640080" cy="265176"/>
          </a:xfrm>
          <a:prstGeom prst="rect">
            <a:avLst/>
          </a:prstGeom>
          <a:solidFill>
            <a:srgbClr val="FF99FF"/>
          </a:solidFill>
        </p:spPr>
        <p:txBody>
          <a:bodyPr wrap="square" lIns="91430" tIns="45715" rIns="91430" bIns="45715" rtlCol="0" anchor="ctr">
            <a:spAutoFit/>
          </a:bodyPr>
          <a:lstStyle/>
          <a:p>
            <a:pPr algn="ctr"/>
            <a:r>
              <a:rPr lang="en-US" sz="1500" dirty="0">
                <a:solidFill>
                  <a:schemeClr val="tx1"/>
                </a:solidFill>
              </a:rPr>
              <a:t>7 </a:t>
            </a:r>
            <a:r>
              <a:rPr lang="en-US" sz="1200" i="1" dirty="0">
                <a:solidFill>
                  <a:schemeClr val="tx1"/>
                </a:solidFill>
                <a:latin typeface="Times New Roman"/>
                <a:ea typeface="Times New Roman"/>
              </a:rPr>
              <a:t>´</a:t>
            </a:r>
            <a:endParaRPr lang="en-US" sz="1200" dirty="0">
              <a:solidFill>
                <a:schemeClr val="tx1"/>
              </a:solidFill>
            </a:endParaRPr>
          </a:p>
        </p:txBody>
      </p:sp>
      <p:sp>
        <p:nvSpPr>
          <p:cNvPr id="18" name="TextBox 17"/>
          <p:cNvSpPr txBox="1"/>
          <p:nvPr/>
        </p:nvSpPr>
        <p:spPr>
          <a:xfrm>
            <a:off x="5340366" y="5620458"/>
            <a:ext cx="999474" cy="323155"/>
          </a:xfrm>
          <a:prstGeom prst="rect">
            <a:avLst/>
          </a:prstGeom>
          <a:solidFill>
            <a:srgbClr val="FF99FF"/>
          </a:solidFill>
        </p:spPr>
        <p:txBody>
          <a:bodyPr wrap="square" lIns="91430" tIns="45715" rIns="91430" bIns="45715" rtlCol="0">
            <a:spAutoFit/>
          </a:bodyPr>
          <a:lstStyle/>
          <a:p>
            <a:pPr algn="ctr"/>
            <a:r>
              <a:rPr lang="en-US" sz="1500" dirty="0">
                <a:solidFill>
                  <a:schemeClr val="tx1"/>
                </a:solidFill>
              </a:rPr>
              <a:t>0</a:t>
            </a:r>
          </a:p>
        </p:txBody>
      </p:sp>
      <p:sp>
        <p:nvSpPr>
          <p:cNvPr id="3" name="Rectangle 2"/>
          <p:cNvSpPr/>
          <p:nvPr/>
        </p:nvSpPr>
        <p:spPr bwMode="auto">
          <a:xfrm>
            <a:off x="6418404" y="4602481"/>
            <a:ext cx="363409" cy="701040"/>
          </a:xfrm>
          <a:prstGeom prst="rect">
            <a:avLst/>
          </a:prstGeom>
          <a:solidFill>
            <a:srgbClr val="000099"/>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cxnSp>
        <p:nvCxnSpPr>
          <p:cNvPr id="17" name="Straight Arrow Connector 16"/>
          <p:cNvCxnSpPr/>
          <p:nvPr/>
        </p:nvCxnSpPr>
        <p:spPr bwMode="auto">
          <a:xfrm flipH="1">
            <a:off x="4876800" y="4105656"/>
            <a:ext cx="2438400" cy="1563624"/>
          </a:xfrm>
          <a:prstGeom prst="straightConnector1">
            <a:avLst/>
          </a:prstGeom>
          <a:noFill/>
          <a:ln w="3810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H="1">
            <a:off x="5873766" y="2971800"/>
            <a:ext cx="2089134" cy="2752382"/>
          </a:xfrm>
          <a:prstGeom prst="straightConnector1">
            <a:avLst/>
          </a:prstGeom>
          <a:noFill/>
          <a:ln w="38100" cap="flat" cmpd="sng" algn="ctr">
            <a:solidFill>
              <a:srgbClr val="FF0000"/>
            </a:solidFill>
            <a:prstDash val="solid"/>
            <a:round/>
            <a:headEnd type="none" w="med" len="med"/>
            <a:tailEnd type="arrow"/>
          </a:ln>
          <a:effectLst/>
        </p:spPr>
      </p:cxnSp>
      <p:sp>
        <p:nvSpPr>
          <p:cNvPr id="4" name="Slide Number Placeholder 3">
            <a:extLst>
              <a:ext uri="{FF2B5EF4-FFF2-40B4-BE49-F238E27FC236}">
                <a16:creationId xmlns:a16="http://schemas.microsoft.com/office/drawing/2014/main" id="{E97EAA3F-6405-4BEE-A892-7DBEC073B114}"/>
              </a:ext>
            </a:extLst>
          </p:cNvPr>
          <p:cNvSpPr>
            <a:spLocks noGrp="1"/>
          </p:cNvSpPr>
          <p:nvPr>
            <p:ph type="sldNum" sz="quarter" idx="12"/>
          </p:nvPr>
        </p:nvSpPr>
        <p:spPr/>
        <p:txBody>
          <a:bodyPr/>
          <a:lstStyle/>
          <a:p>
            <a:pPr>
              <a:defRPr/>
            </a:pPr>
            <a:fld id="{F979821D-5FE4-4D3B-86F0-E2E626614511}" type="slidenum">
              <a:rPr lang="en-US" smtClean="0"/>
              <a:pPr>
                <a:defRPr/>
              </a:pPr>
              <a:t>55</a:t>
            </a:fld>
            <a:endParaRPr lang="en-US"/>
          </a:p>
        </p:txBody>
      </p:sp>
      <p:sp>
        <p:nvSpPr>
          <p:cNvPr id="6" name="TextBox 5"/>
          <p:cNvSpPr txBox="1"/>
          <p:nvPr/>
        </p:nvSpPr>
        <p:spPr>
          <a:xfrm>
            <a:off x="2971800" y="6096000"/>
            <a:ext cx="787460" cy="369332"/>
          </a:xfrm>
          <a:prstGeom prst="rect">
            <a:avLst/>
          </a:prstGeom>
          <a:noFill/>
        </p:spPr>
        <p:txBody>
          <a:bodyPr wrap="none" rtlCol="0">
            <a:spAutoFit/>
          </a:bodyPr>
          <a:lstStyle/>
          <a:p>
            <a:r>
              <a:rPr lang="en-US" dirty="0"/>
              <a:t>Texas</a:t>
            </a:r>
          </a:p>
        </p:txBody>
      </p:sp>
      <p:sp>
        <p:nvSpPr>
          <p:cNvPr id="21" name="TextBox 20"/>
          <p:cNvSpPr txBox="1"/>
          <p:nvPr/>
        </p:nvSpPr>
        <p:spPr>
          <a:xfrm>
            <a:off x="5384740" y="6096000"/>
            <a:ext cx="1428596" cy="369332"/>
          </a:xfrm>
          <a:prstGeom prst="rect">
            <a:avLst/>
          </a:prstGeom>
          <a:noFill/>
        </p:spPr>
        <p:txBody>
          <a:bodyPr wrap="none" rtlCol="0">
            <a:spAutoFit/>
          </a:bodyPr>
          <a:lstStyle/>
          <a:p>
            <a:r>
              <a:rPr lang="en-US" dirty="0">
                <a:solidFill>
                  <a:srgbClr val="FF99FF"/>
                </a:solidFill>
              </a:rPr>
              <a:t>Notre Dame</a:t>
            </a:r>
          </a:p>
        </p:txBody>
      </p:sp>
    </p:spTree>
    <p:extLst>
      <p:ext uri="{BB962C8B-B14F-4D97-AF65-F5344CB8AC3E}">
        <p14:creationId xmlns:p14="http://schemas.microsoft.com/office/powerpoint/2010/main" val="9321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1.12858E-6 L 0.14774 0.00116 " pathEditMode="relative" rAng="0" ptsTypes="AA">
                                      <p:cBhvr>
                                        <p:cTn id="6" dur="1000" fill="hold"/>
                                        <p:tgtEl>
                                          <p:spTgt spid="2"/>
                                        </p:tgtEl>
                                        <p:attrNameLst>
                                          <p:attrName>ppt_x</p:attrName>
                                          <p:attrName>ppt_y</p:attrName>
                                        </p:attrNameLst>
                                      </p:cBhvr>
                                      <p:rCtr x="7378" y="4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88889E-6 4.81481E-6 L -0.16805 -0.20325 " pathEditMode="relative" rAng="0" ptsTypes="AA">
                                      <p:cBhvr>
                                        <p:cTn id="14" dur="1000" fill="hold"/>
                                        <p:tgtEl>
                                          <p:spTgt spid="20"/>
                                        </p:tgtEl>
                                        <p:attrNameLst>
                                          <p:attrName>ppt_x</p:attrName>
                                          <p:attrName>ppt_y</p:attrName>
                                        </p:attrNameLst>
                                      </p:cBhvr>
                                      <p:rCtr x="-8403" y="-1016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3.33333E-6 L -0.16493 -0.23889 " pathEditMode="relative" rAng="0" ptsTypes="AA">
                                      <p:cBhvr>
                                        <p:cTn id="18" dur="1000" fill="hold"/>
                                        <p:tgtEl>
                                          <p:spTgt spid="5"/>
                                        </p:tgtEl>
                                        <p:attrNameLst>
                                          <p:attrName>ppt_x</p:attrName>
                                          <p:attrName>ppt_y</p:attrName>
                                        </p:attrNameLst>
                                      </p:cBhvr>
                                      <p:rCtr x="-8247" y="-11944"/>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9" grpId="0" animBg="1"/>
      <p:bldP spid="5"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891665"/>
            <a:ext cx="184710" cy="369322"/>
          </a:xfrm>
          <a:prstGeom prst="rect">
            <a:avLst/>
          </a:prstGeom>
          <a:noFill/>
          <a:ln w="19050">
            <a:noFill/>
            <a:miter lim="800000"/>
            <a:headEnd/>
            <a:tailEnd/>
          </a:ln>
        </p:spPr>
        <p:txBody>
          <a:bodyPr wrap="none" lIns="91430" tIns="45715" rIns="91430" bIns="45715" anchor="ctr">
            <a:spAutoFit/>
          </a:bodyPr>
          <a:lstStyle/>
          <a:p>
            <a:endParaRPr lang="en-US"/>
          </a:p>
        </p:txBody>
      </p:sp>
      <p:graphicFrame>
        <p:nvGraphicFramePr>
          <p:cNvPr id="19458" name="Object 4"/>
          <p:cNvGraphicFramePr>
            <a:graphicFrameLocks noChangeAspect="1"/>
          </p:cNvGraphicFramePr>
          <p:nvPr>
            <p:extLst>
              <p:ext uri="{D42A27DB-BD31-4B8C-83A1-F6EECF244321}">
                <p14:modId xmlns:p14="http://schemas.microsoft.com/office/powerpoint/2010/main" val="1913613538"/>
              </p:ext>
            </p:extLst>
          </p:nvPr>
        </p:nvGraphicFramePr>
        <p:xfrm>
          <a:off x="152400" y="0"/>
          <a:ext cx="9166578" cy="6553200"/>
        </p:xfrm>
        <a:graphic>
          <a:graphicData uri="http://schemas.openxmlformats.org/presentationml/2006/ole">
            <mc:AlternateContent xmlns:mc="http://schemas.openxmlformats.org/markup-compatibility/2006">
              <mc:Choice xmlns:v="urn:schemas-microsoft-com:vml" Requires="v">
                <p:oleObj spid="_x0000_s15362" name="Slide" r:id="rId3" imgW="4212186" imgH="3159303" progId="PowerPoint.Slide.8">
                  <p:embed/>
                </p:oleObj>
              </mc:Choice>
              <mc:Fallback>
                <p:oleObj name="Slide" r:id="rId3" imgW="4212186" imgH="3159303" progId="PowerPoint.Slide.8">
                  <p:embed/>
                  <p:pic>
                    <p:nvPicPr>
                      <p:cNvPr id="19458" name="Object 4"/>
                      <p:cNvPicPr>
                        <a:picLocks noChangeAspect="1" noChangeArrowheads="1"/>
                      </p:cNvPicPr>
                      <p:nvPr/>
                    </p:nvPicPr>
                    <p:blipFill>
                      <a:blip r:embed="rId4"/>
                      <a:srcRect/>
                      <a:stretch>
                        <a:fillRect/>
                      </a:stretch>
                    </p:blipFill>
                    <p:spPr bwMode="auto">
                      <a:xfrm>
                        <a:off x="152400" y="0"/>
                        <a:ext cx="9166578" cy="6553200"/>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839431"/>
              </p:ext>
            </p:extLst>
          </p:nvPr>
        </p:nvGraphicFramePr>
        <p:xfrm>
          <a:off x="2667002" y="2521609"/>
          <a:ext cx="238125" cy="368300"/>
        </p:xfrm>
        <a:graphic>
          <a:graphicData uri="http://schemas.openxmlformats.org/presentationml/2006/ole">
            <mc:AlternateContent xmlns:mc="http://schemas.openxmlformats.org/markup-compatibility/2006">
              <mc:Choice xmlns:v="urn:schemas-microsoft-com:vml" Requires="v">
                <p:oleObj spid="_x0000_s15363" name="Equation" r:id="rId5" imgW="139680" imgH="215640" progId="Equation.DSMT4">
                  <p:embed/>
                </p:oleObj>
              </mc:Choice>
              <mc:Fallback>
                <p:oleObj name="Equation" r:id="rId5" imgW="139680" imgH="215640" progId="Equation.DSMT4">
                  <p:embed/>
                  <p:pic>
                    <p:nvPicPr>
                      <p:cNvPr id="2" name="Object 1"/>
                      <p:cNvPicPr>
                        <a:picLocks noChangeAspect="1" noChangeArrowheads="1"/>
                      </p:cNvPicPr>
                      <p:nvPr/>
                    </p:nvPicPr>
                    <p:blipFill>
                      <a:blip r:embed="rId6"/>
                      <a:srcRect/>
                      <a:stretch>
                        <a:fillRect/>
                      </a:stretch>
                    </p:blipFill>
                    <p:spPr bwMode="auto">
                      <a:xfrm>
                        <a:off x="2667002" y="2521609"/>
                        <a:ext cx="238125" cy="368300"/>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20237520"/>
              </p:ext>
            </p:extLst>
          </p:nvPr>
        </p:nvGraphicFramePr>
        <p:xfrm>
          <a:off x="5334002" y="1949451"/>
          <a:ext cx="238125" cy="368300"/>
        </p:xfrm>
        <a:graphic>
          <a:graphicData uri="http://schemas.openxmlformats.org/presentationml/2006/ole">
            <mc:AlternateContent xmlns:mc="http://schemas.openxmlformats.org/markup-compatibility/2006">
              <mc:Choice xmlns:v="urn:schemas-microsoft-com:vml" Requires="v">
                <p:oleObj spid="_x0000_s15364" name="Equation" r:id="rId7" imgW="139680" imgH="215640" progId="Equation.DSMT4">
                  <p:embed/>
                </p:oleObj>
              </mc:Choice>
              <mc:Fallback>
                <p:oleObj name="Equation" r:id="rId7" imgW="139680" imgH="21564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2" y="194945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6997601" y="3364468"/>
            <a:ext cx="441126" cy="369322"/>
          </a:xfrm>
          <a:prstGeom prst="rect">
            <a:avLst/>
          </a:prstGeom>
        </p:spPr>
        <p:txBody>
          <a:bodyPr wrap="none" lIns="91430" tIns="45715" rIns="91430" bIns="45715">
            <a:spAutoFit/>
          </a:bodyPr>
          <a:lstStyle/>
          <a:p>
            <a:r>
              <a:rPr lang="en-US" dirty="0">
                <a:solidFill>
                  <a:srgbClr val="000000"/>
                </a:solidFill>
                <a:ea typeface="Times New Roman" pitchFamily="18" charset="0"/>
              </a:rPr>
              <a:t>δ</a:t>
            </a:r>
            <a:r>
              <a:rPr lang="en-US" baseline="30000" dirty="0">
                <a:solidFill>
                  <a:srgbClr val="000000"/>
                </a:solidFill>
                <a:ea typeface="Times New Roman" pitchFamily="18" charset="0"/>
              </a:rPr>
              <a:t># </a:t>
            </a:r>
            <a:endParaRPr lang="en-US" dirty="0">
              <a:solidFill>
                <a:srgbClr val="000000"/>
              </a:solidFill>
            </a:endParaRPr>
          </a:p>
        </p:txBody>
      </p:sp>
      <p:sp>
        <p:nvSpPr>
          <p:cNvPr id="7" name="TextBox 6"/>
          <p:cNvSpPr txBox="1"/>
          <p:nvPr/>
        </p:nvSpPr>
        <p:spPr>
          <a:xfrm>
            <a:off x="4419613" y="2133625"/>
            <a:ext cx="184019" cy="1384995"/>
          </a:xfrm>
          <a:prstGeom prst="rect">
            <a:avLst/>
          </a:prstGeom>
          <a:noFill/>
        </p:spPr>
        <p:txBody>
          <a:bodyPr wrap="square" lIns="91430" tIns="45715" rIns="91430" bIns="45715" rtlCol="0">
            <a:spAutoFit/>
          </a:bodyPr>
          <a:lstStyle/>
          <a:p>
            <a:r>
              <a:rPr lang="en-US" sz="8400" dirty="0">
                <a:solidFill>
                  <a:schemeClr val="tx1"/>
                </a:solidFill>
              </a:rPr>
              <a:t>{</a:t>
            </a:r>
          </a:p>
        </p:txBody>
      </p:sp>
      <p:sp>
        <p:nvSpPr>
          <p:cNvPr id="8" name="TextBox 7"/>
          <p:cNvSpPr txBox="1"/>
          <p:nvPr/>
        </p:nvSpPr>
        <p:spPr>
          <a:xfrm>
            <a:off x="3276613" y="2735783"/>
            <a:ext cx="202421" cy="769441"/>
          </a:xfrm>
          <a:prstGeom prst="rect">
            <a:avLst/>
          </a:prstGeom>
          <a:noFill/>
        </p:spPr>
        <p:txBody>
          <a:bodyPr wrap="square" lIns="91430" tIns="45715" rIns="91430" bIns="45715" rtlCol="0">
            <a:spAutoFit/>
          </a:bodyPr>
          <a:lstStyle/>
          <a:p>
            <a:r>
              <a:rPr lang="en-US" sz="4400" dirty="0">
                <a:solidFill>
                  <a:schemeClr val="tx1"/>
                </a:solidFill>
              </a:rPr>
              <a:t>}</a:t>
            </a:r>
          </a:p>
        </p:txBody>
      </p:sp>
      <p:sp>
        <p:nvSpPr>
          <p:cNvPr id="9" name="TextBox 8"/>
          <p:cNvSpPr txBox="1"/>
          <p:nvPr/>
        </p:nvSpPr>
        <p:spPr>
          <a:xfrm>
            <a:off x="3568784" y="2083993"/>
            <a:ext cx="1057599" cy="1384984"/>
          </a:xfrm>
          <a:prstGeom prst="rect">
            <a:avLst/>
          </a:prstGeom>
          <a:noFill/>
        </p:spPr>
        <p:txBody>
          <a:bodyPr wrap="square" lIns="91430" tIns="45715" rIns="91430" bIns="45715" rtlCol="0">
            <a:spAutoFit/>
          </a:bodyPr>
          <a:lstStyle/>
          <a:p>
            <a:pPr algn="ctr"/>
            <a:r>
              <a:rPr lang="en-US" sz="1400" dirty="0">
                <a:solidFill>
                  <a:schemeClr val="tx1"/>
                </a:solidFill>
              </a:rPr>
              <a:t>% bias necessary to invalidate the inference</a:t>
            </a:r>
          </a:p>
        </p:txBody>
      </p:sp>
      <p:graphicFrame>
        <p:nvGraphicFramePr>
          <p:cNvPr id="5" name="Object 4"/>
          <p:cNvGraphicFramePr>
            <a:graphicFrameLocks noChangeAspect="1"/>
          </p:cNvGraphicFramePr>
          <p:nvPr>
            <p:extLst>
              <p:ext uri="{D42A27DB-BD31-4B8C-83A1-F6EECF244321}">
                <p14:modId xmlns:p14="http://schemas.microsoft.com/office/powerpoint/2010/main" val="4187507862"/>
              </p:ext>
            </p:extLst>
          </p:nvPr>
        </p:nvGraphicFramePr>
        <p:xfrm>
          <a:off x="523877" y="5638825"/>
          <a:ext cx="5953125" cy="713657"/>
        </p:xfrm>
        <a:graphic>
          <a:graphicData uri="http://schemas.openxmlformats.org/presentationml/2006/ole">
            <mc:AlternateContent xmlns:mc="http://schemas.openxmlformats.org/markup-compatibility/2006">
              <mc:Choice xmlns:v="urn:schemas-microsoft-com:vml" Requires="v">
                <p:oleObj spid="_x0000_s15365" name="Equation" r:id="rId9" imgW="3708360" imgH="444240" progId="Equation.DSMT4">
                  <p:embed/>
                </p:oleObj>
              </mc:Choice>
              <mc:Fallback>
                <p:oleObj name="Equation" r:id="rId9" imgW="3708360" imgH="444240" progId="Equation.DSMT4">
                  <p:embed/>
                  <p:pic>
                    <p:nvPicPr>
                      <p:cNvPr id="5" name="Object 4"/>
                      <p:cNvPicPr>
                        <a:picLocks noChangeAspect="1" noChangeArrowheads="1"/>
                      </p:cNvPicPr>
                      <p:nvPr/>
                    </p:nvPicPr>
                    <p:blipFill>
                      <a:blip r:embed="rId10"/>
                      <a:srcRect/>
                      <a:stretch>
                        <a:fillRect/>
                      </a:stretch>
                    </p:blipFill>
                    <p:spPr bwMode="auto">
                      <a:xfrm>
                        <a:off x="523877" y="5638825"/>
                        <a:ext cx="5953125" cy="713657"/>
                      </a:xfrm>
                      <a:prstGeom prst="rect">
                        <a:avLst/>
                      </a:prstGeom>
                      <a:noFill/>
                      <a:ln>
                        <a:noFill/>
                      </a:ln>
                    </p:spPr>
                  </p:pic>
                </p:oleObj>
              </mc:Fallback>
            </mc:AlternateContent>
          </a:graphicData>
        </a:graphic>
      </p:graphicFrame>
      <p:cxnSp>
        <p:nvCxnSpPr>
          <p:cNvPr id="10" name="Straight Arrow Connector 9"/>
          <p:cNvCxnSpPr/>
          <p:nvPr/>
        </p:nvCxnSpPr>
        <p:spPr bwMode="auto">
          <a:xfrm flipH="1" flipV="1">
            <a:off x="3568794" y="3120504"/>
            <a:ext cx="2908219" cy="2823121"/>
          </a:xfrm>
          <a:prstGeom prst="straightConnector1">
            <a:avLst/>
          </a:prstGeom>
          <a:noFill/>
          <a:ln w="9525" cap="flat" cmpd="sng" algn="ctr">
            <a:solidFill>
              <a:srgbClr val="FF0000"/>
            </a:solidFill>
            <a:prstDash val="solid"/>
            <a:round/>
            <a:headEnd type="none" w="med" len="med"/>
            <a:tailEnd type="arrow"/>
          </a:ln>
          <a:effectLst/>
        </p:spPr>
      </p:cxnSp>
      <p:sp>
        <p:nvSpPr>
          <p:cNvPr id="12" name="TextBox 11"/>
          <p:cNvSpPr txBox="1"/>
          <p:nvPr/>
        </p:nvSpPr>
        <p:spPr>
          <a:xfrm>
            <a:off x="6553200" y="5562612"/>
            <a:ext cx="2667000" cy="954097"/>
          </a:xfrm>
          <a:prstGeom prst="rect">
            <a:avLst/>
          </a:prstGeom>
          <a:noFill/>
          <a:ln>
            <a:solidFill>
              <a:srgbClr val="FF0000"/>
            </a:solidFill>
          </a:ln>
        </p:spPr>
        <p:txBody>
          <a:bodyPr wrap="square" lIns="91430" tIns="45715" rIns="91430" bIns="45715" rtlCol="0">
            <a:spAutoFit/>
          </a:bodyPr>
          <a:lstStyle/>
          <a:p>
            <a:r>
              <a:rPr lang="en-US" sz="1400" dirty="0">
                <a:solidFill>
                  <a:schemeClr val="tx1"/>
                </a:solidFill>
              </a:rPr>
              <a:t>To invalidate the inference, replace 33% of cases with cases from </a:t>
            </a:r>
            <a:r>
              <a:rPr lang="en-US" sz="1400" dirty="0" err="1">
                <a:solidFill>
                  <a:schemeClr val="tx1"/>
                </a:solidFill>
              </a:rPr>
              <a:t>unsampled</a:t>
            </a:r>
            <a:r>
              <a:rPr lang="en-US" sz="1400">
                <a:solidFill>
                  <a:schemeClr val="tx1"/>
                </a:solidFill>
              </a:rPr>
              <a:t> population with </a:t>
            </a:r>
            <a:r>
              <a:rPr lang="en-US" sz="1400" dirty="0">
                <a:solidFill>
                  <a:schemeClr val="tx1"/>
                </a:solidFill>
              </a:rPr>
              <a:t>zero effect</a:t>
            </a:r>
          </a:p>
        </p:txBody>
      </p:sp>
      <p:sp>
        <p:nvSpPr>
          <p:cNvPr id="6" name="Slide Number Placeholder 5">
            <a:extLst>
              <a:ext uri="{FF2B5EF4-FFF2-40B4-BE49-F238E27FC236}">
                <a16:creationId xmlns:a16="http://schemas.microsoft.com/office/drawing/2014/main" id="{DBD50D65-628F-4EE4-8876-DCC17F916496}"/>
              </a:ext>
            </a:extLst>
          </p:cNvPr>
          <p:cNvSpPr>
            <a:spLocks noGrp="1"/>
          </p:cNvSpPr>
          <p:nvPr>
            <p:ph type="sldNum" sz="quarter" idx="11"/>
          </p:nvPr>
        </p:nvSpPr>
        <p:spPr/>
        <p:txBody>
          <a:bodyPr/>
          <a:lstStyle/>
          <a:p>
            <a:pPr>
              <a:defRPr/>
            </a:pPr>
            <a:fld id="{2088A31A-02D4-4BA1-8536-FBD446B2D458}" type="slidenum">
              <a:rPr lang="en-US" smtClean="0"/>
              <a:pPr>
                <a:defRPr/>
              </a:pPr>
              <a:t>56</a:t>
            </a:fld>
            <a:endParaRPr lang="en-US" dirty="0"/>
          </a:p>
        </p:txBody>
      </p:sp>
    </p:spTree>
    <p:extLst>
      <p:ext uri="{BB962C8B-B14F-4D97-AF65-F5344CB8AC3E}">
        <p14:creationId xmlns:p14="http://schemas.microsoft.com/office/powerpoint/2010/main" val="209509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p>
            <a:fld id="{0C3B155C-D7EF-4D15-A703-A43E240164DF}" type="slidenum">
              <a:rPr lang="en-US" smtClean="0">
                <a:latin typeface="Arial" charset="0"/>
              </a:rPr>
              <a:pPr/>
              <a:t>57</a:t>
            </a:fld>
            <a:endParaRPr lang="en-US" dirty="0">
              <a:latin typeface="Arial" charset="0"/>
            </a:endParaRPr>
          </a:p>
        </p:txBody>
      </p:sp>
      <p:sp>
        <p:nvSpPr>
          <p:cNvPr id="7171" name="Rectangle 2"/>
          <p:cNvSpPr>
            <a:spLocks noGrp="1" noChangeArrowheads="1"/>
          </p:cNvSpPr>
          <p:nvPr>
            <p:ph type="title"/>
          </p:nvPr>
        </p:nvSpPr>
        <p:spPr>
          <a:xfrm>
            <a:off x="457200" y="381000"/>
            <a:ext cx="8229600" cy="1143000"/>
          </a:xfrm>
        </p:spPr>
        <p:txBody>
          <a:bodyPr>
            <a:normAutofit fontScale="90000"/>
          </a:bodyPr>
          <a:lstStyle/>
          <a:p>
            <a:pPr eaLnBrk="1" hangingPunct="1"/>
            <a:r>
              <a:rPr lang="en-US" sz="3200" dirty="0"/>
              <a:t>Application to Randomized Experiment: </a:t>
            </a:r>
            <a:br>
              <a:rPr lang="en-US" sz="3200" dirty="0"/>
            </a:br>
            <a:r>
              <a:rPr lang="en-US" sz="3200" dirty="0"/>
              <a:t>Effect of </a:t>
            </a:r>
            <a:br>
              <a:rPr lang="en-US" sz="3200" dirty="0"/>
            </a:br>
            <a:r>
              <a:rPr lang="en-US" sz="3200" dirty="0"/>
              <a:t>Open Court Curriculum on Reading Achievement</a:t>
            </a:r>
          </a:p>
        </p:txBody>
      </p:sp>
      <p:sp>
        <p:nvSpPr>
          <p:cNvPr id="7172" name="Rectangle 3"/>
          <p:cNvSpPr>
            <a:spLocks noGrp="1" noChangeArrowheads="1"/>
          </p:cNvSpPr>
          <p:nvPr>
            <p:ph type="body" idx="1"/>
          </p:nvPr>
        </p:nvSpPr>
        <p:spPr>
          <a:xfrm>
            <a:off x="457200" y="1905002"/>
            <a:ext cx="8229600" cy="4525963"/>
          </a:xfrm>
        </p:spPr>
        <p:txBody>
          <a:bodyPr/>
          <a:lstStyle/>
          <a:p>
            <a:r>
              <a:rPr lang="en-US" dirty="0"/>
              <a:t>Open Court “scripted” curriculum versus business as usual</a:t>
            </a:r>
          </a:p>
          <a:p>
            <a:r>
              <a:rPr lang="en-US" dirty="0"/>
              <a:t>917 elementary students in 49 classrooms</a:t>
            </a:r>
          </a:p>
          <a:p>
            <a:r>
              <a:rPr lang="en-US" dirty="0"/>
              <a:t>Comparisons within grade and school</a:t>
            </a:r>
          </a:p>
          <a:p>
            <a:r>
              <a:rPr lang="en-US" dirty="0"/>
              <a:t>Outcome Measure: Terra Nova comprehensive reading score </a:t>
            </a:r>
          </a:p>
          <a:p>
            <a:pPr>
              <a:buNone/>
            </a:pPr>
            <a:endParaRPr lang="en-US" sz="1400" dirty="0"/>
          </a:p>
          <a:p>
            <a:pPr>
              <a:buNone/>
            </a:pPr>
            <a:r>
              <a:rPr lang="en-US" sz="1800" dirty="0"/>
              <a:t>Borman, G. D., Dowling, N. M., and </a:t>
            </a:r>
            <a:r>
              <a:rPr lang="en-US" sz="1800" dirty="0" err="1"/>
              <a:t>Schneck</a:t>
            </a:r>
            <a:r>
              <a:rPr lang="en-US" sz="1800" dirty="0"/>
              <a:t>, C. (2008). A multi-site cluster randomized field trial of Open Court Reading. </a:t>
            </a:r>
            <a:r>
              <a:rPr lang="en-US" sz="1800" i="1" dirty="0"/>
              <a:t>Educational Evaluation and Policy Analysis, 30</a:t>
            </a:r>
            <a:r>
              <a:rPr lang="en-US" sz="1800" dirty="0"/>
              <a:t>(4), 389-407.</a:t>
            </a:r>
          </a:p>
          <a:p>
            <a:endParaRPr lang="en-US" dirty="0"/>
          </a:p>
          <a:p>
            <a:pPr eaLnBrk="1" hangingPunct="1"/>
            <a:endParaRPr lang="en-US" dirty="0"/>
          </a:p>
        </p:txBody>
      </p:sp>
    </p:spTree>
    <p:extLst>
      <p:ext uri="{BB962C8B-B14F-4D97-AF65-F5344CB8AC3E}">
        <p14:creationId xmlns:p14="http://schemas.microsoft.com/office/powerpoint/2010/main" val="2426011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dirty="0"/>
          </a:p>
        </p:txBody>
      </p:sp>
      <p:sp>
        <p:nvSpPr>
          <p:cNvPr id="3" name="Content Placeholder 2"/>
          <p:cNvSpPr>
            <a:spLocks noGrp="1"/>
          </p:cNvSpPr>
          <p:nvPr>
            <p:ph idx="1"/>
          </p:nvPr>
        </p:nvSpPr>
        <p:spPr/>
        <p:txBody>
          <a:bodyPr/>
          <a:lstStyle/>
          <a:p>
            <a:endParaRPr lang="en-US" sz="1800" dirty="0"/>
          </a:p>
          <a:p>
            <a:endParaRPr lang="en-US" sz="1800" dirty="0"/>
          </a:p>
        </p:txBody>
      </p:sp>
      <p:pic>
        <p:nvPicPr>
          <p:cNvPr id="659458" name="Picture 2"/>
          <p:cNvPicPr>
            <a:picLocks noChangeAspect="1" noChangeArrowheads="1"/>
          </p:cNvPicPr>
          <p:nvPr/>
        </p:nvPicPr>
        <p:blipFill>
          <a:blip r:embed="rId3" cstate="print"/>
          <a:srcRect/>
          <a:stretch>
            <a:fillRect/>
          </a:stretch>
        </p:blipFill>
        <p:spPr bwMode="auto">
          <a:xfrm>
            <a:off x="304800" y="25"/>
            <a:ext cx="8839200" cy="6219825"/>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39005D57-2A9F-4927-BC68-B7EA19DF270E}"/>
              </a:ext>
            </a:extLst>
          </p:cNvPr>
          <p:cNvSpPr>
            <a:spLocks noGrp="1"/>
          </p:cNvSpPr>
          <p:nvPr>
            <p:ph type="sldNum" sz="quarter" idx="12"/>
          </p:nvPr>
        </p:nvSpPr>
        <p:spPr/>
        <p:txBody>
          <a:bodyPr/>
          <a:lstStyle/>
          <a:p>
            <a:pPr>
              <a:defRPr/>
            </a:pPr>
            <a:fld id="{350884FC-A345-47D7-8DCD-28131DE4BA17}" type="slidenum">
              <a:rPr lang="en-US" smtClean="0"/>
              <a:pPr>
                <a:defRPr/>
              </a:pPr>
              <a:t>58</a:t>
            </a:fld>
            <a:endParaRPr lang="en-US"/>
          </a:p>
        </p:txBody>
      </p:sp>
    </p:spTree>
    <p:extLst>
      <p:ext uri="{BB962C8B-B14F-4D97-AF65-F5344CB8AC3E}">
        <p14:creationId xmlns:p14="http://schemas.microsoft.com/office/powerpoint/2010/main" val="255808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0482" name="Picture 2"/>
          <p:cNvPicPr>
            <a:picLocks noChangeAspect="1" noChangeArrowheads="1"/>
          </p:cNvPicPr>
          <p:nvPr/>
        </p:nvPicPr>
        <p:blipFill>
          <a:blip r:embed="rId2" cstate="print"/>
          <a:srcRect/>
          <a:stretch>
            <a:fillRect/>
          </a:stretch>
        </p:blipFill>
        <p:spPr bwMode="auto">
          <a:xfrm>
            <a:off x="304801" y="152400"/>
            <a:ext cx="8440862" cy="6286500"/>
          </a:xfrm>
          <a:prstGeom prst="rect">
            <a:avLst/>
          </a:prstGeom>
          <a:noFill/>
          <a:ln w="9525">
            <a:noFill/>
            <a:miter lim="800000"/>
            <a:headEnd/>
            <a:tailEnd/>
          </a:ln>
        </p:spPr>
      </p:pic>
      <p:sp>
        <p:nvSpPr>
          <p:cNvPr id="5" name="Rectangle 4"/>
          <p:cNvSpPr/>
          <p:nvPr/>
        </p:nvSpPr>
        <p:spPr bwMode="auto">
          <a:xfrm>
            <a:off x="8153400" y="1447800"/>
            <a:ext cx="609600" cy="47244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4" name="Slide Number Placeholder 3">
            <a:extLst>
              <a:ext uri="{FF2B5EF4-FFF2-40B4-BE49-F238E27FC236}">
                <a16:creationId xmlns:a16="http://schemas.microsoft.com/office/drawing/2014/main" id="{275FBB7B-F0E3-431C-A46D-7B302158392B}"/>
              </a:ext>
            </a:extLst>
          </p:cNvPr>
          <p:cNvSpPr>
            <a:spLocks noGrp="1"/>
          </p:cNvSpPr>
          <p:nvPr>
            <p:ph type="sldNum" sz="quarter" idx="12"/>
          </p:nvPr>
        </p:nvSpPr>
        <p:spPr/>
        <p:txBody>
          <a:bodyPr/>
          <a:lstStyle/>
          <a:p>
            <a:pPr>
              <a:defRPr/>
            </a:pPr>
            <a:fld id="{350884FC-A345-47D7-8DCD-28131DE4BA17}" type="slidenum">
              <a:rPr lang="en-US" smtClean="0"/>
              <a:pPr>
                <a:defRPr/>
              </a:pPr>
              <a:t>59</a:t>
            </a:fld>
            <a:endParaRPr lang="en-US"/>
          </a:p>
        </p:txBody>
      </p:sp>
    </p:spTree>
    <p:extLst>
      <p:ext uri="{BB962C8B-B14F-4D97-AF65-F5344CB8AC3E}">
        <p14:creationId xmlns:p14="http://schemas.microsoft.com/office/powerpoint/2010/main" val="154476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Quantifying the Discourse</a:t>
            </a:r>
          </a:p>
        </p:txBody>
      </p:sp>
      <p:sp>
        <p:nvSpPr>
          <p:cNvPr id="4" name="TextBox 3"/>
          <p:cNvSpPr txBox="1"/>
          <p:nvPr/>
        </p:nvSpPr>
        <p:spPr>
          <a:xfrm>
            <a:off x="609600" y="1828807"/>
            <a:ext cx="8428634" cy="4031863"/>
          </a:xfrm>
          <a:prstGeom prst="rect">
            <a:avLst/>
          </a:prstGeom>
          <a:noFill/>
        </p:spPr>
        <p:txBody>
          <a:bodyPr wrap="none" lIns="91430" tIns="45715" rIns="91430" bIns="45715" rtlCol="0">
            <a:spAutoFit/>
          </a:bodyPr>
          <a:lstStyle/>
          <a:p>
            <a:r>
              <a:rPr lang="en-US" sz="3200" dirty="0"/>
              <a:t>Can you make a causal inference </a:t>
            </a:r>
          </a:p>
          <a:p>
            <a:r>
              <a:rPr lang="en-US" sz="3200" dirty="0"/>
              <a:t>from an observational study?</a:t>
            </a:r>
          </a:p>
          <a:p>
            <a:endParaRPr lang="en-US" sz="3200" dirty="0"/>
          </a:p>
          <a:p>
            <a:r>
              <a:rPr lang="en-US" sz="3200" dirty="0"/>
              <a:t>Of course you can.  You just might be wrong. </a:t>
            </a:r>
          </a:p>
          <a:p>
            <a:r>
              <a:rPr lang="en-US" sz="3200" dirty="0"/>
              <a:t>It’s causal </a:t>
            </a:r>
            <a:r>
              <a:rPr lang="en-US" sz="3200" i="1" dirty="0"/>
              <a:t>inference</a:t>
            </a:r>
            <a:r>
              <a:rPr lang="en-US" sz="3200" dirty="0"/>
              <a:t>, not determinism.</a:t>
            </a:r>
          </a:p>
          <a:p>
            <a:endParaRPr lang="en-US" sz="3200" dirty="0"/>
          </a:p>
          <a:p>
            <a:r>
              <a:rPr lang="en-US" sz="3200" dirty="0"/>
              <a:t>But what would it take for the inference </a:t>
            </a:r>
          </a:p>
          <a:p>
            <a:r>
              <a:rPr lang="en-US" sz="3200" dirty="0"/>
              <a:t>to be wrong?</a:t>
            </a:r>
          </a:p>
        </p:txBody>
      </p:sp>
      <p:sp>
        <p:nvSpPr>
          <p:cNvPr id="3" name="Slide Number Placeholder 2">
            <a:extLst>
              <a:ext uri="{FF2B5EF4-FFF2-40B4-BE49-F238E27FC236}">
                <a16:creationId xmlns:a16="http://schemas.microsoft.com/office/drawing/2014/main" id="{F66B75E0-4C7A-4F09-A8A5-E3E41CCD787A}"/>
              </a:ext>
            </a:extLst>
          </p:cNvPr>
          <p:cNvSpPr>
            <a:spLocks noGrp="1"/>
          </p:cNvSpPr>
          <p:nvPr>
            <p:ph type="sldNum" sz="quarter" idx="12"/>
          </p:nvPr>
        </p:nvSpPr>
        <p:spPr/>
        <p:txBody>
          <a:bodyPr/>
          <a:lstStyle/>
          <a:p>
            <a:pPr>
              <a:defRPr/>
            </a:pPr>
            <a:fld id="{F979821D-5FE4-4D3B-86F0-E2E626614511}" type="slidenum">
              <a:rPr lang="en-US" smtClean="0">
                <a:solidFill>
                  <a:srgbClr val="FFFF00"/>
                </a:solidFill>
              </a:rPr>
              <a:pPr>
                <a:defRPr/>
              </a:pPr>
              <a:t>6</a:t>
            </a:fld>
            <a:endParaRPr lang="en-US" dirty="0">
              <a:solidFill>
                <a:srgbClr val="FFFF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Randomization</a:t>
            </a:r>
          </a:p>
        </p:txBody>
      </p:sp>
      <p:sp>
        <p:nvSpPr>
          <p:cNvPr id="3" name="Content Placeholder 2"/>
          <p:cNvSpPr>
            <a:spLocks noGrp="1"/>
          </p:cNvSpPr>
          <p:nvPr>
            <p:ph idx="1"/>
          </p:nvPr>
        </p:nvSpPr>
        <p:spPr>
          <a:xfrm>
            <a:off x="457200" y="1600206"/>
            <a:ext cx="8001000" cy="4525963"/>
          </a:xfrm>
        </p:spPr>
        <p:txBody>
          <a:bodyPr/>
          <a:lstStyle/>
          <a:p>
            <a:r>
              <a:rPr lang="en-US" dirty="0"/>
              <a:t>Few differences between groups</a:t>
            </a:r>
          </a:p>
          <a:p>
            <a:r>
              <a:rPr lang="en-US" dirty="0"/>
              <a:t>But done at classroom level</a:t>
            </a:r>
          </a:p>
          <a:p>
            <a:r>
              <a:rPr lang="en-US" dirty="0"/>
              <a:t>	Teachers might talk to each other</a:t>
            </a:r>
          </a:p>
          <a:p>
            <a:r>
              <a:rPr lang="en-US" dirty="0"/>
              <a:t>School level is expensive (</a:t>
            </a:r>
            <a:r>
              <a:rPr lang="en-US" dirty="0" err="1"/>
              <a:t>Slavin</a:t>
            </a:r>
            <a:r>
              <a:rPr lang="en-US" dirty="0"/>
              <a:t>, 2008)</a:t>
            </a:r>
          </a:p>
          <a:p>
            <a:pPr lvl="1"/>
            <a:endParaRPr lang="en-US" sz="2000" dirty="0"/>
          </a:p>
          <a:p>
            <a:pPr lvl="1"/>
            <a:r>
              <a:rPr lang="en-US" sz="2000" dirty="0" err="1"/>
              <a:t>Slavin</a:t>
            </a:r>
            <a:r>
              <a:rPr lang="en-US" sz="2000" dirty="0"/>
              <a:t>, R. E. (2008). </a:t>
            </a:r>
            <a:r>
              <a:rPr lang="en-US" sz="2000" b="1" dirty="0"/>
              <a:t>Perspectives on evidence-based research in education-what works? Issues in synthesizing educational program evaluations.</a:t>
            </a:r>
            <a:r>
              <a:rPr lang="en-US" sz="2000" dirty="0"/>
              <a:t> </a:t>
            </a:r>
            <a:r>
              <a:rPr lang="en-US" sz="2000" i="1" dirty="0"/>
              <a:t>Educational Researcher</a:t>
            </a:r>
            <a:r>
              <a:rPr lang="en-US" sz="2000" dirty="0"/>
              <a:t>, </a:t>
            </a:r>
            <a:r>
              <a:rPr lang="en-US" sz="2000" i="1" dirty="0"/>
              <a:t>37</a:t>
            </a:r>
            <a:r>
              <a:rPr lang="en-US" sz="2000" dirty="0"/>
              <a:t>, 5-14.</a:t>
            </a:r>
          </a:p>
          <a:p>
            <a:pPr lvl="1"/>
            <a:endParaRPr lang="en-US" dirty="0"/>
          </a:p>
        </p:txBody>
      </p:sp>
      <p:sp>
        <p:nvSpPr>
          <p:cNvPr id="4" name="Slide Number Placeholder 3">
            <a:extLst>
              <a:ext uri="{FF2B5EF4-FFF2-40B4-BE49-F238E27FC236}">
                <a16:creationId xmlns:a16="http://schemas.microsoft.com/office/drawing/2014/main" id="{413C3B93-4906-4FB0-85C7-5C563EFA05DE}"/>
              </a:ext>
            </a:extLst>
          </p:cNvPr>
          <p:cNvSpPr>
            <a:spLocks noGrp="1"/>
          </p:cNvSpPr>
          <p:nvPr>
            <p:ph type="sldNum" sz="quarter" idx="12"/>
          </p:nvPr>
        </p:nvSpPr>
        <p:spPr/>
        <p:txBody>
          <a:bodyPr/>
          <a:lstStyle/>
          <a:p>
            <a:pPr>
              <a:defRPr/>
            </a:pPr>
            <a:fld id="{350884FC-A345-47D7-8DCD-28131DE4BA17}" type="slidenum">
              <a:rPr lang="en-US" smtClean="0"/>
              <a:pPr>
                <a:defRPr/>
              </a:pPr>
              <a:t>60</a:t>
            </a:fld>
            <a:endParaRPr lang="en-US"/>
          </a:p>
        </p:txBody>
      </p:sp>
    </p:spTree>
    <p:extLst>
      <p:ext uri="{BB962C8B-B14F-4D97-AF65-F5344CB8AC3E}">
        <p14:creationId xmlns:p14="http://schemas.microsoft.com/office/powerpoint/2010/main" val="2647913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61506" name="Picture 2"/>
          <p:cNvPicPr>
            <a:picLocks noChangeAspect="1" noChangeArrowheads="1"/>
          </p:cNvPicPr>
          <p:nvPr/>
        </p:nvPicPr>
        <p:blipFill>
          <a:blip r:embed="rId2" cstate="print"/>
          <a:srcRect/>
          <a:stretch>
            <a:fillRect/>
          </a:stretch>
        </p:blipFill>
        <p:spPr bwMode="auto">
          <a:xfrm>
            <a:off x="152412" y="16848"/>
            <a:ext cx="8153399" cy="5847301"/>
          </a:xfrm>
          <a:prstGeom prst="rect">
            <a:avLst/>
          </a:prstGeom>
          <a:noFill/>
          <a:ln w="9525">
            <a:noFill/>
            <a:miter lim="800000"/>
            <a:headEnd/>
            <a:tailEnd/>
          </a:ln>
        </p:spPr>
      </p:pic>
      <p:sp>
        <p:nvSpPr>
          <p:cNvPr id="5" name="Rectangle 4"/>
          <p:cNvSpPr/>
          <p:nvPr/>
        </p:nvSpPr>
        <p:spPr bwMode="auto">
          <a:xfrm>
            <a:off x="11875" y="5029200"/>
            <a:ext cx="9144000" cy="3048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4" name="TextBox 3"/>
          <p:cNvSpPr txBox="1"/>
          <p:nvPr/>
        </p:nvSpPr>
        <p:spPr>
          <a:xfrm>
            <a:off x="3581401" y="6216135"/>
            <a:ext cx="1923904" cy="461655"/>
          </a:xfrm>
          <a:prstGeom prst="rect">
            <a:avLst/>
          </a:prstGeom>
          <a:noFill/>
        </p:spPr>
        <p:txBody>
          <a:bodyPr wrap="none" lIns="91430" tIns="45715" rIns="91430" bIns="45715" rtlCol="0">
            <a:spAutoFit/>
          </a:bodyPr>
          <a:lstStyle/>
          <a:p>
            <a:r>
              <a:rPr lang="en-US" sz="2400" dirty="0"/>
              <a:t>n=27+22=49</a:t>
            </a:r>
          </a:p>
        </p:txBody>
      </p:sp>
      <p:cxnSp>
        <p:nvCxnSpPr>
          <p:cNvPr id="7" name="Straight Arrow Connector 6"/>
          <p:cNvCxnSpPr/>
          <p:nvPr/>
        </p:nvCxnSpPr>
        <p:spPr bwMode="auto">
          <a:xfrm>
            <a:off x="2972188" y="5181600"/>
            <a:ext cx="1066412" cy="1034534"/>
          </a:xfrm>
          <a:prstGeom prst="straightConnector1">
            <a:avLst/>
          </a:prstGeom>
          <a:noFill/>
          <a:ln w="5715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flipH="1">
            <a:off x="4495800" y="5181600"/>
            <a:ext cx="1295400" cy="1034534"/>
          </a:xfrm>
          <a:prstGeom prst="straightConnector1">
            <a:avLst/>
          </a:prstGeom>
          <a:noFill/>
          <a:ln w="57150" cap="flat" cmpd="sng" algn="ctr">
            <a:solidFill>
              <a:srgbClr val="FF0000"/>
            </a:solidFill>
            <a:prstDash val="solid"/>
            <a:round/>
            <a:headEnd type="none" w="med" len="med"/>
            <a:tailEnd type="arrow"/>
          </a:ln>
          <a:effectLst/>
        </p:spPr>
      </p:cxnSp>
      <p:sp>
        <p:nvSpPr>
          <p:cNvPr id="6" name="Slide Number Placeholder 5">
            <a:extLst>
              <a:ext uri="{FF2B5EF4-FFF2-40B4-BE49-F238E27FC236}">
                <a16:creationId xmlns:a16="http://schemas.microsoft.com/office/drawing/2014/main" id="{17DFD933-E71B-4BEB-A4DC-4A58423D88F2}"/>
              </a:ext>
            </a:extLst>
          </p:cNvPr>
          <p:cNvSpPr>
            <a:spLocks noGrp="1"/>
          </p:cNvSpPr>
          <p:nvPr>
            <p:ph type="sldNum" sz="quarter" idx="12"/>
          </p:nvPr>
        </p:nvSpPr>
        <p:spPr/>
        <p:txBody>
          <a:bodyPr/>
          <a:lstStyle/>
          <a:p>
            <a:pPr>
              <a:defRPr/>
            </a:pPr>
            <a:fld id="{350884FC-A345-47D7-8DCD-28131DE4BA17}" type="slidenum">
              <a:rPr lang="en-US" smtClean="0"/>
              <a:pPr>
                <a:defRPr/>
              </a:pPr>
              <a:t>61</a:t>
            </a:fld>
            <a:endParaRPr lang="en-US"/>
          </a:p>
        </p:txBody>
      </p:sp>
    </p:spTree>
    <p:extLst>
      <p:ext uri="{BB962C8B-B14F-4D97-AF65-F5344CB8AC3E}">
        <p14:creationId xmlns:p14="http://schemas.microsoft.com/office/powerpoint/2010/main" val="853128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Differences between Open Court and Business as Usual</a:t>
            </a:r>
          </a:p>
        </p:txBody>
      </p:sp>
      <p:sp>
        <p:nvSpPr>
          <p:cNvPr id="3" name="Content Placeholder 2"/>
          <p:cNvSpPr>
            <a:spLocks noGrp="1"/>
          </p:cNvSpPr>
          <p:nvPr>
            <p:ph idx="1"/>
          </p:nvPr>
        </p:nvSpPr>
        <p:spPr/>
        <p:txBody>
          <a:bodyPr/>
          <a:lstStyle/>
          <a:p>
            <a:r>
              <a:rPr lang="en-US" dirty="0"/>
              <a:t>Difference across grades: about 10 units</a:t>
            </a:r>
          </a:p>
          <a:p>
            <a:pPr lvl="1"/>
            <a:r>
              <a:rPr lang="en-US" dirty="0"/>
              <a:t>7.95 using statistical model</a:t>
            </a:r>
          </a:p>
          <a:p>
            <a:r>
              <a:rPr lang="en-US" dirty="0"/>
              <a:t>“statistically significant” unlikely (probability &lt; 5%) to have occurred by chance alone if there were really no differences in the population</a:t>
            </a:r>
          </a:p>
          <a:p>
            <a:r>
              <a:rPr lang="en-US" dirty="0"/>
              <a:t>But is the Inference about Open Court valid in other contexts?</a:t>
            </a:r>
          </a:p>
        </p:txBody>
      </p:sp>
      <p:sp>
        <p:nvSpPr>
          <p:cNvPr id="4" name="Slide Number Placeholder 3">
            <a:extLst>
              <a:ext uri="{FF2B5EF4-FFF2-40B4-BE49-F238E27FC236}">
                <a16:creationId xmlns:a16="http://schemas.microsoft.com/office/drawing/2014/main" id="{033D919D-E9E9-419E-AA2B-8D4AA02607E4}"/>
              </a:ext>
            </a:extLst>
          </p:cNvPr>
          <p:cNvSpPr>
            <a:spLocks noGrp="1"/>
          </p:cNvSpPr>
          <p:nvPr>
            <p:ph type="sldNum" sz="quarter" idx="12"/>
          </p:nvPr>
        </p:nvSpPr>
        <p:spPr/>
        <p:txBody>
          <a:bodyPr/>
          <a:lstStyle/>
          <a:p>
            <a:pPr>
              <a:defRPr/>
            </a:pPr>
            <a:fld id="{350884FC-A345-47D7-8DCD-28131DE4BA17}" type="slidenum">
              <a:rPr lang="en-US" smtClean="0"/>
              <a:pPr>
                <a:defRPr/>
              </a:pPr>
              <a:t>62</a:t>
            </a:fld>
            <a:endParaRPr lang="en-US"/>
          </a:p>
        </p:txBody>
      </p:sp>
    </p:spTree>
    <p:extLst>
      <p:ext uri="{BB962C8B-B14F-4D97-AF65-F5344CB8AC3E}">
        <p14:creationId xmlns:p14="http://schemas.microsoft.com/office/powerpoint/2010/main" val="180344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000" dirty="0"/>
              <a:t>Obtaining # parameters estimated, t critical, estimated effect and standard error</a:t>
            </a:r>
          </a:p>
        </p:txBody>
      </p:sp>
      <p:pic>
        <p:nvPicPr>
          <p:cNvPr id="547842" name="Picture 2"/>
          <p:cNvPicPr>
            <a:picLocks noChangeAspect="1" noChangeArrowheads="1"/>
          </p:cNvPicPr>
          <p:nvPr/>
        </p:nvPicPr>
        <p:blipFill>
          <a:blip r:embed="rId3" cstate="print"/>
          <a:srcRect r="54191"/>
          <a:stretch>
            <a:fillRect/>
          </a:stretch>
        </p:blipFill>
        <p:spPr bwMode="auto">
          <a:xfrm>
            <a:off x="2227736" y="760821"/>
            <a:ext cx="4893623" cy="5960654"/>
          </a:xfrm>
          <a:prstGeom prst="rect">
            <a:avLst/>
          </a:prstGeom>
          <a:noFill/>
          <a:ln w="9525">
            <a:noFill/>
            <a:miter lim="800000"/>
            <a:headEnd/>
            <a:tailEnd/>
          </a:ln>
        </p:spPr>
      </p:pic>
      <p:sp>
        <p:nvSpPr>
          <p:cNvPr id="6" name="Oval 5"/>
          <p:cNvSpPr/>
          <p:nvPr/>
        </p:nvSpPr>
        <p:spPr bwMode="auto">
          <a:xfrm>
            <a:off x="4616488" y="328394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sp>
        <p:nvSpPr>
          <p:cNvPr id="7" name="Oval 6"/>
          <p:cNvSpPr/>
          <p:nvPr/>
        </p:nvSpPr>
        <p:spPr bwMode="auto">
          <a:xfrm>
            <a:off x="5262052" y="328394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p>
        </p:txBody>
      </p:sp>
      <p:cxnSp>
        <p:nvCxnSpPr>
          <p:cNvPr id="9" name="Straight Arrow Connector 8"/>
          <p:cNvCxnSpPr>
            <a:cxnSpLocks/>
          </p:cNvCxnSpPr>
          <p:nvPr/>
        </p:nvCxnSpPr>
        <p:spPr bwMode="auto">
          <a:xfrm flipH="1">
            <a:off x="1676401" y="3705080"/>
            <a:ext cx="2940087" cy="2314720"/>
          </a:xfrm>
          <a:prstGeom prst="straightConnector1">
            <a:avLst/>
          </a:prstGeom>
          <a:noFill/>
          <a:ln w="57150" cap="flat" cmpd="sng" algn="ctr">
            <a:solidFill>
              <a:srgbClr val="FF0000"/>
            </a:solidFill>
            <a:prstDash val="solid"/>
            <a:round/>
            <a:headEnd type="none" w="med" len="med"/>
            <a:tailEnd type="arrow"/>
          </a:ln>
          <a:effectLst/>
        </p:spPr>
      </p:cxnSp>
      <p:sp>
        <p:nvSpPr>
          <p:cNvPr id="12" name="TextBox 11"/>
          <p:cNvSpPr txBox="1"/>
          <p:nvPr/>
        </p:nvSpPr>
        <p:spPr>
          <a:xfrm>
            <a:off x="190098" y="5598904"/>
            <a:ext cx="1834777" cy="646321"/>
          </a:xfrm>
          <a:prstGeom prst="rect">
            <a:avLst/>
          </a:prstGeom>
          <a:noFill/>
        </p:spPr>
        <p:txBody>
          <a:bodyPr wrap="none" lIns="91430" tIns="45715" rIns="91430" bIns="45715" rtlCol="0">
            <a:spAutoFit/>
          </a:bodyPr>
          <a:lstStyle/>
          <a:p>
            <a:pPr algn="ctr"/>
            <a:r>
              <a:rPr lang="en-US" dirty="0"/>
              <a:t>Estimated effect</a:t>
            </a:r>
          </a:p>
          <a:p>
            <a:pPr algn="ctr"/>
            <a:r>
              <a:rPr lang="en-US" dirty="0"/>
              <a:t>(   ) = 7.95</a:t>
            </a:r>
          </a:p>
        </p:txBody>
      </p:sp>
      <p:cxnSp>
        <p:nvCxnSpPr>
          <p:cNvPr id="13" name="Straight Arrow Connector 12"/>
          <p:cNvCxnSpPr>
            <a:cxnSpLocks/>
          </p:cNvCxnSpPr>
          <p:nvPr/>
        </p:nvCxnSpPr>
        <p:spPr bwMode="auto">
          <a:xfrm>
            <a:off x="5791200" y="3620714"/>
            <a:ext cx="1972994" cy="1408486"/>
          </a:xfrm>
          <a:prstGeom prst="straightConnector1">
            <a:avLst/>
          </a:prstGeom>
          <a:noFill/>
          <a:ln w="57150" cap="flat" cmpd="sng" algn="ctr">
            <a:solidFill>
              <a:srgbClr val="FF0000"/>
            </a:solidFill>
            <a:prstDash val="solid"/>
            <a:round/>
            <a:headEnd type="none" w="med" len="med"/>
            <a:tailEnd type="arrow"/>
          </a:ln>
          <a:effectLst/>
        </p:spPr>
      </p:cxnSp>
      <p:sp>
        <p:nvSpPr>
          <p:cNvPr id="16" name="TextBox 15"/>
          <p:cNvSpPr txBox="1"/>
          <p:nvPr/>
        </p:nvSpPr>
        <p:spPr>
          <a:xfrm>
            <a:off x="7399811" y="4612618"/>
            <a:ext cx="1490661" cy="642664"/>
          </a:xfrm>
          <a:prstGeom prst="rect">
            <a:avLst/>
          </a:prstGeom>
          <a:noFill/>
        </p:spPr>
        <p:txBody>
          <a:bodyPr wrap="square" lIns="91430" tIns="45715" rIns="91430" bIns="45715" rtlCol="0">
            <a:spAutoFit/>
          </a:bodyPr>
          <a:lstStyle/>
          <a:p>
            <a:pPr algn="ctr"/>
            <a:r>
              <a:rPr lang="en-US" dirty="0"/>
              <a:t>Standard error=1.83</a:t>
            </a:r>
          </a:p>
        </p:txBody>
      </p:sp>
      <p:cxnSp>
        <p:nvCxnSpPr>
          <p:cNvPr id="11" name="Straight Arrow Connector 10"/>
          <p:cNvCxnSpPr>
            <a:cxnSpLocks/>
          </p:cNvCxnSpPr>
          <p:nvPr/>
        </p:nvCxnSpPr>
        <p:spPr bwMode="auto">
          <a:xfrm flipH="1">
            <a:off x="1524000" y="2895599"/>
            <a:ext cx="793943" cy="48660"/>
          </a:xfrm>
          <a:prstGeom prst="straightConnector1">
            <a:avLst/>
          </a:prstGeom>
          <a:noFill/>
          <a:ln w="57150" cap="flat" cmpd="sng" algn="ctr">
            <a:solidFill>
              <a:srgbClr val="FF0000"/>
            </a:solidFill>
            <a:prstDash val="solid"/>
            <a:round/>
            <a:headEnd type="none" w="med" len="med"/>
            <a:tailEnd type="arrow"/>
          </a:ln>
          <a:effectLst/>
        </p:spPr>
      </p:cxnSp>
      <p:cxnSp>
        <p:nvCxnSpPr>
          <p:cNvPr id="15" name="Straight Arrow Connector 14"/>
          <p:cNvCxnSpPr>
            <a:cxnSpLocks/>
          </p:cNvCxnSpPr>
          <p:nvPr/>
        </p:nvCxnSpPr>
        <p:spPr bwMode="auto">
          <a:xfrm flipH="1" flipV="1">
            <a:off x="1447801" y="3000377"/>
            <a:ext cx="964276" cy="276224"/>
          </a:xfrm>
          <a:prstGeom prst="straightConnector1">
            <a:avLst/>
          </a:prstGeom>
          <a:noFill/>
          <a:ln w="57150" cap="flat" cmpd="sng" algn="ctr">
            <a:solidFill>
              <a:srgbClr val="FF0000"/>
            </a:solidFill>
            <a:prstDash val="solid"/>
            <a:round/>
            <a:headEnd type="none" w="med" len="med"/>
            <a:tailEnd type="arrow"/>
          </a:ln>
          <a:effectLst/>
        </p:spPr>
      </p:cxnSp>
      <p:cxnSp>
        <p:nvCxnSpPr>
          <p:cNvPr id="19" name="Straight Arrow Connector 18"/>
          <p:cNvCxnSpPr>
            <a:cxnSpLocks/>
          </p:cNvCxnSpPr>
          <p:nvPr/>
        </p:nvCxnSpPr>
        <p:spPr bwMode="auto">
          <a:xfrm flipH="1" flipV="1">
            <a:off x="1567967" y="3228975"/>
            <a:ext cx="844111" cy="476106"/>
          </a:xfrm>
          <a:prstGeom prst="straightConnector1">
            <a:avLst/>
          </a:prstGeom>
          <a:noFill/>
          <a:ln w="57150" cap="flat" cmpd="sng" algn="ctr">
            <a:solidFill>
              <a:srgbClr val="FF0000"/>
            </a:solidFill>
            <a:prstDash val="solid"/>
            <a:round/>
            <a:headEnd type="none" w="med" len="med"/>
            <a:tailEnd type="arrow"/>
          </a:ln>
          <a:effectLst/>
        </p:spPr>
      </p:cxnSp>
      <p:sp>
        <p:nvSpPr>
          <p:cNvPr id="22" name="TextBox 21"/>
          <p:cNvSpPr txBox="1"/>
          <p:nvPr/>
        </p:nvSpPr>
        <p:spPr>
          <a:xfrm>
            <a:off x="27416" y="2782755"/>
            <a:ext cx="2242902" cy="2308314"/>
          </a:xfrm>
          <a:prstGeom prst="rect">
            <a:avLst/>
          </a:prstGeom>
          <a:noFill/>
        </p:spPr>
        <p:txBody>
          <a:bodyPr wrap="none" lIns="91430" tIns="45715" rIns="91430" bIns="45715" rtlCol="0">
            <a:spAutoFit/>
          </a:bodyPr>
          <a:lstStyle/>
          <a:p>
            <a:r>
              <a:rPr lang="en-US" dirty="0"/>
              <a:t>3 parameters </a:t>
            </a:r>
          </a:p>
          <a:p>
            <a:r>
              <a:rPr lang="en-US" dirty="0"/>
              <a:t>estimated,</a:t>
            </a:r>
          </a:p>
          <a:p>
            <a:r>
              <a:rPr lang="en-US" dirty="0" err="1"/>
              <a:t>Df</a:t>
            </a:r>
            <a:r>
              <a:rPr lang="en-US" dirty="0"/>
              <a:t>=n of classrooms-</a:t>
            </a:r>
          </a:p>
          <a:p>
            <a:r>
              <a:rPr lang="en-US" dirty="0"/>
              <a:t># of parameters </a:t>
            </a:r>
          </a:p>
          <a:p>
            <a:r>
              <a:rPr lang="en-US" dirty="0"/>
              <a:t>estimated=</a:t>
            </a:r>
          </a:p>
          <a:p>
            <a:r>
              <a:rPr lang="en-US" dirty="0"/>
              <a:t>49-3=46.</a:t>
            </a:r>
          </a:p>
          <a:p>
            <a:r>
              <a:rPr lang="en-US" dirty="0"/>
              <a:t>t critical = t</a:t>
            </a:r>
            <a:r>
              <a:rPr lang="en-US" baseline="-25000" dirty="0"/>
              <a:t>.05, df=46</a:t>
            </a:r>
          </a:p>
          <a:p>
            <a:r>
              <a:rPr lang="en-US" dirty="0"/>
              <a:t>=2.014</a:t>
            </a:r>
          </a:p>
        </p:txBody>
      </p:sp>
      <p:graphicFrame>
        <p:nvGraphicFramePr>
          <p:cNvPr id="3" name="Object 2"/>
          <p:cNvGraphicFramePr>
            <a:graphicFrameLocks noChangeAspect="1"/>
          </p:cNvGraphicFramePr>
          <p:nvPr>
            <p:extLst>
              <p:ext uri="{D42A27DB-BD31-4B8C-83A1-F6EECF244321}">
                <p14:modId xmlns:p14="http://schemas.microsoft.com/office/powerpoint/2010/main" val="2383458902"/>
              </p:ext>
            </p:extLst>
          </p:nvPr>
        </p:nvGraphicFramePr>
        <p:xfrm>
          <a:off x="600075" y="5867400"/>
          <a:ext cx="238125" cy="368300"/>
        </p:xfrm>
        <a:graphic>
          <a:graphicData uri="http://schemas.openxmlformats.org/presentationml/2006/ole">
            <mc:AlternateContent xmlns:mc="http://schemas.openxmlformats.org/markup-compatibility/2006">
              <mc:Choice xmlns:v="urn:schemas-microsoft-com:vml" Requires="v">
                <p:oleObj spid="_x0000_s16386" name="Equation" r:id="rId4" imgW="139579" imgH="215713" progId="Equation.DSMT4">
                  <p:embed/>
                </p:oleObj>
              </mc:Choice>
              <mc:Fallback>
                <p:oleObj name="Equation" r:id="rId4" imgW="139579" imgH="215713" progId="Equation.DSMT4">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5867400"/>
                        <a:ext cx="238125" cy="368300"/>
                      </a:xfrm>
                      <a:prstGeom prst="rect">
                        <a:avLst/>
                      </a:prstGeom>
                      <a:noFill/>
                      <a:ln>
                        <a:noFill/>
                      </a:ln>
                    </p:spPr>
                  </p:pic>
                </p:oleObj>
              </mc:Fallback>
            </mc:AlternateContent>
          </a:graphicData>
        </a:graphic>
      </p:graphicFrame>
      <p:sp>
        <p:nvSpPr>
          <p:cNvPr id="4" name="Slide Number Placeholder 3">
            <a:extLst>
              <a:ext uri="{FF2B5EF4-FFF2-40B4-BE49-F238E27FC236}">
                <a16:creationId xmlns:a16="http://schemas.microsoft.com/office/drawing/2014/main" id="{A1B47371-05D0-4E17-A0FB-87B402B9CE52}"/>
              </a:ext>
            </a:extLst>
          </p:cNvPr>
          <p:cNvSpPr>
            <a:spLocks noGrp="1"/>
          </p:cNvSpPr>
          <p:nvPr>
            <p:ph type="sldNum" sz="quarter" idx="12"/>
          </p:nvPr>
        </p:nvSpPr>
        <p:spPr/>
        <p:txBody>
          <a:bodyPr/>
          <a:lstStyle/>
          <a:p>
            <a:pPr>
              <a:defRPr/>
            </a:pPr>
            <a:fld id="{350884FC-A345-47D7-8DCD-28131DE4BA17}" type="slidenum">
              <a:rPr lang="en-US" smtClean="0"/>
              <a:pPr>
                <a:defRPr/>
              </a:pPr>
              <a:t>63</a:t>
            </a:fld>
            <a:endParaRPr lang="en-US"/>
          </a:p>
        </p:txBody>
      </p:sp>
    </p:spTree>
    <p:extLst>
      <p:ext uri="{BB962C8B-B14F-4D97-AF65-F5344CB8AC3E}">
        <p14:creationId xmlns:p14="http://schemas.microsoft.com/office/powerpoint/2010/main" val="4092957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8229600" cy="1143000"/>
          </a:xfrm>
        </p:spPr>
        <p:txBody>
          <a:bodyPr/>
          <a:lstStyle/>
          <a:p>
            <a:r>
              <a:rPr lang="en-US" sz="2400" dirty="0"/>
              <a:t>Quantifying the Discourse for Borman et al:</a:t>
            </a:r>
            <a:br>
              <a:rPr lang="en-US" sz="2400" dirty="0"/>
            </a:br>
            <a:r>
              <a:rPr lang="en-US" sz="2400" dirty="0"/>
              <a:t>What would it take to change the inference?</a:t>
            </a:r>
          </a:p>
        </p:txBody>
      </p:sp>
      <p:sp>
        <p:nvSpPr>
          <p:cNvPr id="660482" name="Rectangle 2"/>
          <p:cNvSpPr>
            <a:spLocks noChangeArrowheads="1"/>
          </p:cNvSpPr>
          <p:nvPr/>
        </p:nvSpPr>
        <p:spPr bwMode="auto">
          <a:xfrm>
            <a:off x="304801" y="1066805"/>
            <a:ext cx="8610600" cy="3785642"/>
          </a:xfrm>
          <a:prstGeom prst="rect">
            <a:avLst/>
          </a:prstGeom>
          <a:no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eaLnBrk="0" hangingPunct="0"/>
            <a:r>
              <a:rPr lang="en-US" sz="2400" dirty="0">
                <a:ea typeface="Times New Roman" pitchFamily="18" charset="0"/>
              </a:rPr>
              <a:t>δ =</a:t>
            </a:r>
            <a:r>
              <a:rPr lang="en-US" sz="2400" dirty="0">
                <a:latin typeface="Arial" pitchFamily="34" charset="0"/>
                <a:ea typeface="Times New Roman" pitchFamily="18" charset="0"/>
              </a:rPr>
              <a:t>a population effect, </a:t>
            </a:r>
          </a:p>
          <a:p>
            <a:pPr indent="457153" eaLnBrk="0" hangingPunct="0"/>
            <a:r>
              <a:rPr lang="en-US" sz="2400" dirty="0">
                <a:ea typeface="Times New Roman" pitchFamily="18" charset="0"/>
              </a:rPr>
              <a:t>   </a:t>
            </a:r>
            <a:r>
              <a:rPr lang="en-US" sz="2400" dirty="0">
                <a:latin typeface="Arial" pitchFamily="34" charset="0"/>
                <a:ea typeface="Times New Roman" pitchFamily="18" charset="0"/>
              </a:rPr>
              <a:t>=the estimated effect = 7.95, and</a:t>
            </a:r>
          </a:p>
          <a:p>
            <a:pPr indent="457153" eaLnBrk="0" hangingPunct="0"/>
            <a:r>
              <a:rPr lang="en-US" sz="2400" dirty="0">
                <a:ea typeface="Times New Roman" pitchFamily="18" charset="0"/>
              </a:rPr>
              <a:t>δ </a:t>
            </a:r>
            <a:r>
              <a:rPr lang="en-US" sz="2400" baseline="30000" dirty="0">
                <a:ea typeface="Times New Roman" pitchFamily="18" charset="0"/>
              </a:rPr>
              <a:t># </a:t>
            </a:r>
            <a:r>
              <a:rPr lang="en-US" sz="2400" dirty="0">
                <a:ea typeface="Times New Roman" pitchFamily="18" charset="0"/>
              </a:rPr>
              <a:t>=</a:t>
            </a:r>
            <a:r>
              <a:rPr lang="en-US" sz="2400" dirty="0">
                <a:latin typeface="Arial" pitchFamily="34" charset="0"/>
                <a:ea typeface="Times New Roman" pitchFamily="18" charset="0"/>
              </a:rPr>
              <a:t>the threshold for making an inference = </a:t>
            </a:r>
          </a:p>
          <a:p>
            <a:pPr indent="457153" eaLnBrk="0" hangingPunct="0"/>
            <a:r>
              <a:rPr lang="en-US" sz="2400" dirty="0"/>
              <a:t>se x </a:t>
            </a:r>
            <a:r>
              <a:rPr lang="en-US" sz="2400" dirty="0" err="1"/>
              <a:t>t</a:t>
            </a:r>
            <a:r>
              <a:rPr lang="en-US" sz="2400" baseline="-25000" dirty="0" err="1"/>
              <a:t>critical</a:t>
            </a:r>
            <a:r>
              <a:rPr lang="en-US" sz="2400" baseline="-25000" dirty="0"/>
              <a:t>, </a:t>
            </a:r>
            <a:r>
              <a:rPr lang="en-US" sz="2400" baseline="-25000" dirty="0" err="1"/>
              <a:t>df</a:t>
            </a:r>
            <a:r>
              <a:rPr lang="en-US" sz="2400" baseline="-25000" dirty="0"/>
              <a:t>=46</a:t>
            </a:r>
            <a:r>
              <a:rPr lang="en-US" sz="2400" dirty="0"/>
              <a:t> =1.83 x 2.014=3.69</a:t>
            </a:r>
            <a:endParaRPr lang="en-US" sz="2400" dirty="0">
              <a:latin typeface="Arial" pitchFamily="34" charset="0"/>
              <a:ea typeface="Times New Roman" pitchFamily="18" charset="0"/>
            </a:endParaRPr>
          </a:p>
          <a:p>
            <a:pPr indent="457153" eaLnBrk="0" hangingPunct="0"/>
            <a:endParaRPr lang="en-US" sz="2400" dirty="0">
              <a:ea typeface="Times New Roman" pitchFamily="18" charset="0"/>
            </a:endParaRPr>
          </a:p>
          <a:p>
            <a:pPr indent="457153" eaLnBrk="0" hangingPunct="0"/>
            <a:r>
              <a:rPr lang="en-US" sz="2400" dirty="0">
                <a:ea typeface="Times New Roman" pitchFamily="18" charset="0"/>
              </a:rPr>
              <a:t>% Bias necessary to invalidate  inference =  </a:t>
            </a:r>
          </a:p>
          <a:p>
            <a:pPr indent="457153" eaLnBrk="0" hangingPunct="0"/>
            <a:r>
              <a:rPr lang="en-US" sz="2400" dirty="0">
                <a:ea typeface="Times New Roman" pitchFamily="18" charset="0"/>
              </a:rPr>
              <a:t>  1- δ </a:t>
            </a:r>
            <a:r>
              <a:rPr lang="en-US" sz="2400" baseline="30000" dirty="0">
                <a:ea typeface="Times New Roman" pitchFamily="18" charset="0"/>
              </a:rPr>
              <a:t>#</a:t>
            </a:r>
            <a:r>
              <a:rPr lang="en-US" sz="2400" dirty="0">
                <a:ea typeface="Times New Roman" pitchFamily="18" charset="0"/>
              </a:rPr>
              <a:t>/     =1-3.69/7.95=54%</a:t>
            </a:r>
          </a:p>
          <a:p>
            <a:pPr indent="457153" eaLnBrk="0" hangingPunct="0"/>
            <a:endParaRPr lang="en-US" sz="2400" dirty="0">
              <a:ea typeface="Times New Roman" pitchFamily="18" charset="0"/>
            </a:endParaRPr>
          </a:p>
          <a:p>
            <a:pPr indent="457153" eaLnBrk="0" hangingPunct="0"/>
            <a:r>
              <a:rPr lang="en-US" sz="2400" dirty="0">
                <a:ea typeface="Times New Roman" pitchFamily="18" charset="0"/>
              </a:rPr>
              <a:t>54% of the estimate must be due to bias to invalidate the inference</a:t>
            </a:r>
            <a:endParaRPr lang="en-US" sz="2400" dirty="0">
              <a:latin typeface="Arial" pitchFamily="34" charset="0"/>
            </a:endParaRPr>
          </a:p>
        </p:txBody>
      </p:sp>
      <p:sp>
        <p:nvSpPr>
          <p:cNvPr id="486402" name="Rectangle 2"/>
          <p:cNvSpPr>
            <a:spLocks noChangeArrowheads="1"/>
          </p:cNvSpPr>
          <p:nvPr/>
        </p:nvSpPr>
        <p:spPr bwMode="auto">
          <a:xfrm>
            <a:off x="0" y="-184660"/>
            <a:ext cx="184710" cy="369322"/>
          </a:xfrm>
          <a:prstGeom prst="rect">
            <a:avLst/>
          </a:prstGeom>
          <a:noFill/>
          <a:ln w="9525">
            <a:noFill/>
            <a:miter lim="800000"/>
            <a:headEnd/>
            <a:tailEnd/>
          </a:ln>
          <a:effectLst/>
        </p:spPr>
        <p:txBody>
          <a:bodyPr vert="horz" wrap="none" lIns="91430" tIns="45715" rIns="91430" bIns="45715"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90642274"/>
              </p:ext>
            </p:extLst>
          </p:nvPr>
        </p:nvGraphicFramePr>
        <p:xfrm>
          <a:off x="838202" y="1447800"/>
          <a:ext cx="238125" cy="368300"/>
        </p:xfrm>
        <a:graphic>
          <a:graphicData uri="http://schemas.openxmlformats.org/presentationml/2006/ole">
            <mc:AlternateContent xmlns:mc="http://schemas.openxmlformats.org/markup-compatibility/2006">
              <mc:Choice xmlns:v="urn:schemas-microsoft-com:vml" Requires="v">
                <p:oleObj spid="_x0000_s17410" name="Equation" r:id="rId3" imgW="139579" imgH="215713" progId="Equation.DSMT4">
                  <p:embed/>
                </p:oleObj>
              </mc:Choice>
              <mc:Fallback>
                <p:oleObj name="Equation" r:id="rId3" imgW="139579" imgH="215713"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2" y="14478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19557064"/>
              </p:ext>
            </p:extLst>
          </p:nvPr>
        </p:nvGraphicFramePr>
        <p:xfrm>
          <a:off x="1819277" y="3289301"/>
          <a:ext cx="238125" cy="368300"/>
        </p:xfrm>
        <a:graphic>
          <a:graphicData uri="http://schemas.openxmlformats.org/presentationml/2006/ole">
            <mc:AlternateContent xmlns:mc="http://schemas.openxmlformats.org/markup-compatibility/2006">
              <mc:Choice xmlns:v="urn:schemas-microsoft-com:vml" Requires="v">
                <p:oleObj spid="_x0000_s17411" name="Equation" r:id="rId5" imgW="139579" imgH="215713" progId="Equation.DSMT4">
                  <p:embed/>
                </p:oleObj>
              </mc:Choice>
              <mc:Fallback>
                <p:oleObj name="Equation" r:id="rId5" imgW="139579" imgH="215713" progId="Equation.DSMT4">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7" y="3289301"/>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a:extLst>
              <a:ext uri="{FF2B5EF4-FFF2-40B4-BE49-F238E27FC236}">
                <a16:creationId xmlns:a16="http://schemas.microsoft.com/office/drawing/2014/main" id="{CCB798B5-B16D-4C88-8E40-147126705728}"/>
              </a:ext>
            </a:extLst>
          </p:cNvPr>
          <p:cNvSpPr>
            <a:spLocks noGrp="1"/>
          </p:cNvSpPr>
          <p:nvPr>
            <p:ph type="sldNum" sz="quarter" idx="12"/>
          </p:nvPr>
        </p:nvSpPr>
        <p:spPr/>
        <p:txBody>
          <a:bodyPr/>
          <a:lstStyle/>
          <a:p>
            <a:pPr>
              <a:defRPr/>
            </a:pPr>
            <a:fld id="{350884FC-A345-47D7-8DCD-28131DE4BA17}" type="slidenum">
              <a:rPr lang="en-US" smtClean="0"/>
              <a:pPr>
                <a:defRPr/>
              </a:pPr>
              <a:t>64</a:t>
            </a:fld>
            <a:endParaRPr lang="en-US"/>
          </a:p>
        </p:txBody>
      </p:sp>
    </p:spTree>
    <p:extLst>
      <p:ext uri="{BB962C8B-B14F-4D97-AF65-F5344CB8AC3E}">
        <p14:creationId xmlns:p14="http://schemas.microsoft.com/office/powerpoint/2010/main" val="584959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1A9A-5046-4274-8F08-3F6AC9BB7DE9}"/>
              </a:ext>
            </a:extLst>
          </p:cNvPr>
          <p:cNvSpPr>
            <a:spLocks noGrp="1"/>
          </p:cNvSpPr>
          <p:nvPr>
            <p:ph type="title"/>
          </p:nvPr>
        </p:nvSpPr>
        <p:spPr>
          <a:xfrm>
            <a:off x="1628668" y="-47770"/>
            <a:ext cx="8229600" cy="1143000"/>
          </a:xfrm>
        </p:spPr>
        <p:txBody>
          <a:bodyPr/>
          <a:lstStyle/>
          <a:p>
            <a:r>
              <a:rPr lang="en-US" dirty="0" err="1"/>
              <a:t>Konfound</a:t>
            </a:r>
            <a:r>
              <a:rPr lang="en-US" dirty="0"/>
              <a:t>-it: Borman et al</a:t>
            </a:r>
          </a:p>
        </p:txBody>
      </p:sp>
      <p:sp>
        <p:nvSpPr>
          <p:cNvPr id="3" name="Content Placeholder 2">
            <a:extLst>
              <a:ext uri="{FF2B5EF4-FFF2-40B4-BE49-F238E27FC236}">
                <a16:creationId xmlns:a16="http://schemas.microsoft.com/office/drawing/2014/main" id="{06140BDD-F902-4300-8CFC-25D08084043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6599E20-B762-47AD-8044-84509C97EBAC}"/>
              </a:ext>
            </a:extLst>
          </p:cNvPr>
          <p:cNvSpPr>
            <a:spLocks noGrp="1"/>
          </p:cNvSpPr>
          <p:nvPr>
            <p:ph type="sldNum" sz="quarter" idx="12"/>
          </p:nvPr>
        </p:nvSpPr>
        <p:spPr/>
        <p:txBody>
          <a:bodyPr/>
          <a:lstStyle/>
          <a:p>
            <a:pPr>
              <a:defRPr/>
            </a:pPr>
            <a:fld id="{350884FC-A345-47D7-8DCD-28131DE4BA17}" type="slidenum">
              <a:rPr lang="en-US" smtClean="0"/>
              <a:pPr>
                <a:defRPr/>
              </a:pPr>
              <a:t>65</a:t>
            </a:fld>
            <a:endParaRPr lang="en-US" dirty="0"/>
          </a:p>
        </p:txBody>
      </p:sp>
      <p:pic>
        <p:nvPicPr>
          <p:cNvPr id="5" name="Picture 4">
            <a:extLst>
              <a:ext uri="{FF2B5EF4-FFF2-40B4-BE49-F238E27FC236}">
                <a16:creationId xmlns:a16="http://schemas.microsoft.com/office/drawing/2014/main" id="{02BA922E-D51C-439D-B768-13D2A6C40FD3}"/>
              </a:ext>
            </a:extLst>
          </p:cNvPr>
          <p:cNvPicPr>
            <a:picLocks noChangeAspect="1"/>
          </p:cNvPicPr>
          <p:nvPr/>
        </p:nvPicPr>
        <p:blipFill>
          <a:blip r:embed="rId3"/>
          <a:stretch>
            <a:fillRect/>
          </a:stretch>
        </p:blipFill>
        <p:spPr>
          <a:xfrm>
            <a:off x="0" y="930655"/>
            <a:ext cx="9144000" cy="4996689"/>
          </a:xfrm>
          <a:prstGeom prst="rect">
            <a:avLst/>
          </a:prstGeom>
        </p:spPr>
      </p:pic>
      <p:cxnSp>
        <p:nvCxnSpPr>
          <p:cNvPr id="8" name="Straight Arrow Connector 7">
            <a:extLst>
              <a:ext uri="{FF2B5EF4-FFF2-40B4-BE49-F238E27FC236}">
                <a16:creationId xmlns:a16="http://schemas.microsoft.com/office/drawing/2014/main" id="{9769E7CD-01E3-4A0A-A90F-CB91BBB5EED0}"/>
              </a:ext>
            </a:extLst>
          </p:cNvPr>
          <p:cNvCxnSpPr/>
          <p:nvPr/>
        </p:nvCxnSpPr>
        <p:spPr bwMode="auto">
          <a:xfrm flipH="1">
            <a:off x="793143" y="3385746"/>
            <a:ext cx="1143000" cy="533400"/>
          </a:xfrm>
          <a:prstGeom prst="straightConnector1">
            <a:avLst/>
          </a:prstGeom>
          <a:noFill/>
          <a:ln w="3810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FD363E6-BD40-4F69-965E-11FF55865879}"/>
              </a:ext>
            </a:extLst>
          </p:cNvPr>
          <p:cNvCxnSpPr/>
          <p:nvPr/>
        </p:nvCxnSpPr>
        <p:spPr bwMode="auto">
          <a:xfrm flipH="1">
            <a:off x="737714" y="3811387"/>
            <a:ext cx="1143000" cy="533400"/>
          </a:xfrm>
          <a:prstGeom prst="straightConnector1">
            <a:avLst/>
          </a:prstGeom>
          <a:noFill/>
          <a:ln w="38100"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64A95DB5-2BA9-4E71-BB93-45D148B27415}"/>
              </a:ext>
            </a:extLst>
          </p:cNvPr>
          <p:cNvCxnSpPr/>
          <p:nvPr/>
        </p:nvCxnSpPr>
        <p:spPr bwMode="auto">
          <a:xfrm flipH="1">
            <a:off x="773953" y="4345512"/>
            <a:ext cx="1143000" cy="533400"/>
          </a:xfrm>
          <a:prstGeom prst="straightConnector1">
            <a:avLst/>
          </a:prstGeom>
          <a:noFill/>
          <a:ln w="38100" cap="flat" cmpd="sng" algn="ctr">
            <a:solidFill>
              <a:srgbClr val="FF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0348EEC-0D18-4D94-896B-E9468092608F}"/>
              </a:ext>
            </a:extLst>
          </p:cNvPr>
          <p:cNvCxnSpPr/>
          <p:nvPr/>
        </p:nvCxnSpPr>
        <p:spPr bwMode="auto">
          <a:xfrm flipH="1">
            <a:off x="485668" y="4771878"/>
            <a:ext cx="1143000" cy="533400"/>
          </a:xfrm>
          <a:prstGeom prst="straightConnector1">
            <a:avLst/>
          </a:prstGeom>
          <a:noFill/>
          <a:ln w="3810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5AF74D8C-FF24-4E19-9A05-8A485860CDF9}"/>
              </a:ext>
            </a:extLst>
          </p:cNvPr>
          <p:cNvCxnSpPr>
            <a:cxnSpLocks/>
          </p:cNvCxnSpPr>
          <p:nvPr/>
        </p:nvCxnSpPr>
        <p:spPr bwMode="auto">
          <a:xfrm flipV="1">
            <a:off x="610912" y="3106949"/>
            <a:ext cx="2970488" cy="2744520"/>
          </a:xfrm>
          <a:prstGeom prst="straightConnector1">
            <a:avLst/>
          </a:prstGeom>
          <a:noFill/>
          <a:ln w="38100" cap="flat" cmpd="sng" algn="ctr">
            <a:solidFill>
              <a:srgbClr val="FF0000"/>
            </a:solidFill>
            <a:prstDash val="solid"/>
            <a:round/>
            <a:headEnd type="none" w="med" len="med"/>
            <a:tailEnd type="triangle"/>
          </a:ln>
          <a:effectLst/>
        </p:spPr>
      </p:cxnSp>
      <p:sp>
        <p:nvSpPr>
          <p:cNvPr id="17" name="Rectangle 16">
            <a:extLst>
              <a:ext uri="{FF2B5EF4-FFF2-40B4-BE49-F238E27FC236}">
                <a16:creationId xmlns:a16="http://schemas.microsoft.com/office/drawing/2014/main" id="{0B6A2D57-49D3-409B-9AFC-D85D1A445730}"/>
              </a:ext>
            </a:extLst>
          </p:cNvPr>
          <p:cNvSpPr/>
          <p:nvPr/>
        </p:nvSpPr>
        <p:spPr>
          <a:xfrm>
            <a:off x="228600" y="2170120"/>
            <a:ext cx="8686800" cy="923330"/>
          </a:xfrm>
          <a:prstGeom prst="rect">
            <a:avLst/>
          </a:prstGeom>
          <a:solidFill>
            <a:schemeClr val="bg1"/>
          </a:solidFill>
        </p:spPr>
        <p:txBody>
          <a:bodyPr wrap="square">
            <a:spAutoFit/>
          </a:bodyPr>
          <a:lstStyle/>
          <a:p>
            <a:r>
              <a:rPr lang="en-US" dirty="0">
                <a:solidFill>
                  <a:srgbClr val="555555"/>
                </a:solidFill>
                <a:latin typeface="Source Sans Pro" panose="020B0503030403020204" pitchFamily="34" charset="0"/>
              </a:rPr>
              <a:t>To invalidate an inference, 53.609% of the estimate would have to be due to bias. This is based on a threshold of 3.688 for statistical significance (alpha = 0.05). To invalidate an inference, 26 observations would have to be replaced with cases for which the effect is 0.</a:t>
            </a:r>
            <a:endParaRPr lang="en-US" dirty="0"/>
          </a:p>
        </p:txBody>
      </p:sp>
      <p:sp>
        <p:nvSpPr>
          <p:cNvPr id="7" name="TextBox 6">
            <a:extLst>
              <a:ext uri="{FF2B5EF4-FFF2-40B4-BE49-F238E27FC236}">
                <a16:creationId xmlns:a16="http://schemas.microsoft.com/office/drawing/2014/main" id="{6097B66C-EEE8-42E3-8BEC-B0400FEE0F48}"/>
              </a:ext>
            </a:extLst>
          </p:cNvPr>
          <p:cNvSpPr txBox="1"/>
          <p:nvPr/>
        </p:nvSpPr>
        <p:spPr>
          <a:xfrm>
            <a:off x="122392" y="3688997"/>
            <a:ext cx="633507" cy="369332"/>
          </a:xfrm>
          <a:prstGeom prst="rect">
            <a:avLst/>
          </a:prstGeom>
          <a:solidFill>
            <a:schemeClr val="bg1"/>
          </a:solidFill>
        </p:spPr>
        <p:txBody>
          <a:bodyPr wrap="none" rtlCol="0">
            <a:spAutoFit/>
          </a:bodyPr>
          <a:lstStyle/>
          <a:p>
            <a:r>
              <a:rPr lang="en-US" dirty="0">
                <a:solidFill>
                  <a:schemeClr val="tx1"/>
                </a:solidFill>
              </a:rPr>
              <a:t>7.95</a:t>
            </a:r>
          </a:p>
        </p:txBody>
      </p:sp>
      <p:sp>
        <p:nvSpPr>
          <p:cNvPr id="15" name="TextBox 14">
            <a:extLst>
              <a:ext uri="{FF2B5EF4-FFF2-40B4-BE49-F238E27FC236}">
                <a16:creationId xmlns:a16="http://schemas.microsoft.com/office/drawing/2014/main" id="{FB1EED16-C00D-4E01-996E-41C40F5C42C7}"/>
              </a:ext>
            </a:extLst>
          </p:cNvPr>
          <p:cNvSpPr txBox="1"/>
          <p:nvPr/>
        </p:nvSpPr>
        <p:spPr>
          <a:xfrm>
            <a:off x="140446" y="4141065"/>
            <a:ext cx="633507" cy="369332"/>
          </a:xfrm>
          <a:prstGeom prst="rect">
            <a:avLst/>
          </a:prstGeom>
          <a:solidFill>
            <a:schemeClr val="bg1"/>
          </a:solidFill>
        </p:spPr>
        <p:txBody>
          <a:bodyPr wrap="none" rtlCol="0">
            <a:spAutoFit/>
          </a:bodyPr>
          <a:lstStyle/>
          <a:p>
            <a:r>
              <a:rPr lang="en-US" dirty="0">
                <a:solidFill>
                  <a:schemeClr val="tx1"/>
                </a:solidFill>
              </a:rPr>
              <a:t>1.83</a:t>
            </a:r>
          </a:p>
        </p:txBody>
      </p:sp>
      <p:sp>
        <p:nvSpPr>
          <p:cNvPr id="16" name="TextBox 15">
            <a:extLst>
              <a:ext uri="{FF2B5EF4-FFF2-40B4-BE49-F238E27FC236}">
                <a16:creationId xmlns:a16="http://schemas.microsoft.com/office/drawing/2014/main" id="{A4E270A6-1B18-4C1A-B65E-90789CE58580}"/>
              </a:ext>
            </a:extLst>
          </p:cNvPr>
          <p:cNvSpPr txBox="1"/>
          <p:nvPr/>
        </p:nvSpPr>
        <p:spPr>
          <a:xfrm>
            <a:off x="166593" y="4593133"/>
            <a:ext cx="441146" cy="369332"/>
          </a:xfrm>
          <a:prstGeom prst="rect">
            <a:avLst/>
          </a:prstGeom>
          <a:solidFill>
            <a:schemeClr val="bg1"/>
          </a:solidFill>
        </p:spPr>
        <p:txBody>
          <a:bodyPr wrap="none" rtlCol="0">
            <a:spAutoFit/>
          </a:bodyPr>
          <a:lstStyle/>
          <a:p>
            <a:r>
              <a:rPr lang="en-US" dirty="0">
                <a:solidFill>
                  <a:schemeClr val="tx1"/>
                </a:solidFill>
              </a:rPr>
              <a:t>48</a:t>
            </a:r>
          </a:p>
        </p:txBody>
      </p:sp>
      <p:sp>
        <p:nvSpPr>
          <p:cNvPr id="18" name="TextBox 17">
            <a:extLst>
              <a:ext uri="{FF2B5EF4-FFF2-40B4-BE49-F238E27FC236}">
                <a16:creationId xmlns:a16="http://schemas.microsoft.com/office/drawing/2014/main" id="{741F9189-DA0F-409F-9AA6-EAF58A350280}"/>
              </a:ext>
            </a:extLst>
          </p:cNvPr>
          <p:cNvSpPr txBox="1"/>
          <p:nvPr/>
        </p:nvSpPr>
        <p:spPr>
          <a:xfrm>
            <a:off x="146332" y="5034204"/>
            <a:ext cx="312906" cy="369332"/>
          </a:xfrm>
          <a:prstGeom prst="rect">
            <a:avLst/>
          </a:prstGeom>
          <a:solidFill>
            <a:schemeClr val="bg1"/>
          </a:solidFill>
        </p:spPr>
        <p:txBody>
          <a:bodyPr wrap="none" rtlCol="0">
            <a:spAutoFit/>
          </a:bodyPr>
          <a:lstStyle/>
          <a:p>
            <a:r>
              <a:rPr lang="en-US" dirty="0">
                <a:solidFill>
                  <a:schemeClr val="tx1"/>
                </a:solidFill>
              </a:rPr>
              <a:t>3</a:t>
            </a:r>
          </a:p>
        </p:txBody>
      </p:sp>
    </p:spTree>
    <p:extLst>
      <p:ext uri="{BB962C8B-B14F-4D97-AF65-F5344CB8AC3E}">
        <p14:creationId xmlns:p14="http://schemas.microsoft.com/office/powerpoint/2010/main" val="166900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517"/>
            <a:ext cx="8229600" cy="1143000"/>
          </a:xfrm>
        </p:spPr>
        <p:txBody>
          <a:bodyPr/>
          <a:lstStyle/>
          <a:p>
            <a:r>
              <a:rPr lang="en-US" sz="2400" dirty="0"/>
              <a:t>Calculating the % Bias to Invalidate the Inference:</a:t>
            </a:r>
            <a:br>
              <a:rPr lang="en-US" sz="2400" dirty="0"/>
            </a:br>
            <a:r>
              <a:rPr lang="en-US" sz="2400" dirty="0"/>
              <a:t>Inside the Calculations in STATA</a:t>
            </a:r>
          </a:p>
        </p:txBody>
      </p:sp>
      <p:sp>
        <p:nvSpPr>
          <p:cNvPr id="660482" name="Rectangle 2"/>
          <p:cNvSpPr>
            <a:spLocks noChangeArrowheads="1"/>
          </p:cNvSpPr>
          <p:nvPr/>
        </p:nvSpPr>
        <p:spPr bwMode="auto">
          <a:xfrm>
            <a:off x="126047" y="2126312"/>
            <a:ext cx="8915401" cy="369322"/>
          </a:xfrm>
          <a:prstGeom prst="rect">
            <a:avLst/>
          </a:prstGeom>
          <a:noFill/>
          <a:ln w="9525" cap="flat" cmpd="sng">
            <a:noFill/>
            <a:prstDash val="solid"/>
            <a:miter lim="800000"/>
            <a:headEnd/>
            <a:tailEnd/>
          </a:ln>
          <a:effectLst/>
        </p:spPr>
        <p:txBody>
          <a:bodyPr vert="horz" wrap="square" lIns="91430" tIns="45715" rIns="91430" bIns="45715" numCol="1" anchor="ctr" anchorCtr="0" compatLnSpc="1">
            <a:prstTxWarp prst="textNoShape">
              <a:avLst/>
            </a:prstTxWarp>
            <a:spAutoFit/>
          </a:bodyPr>
          <a:lstStyle/>
          <a:p>
            <a:pPr indent="457153" eaLnBrk="0" hangingPunct="0"/>
            <a:r>
              <a:rPr lang="en-US" dirty="0">
                <a:latin typeface="Arial" pitchFamily="34" charset="0"/>
                <a:ea typeface="Times New Roman" pitchFamily="18" charset="0"/>
              </a:rPr>
              <a:t>=the estimated effect = 7.95, </a:t>
            </a:r>
            <a:r>
              <a:rPr lang="en-US" dirty="0"/>
              <a:t>standard error =1.83, </a:t>
            </a:r>
            <a:r>
              <a:rPr lang="en-US" dirty="0">
                <a:latin typeface="Arial" pitchFamily="34" charset="0"/>
                <a:ea typeface="Times New Roman" pitchFamily="18" charset="0"/>
              </a:rPr>
              <a:t>sample size=49, covariates=3</a:t>
            </a:r>
          </a:p>
        </p:txBody>
      </p:sp>
      <p:sp>
        <p:nvSpPr>
          <p:cNvPr id="486402" name="Rectangle 2"/>
          <p:cNvSpPr>
            <a:spLocks noChangeArrowheads="1"/>
          </p:cNvSpPr>
          <p:nvPr/>
        </p:nvSpPr>
        <p:spPr bwMode="auto">
          <a:xfrm>
            <a:off x="228601" y="-307043"/>
            <a:ext cx="184710" cy="369322"/>
          </a:xfrm>
          <a:prstGeom prst="rect">
            <a:avLst/>
          </a:prstGeom>
          <a:noFill/>
          <a:ln w="9525">
            <a:noFill/>
            <a:miter lim="800000"/>
            <a:headEnd/>
            <a:tailEnd/>
          </a:ln>
          <a:effectLst/>
        </p:spPr>
        <p:txBody>
          <a:bodyPr vert="horz" wrap="none" lIns="91430" tIns="45715" rIns="91430" bIns="45715"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nvGraphicFramePr>
        <p:xfrm>
          <a:off x="320957" y="2158903"/>
          <a:ext cx="238125" cy="368300"/>
        </p:xfrm>
        <a:graphic>
          <a:graphicData uri="http://schemas.openxmlformats.org/presentationml/2006/ole">
            <mc:AlternateContent xmlns:mc="http://schemas.openxmlformats.org/markup-compatibility/2006">
              <mc:Choice xmlns:v="urn:schemas-microsoft-com:vml" Requires="v">
                <p:oleObj spid="_x0000_s18434" name="Equation" r:id="rId3" imgW="139579" imgH="215713" progId="Equation.DSMT4">
                  <p:embed/>
                </p:oleObj>
              </mc:Choice>
              <mc:Fallback>
                <p:oleObj name="Equation" r:id="rId3" imgW="139579" imgH="215713"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57" y="2158903"/>
                        <a:ext cx="238125" cy="368300"/>
                      </a:xfrm>
                      <a:prstGeom prst="rect">
                        <a:avLst/>
                      </a:prstGeom>
                      <a:noFill/>
                      <a:ln>
                        <a:noFill/>
                      </a:ln>
                    </p:spPr>
                  </p:pic>
                </p:oleObj>
              </mc:Fallback>
            </mc:AlternateContent>
          </a:graphicData>
        </a:graphic>
      </p:graphicFrame>
      <p:sp>
        <p:nvSpPr>
          <p:cNvPr id="4" name="Rectangle 3"/>
          <p:cNvSpPr/>
          <p:nvPr/>
        </p:nvSpPr>
        <p:spPr>
          <a:xfrm>
            <a:off x="84666" y="3271897"/>
            <a:ext cx="8915400" cy="2554545"/>
          </a:xfrm>
          <a:prstGeom prst="rect">
            <a:avLst/>
          </a:prstGeom>
        </p:spPr>
        <p:txBody>
          <a:bodyPr wrap="square">
            <a:spAutoFit/>
          </a:bodyPr>
          <a:lstStyle/>
          <a:p>
            <a:r>
              <a:rPr lang="en-US" sz="2000" dirty="0"/>
              <a:t>. </a:t>
            </a:r>
            <a:r>
              <a:rPr lang="en-US" sz="2000" dirty="0" err="1"/>
              <a:t>pkonfound</a:t>
            </a:r>
            <a:r>
              <a:rPr lang="en-US" sz="2000" dirty="0"/>
              <a:t> 7.95 1.83 49 3</a:t>
            </a:r>
          </a:p>
          <a:p>
            <a:r>
              <a:rPr lang="en-US" sz="2000" dirty="0"/>
              <a:t>------------------</a:t>
            </a:r>
          </a:p>
          <a:p>
            <a:r>
              <a:rPr lang="en-US" sz="2000" dirty="0"/>
              <a:t>The Threshold for % Bias to Invalidate/Sustain the Inference</a:t>
            </a:r>
          </a:p>
          <a:p>
            <a:endParaRPr lang="en-US" sz="2000" dirty="0"/>
          </a:p>
          <a:p>
            <a:r>
              <a:rPr lang="en-US" sz="2000" dirty="0"/>
              <a:t>To invalidate the inference 53.64% of the estimate would have to be due to bias; to invalidate the inference 53.64% (26) cases would have to be replaced with cases for which there is an effect of 0.</a:t>
            </a:r>
          </a:p>
          <a:p>
            <a:endParaRPr lang="en-US" sz="2000" dirty="0"/>
          </a:p>
        </p:txBody>
      </p:sp>
      <p:sp>
        <p:nvSpPr>
          <p:cNvPr id="5" name="Slide Number Placeholder 4">
            <a:extLst>
              <a:ext uri="{FF2B5EF4-FFF2-40B4-BE49-F238E27FC236}">
                <a16:creationId xmlns:a16="http://schemas.microsoft.com/office/drawing/2014/main" id="{A1C1F7F0-97DF-4AC0-AE57-C4A0279C64D4}"/>
              </a:ext>
            </a:extLst>
          </p:cNvPr>
          <p:cNvSpPr>
            <a:spLocks noGrp="1"/>
          </p:cNvSpPr>
          <p:nvPr>
            <p:ph type="sldNum" sz="quarter" idx="12"/>
          </p:nvPr>
        </p:nvSpPr>
        <p:spPr/>
        <p:txBody>
          <a:bodyPr/>
          <a:lstStyle/>
          <a:p>
            <a:pPr>
              <a:defRPr/>
            </a:pPr>
            <a:fld id="{350884FC-A345-47D7-8DCD-28131DE4BA17}" type="slidenum">
              <a:rPr lang="en-US" smtClean="0"/>
              <a:pPr>
                <a:defRPr/>
              </a:pPr>
              <a:t>66</a:t>
            </a:fld>
            <a:endParaRPr lang="en-US"/>
          </a:p>
        </p:txBody>
      </p:sp>
    </p:spTree>
    <p:extLst>
      <p:ext uri="{BB962C8B-B14F-4D97-AF65-F5344CB8AC3E}">
        <p14:creationId xmlns:p14="http://schemas.microsoft.com/office/powerpoint/2010/main" val="3016293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52400"/>
            <a:ext cx="8229600" cy="1143000"/>
          </a:xfrm>
        </p:spPr>
        <p:txBody>
          <a:bodyPr/>
          <a:lstStyle/>
          <a:p>
            <a:r>
              <a:rPr lang="en-US" sz="2400" dirty="0"/>
              <a:t>Exercise 2 : % Bias Necessary to Invalidate an Inference for External Validity</a:t>
            </a:r>
          </a:p>
        </p:txBody>
      </p:sp>
      <p:sp>
        <p:nvSpPr>
          <p:cNvPr id="117763" name="Rectangle 3"/>
          <p:cNvSpPr>
            <a:spLocks noGrp="1" noChangeArrowheads="1"/>
          </p:cNvSpPr>
          <p:nvPr>
            <p:ph idx="1"/>
          </p:nvPr>
        </p:nvSpPr>
        <p:spPr>
          <a:xfrm>
            <a:off x="457200" y="884261"/>
            <a:ext cx="7239000" cy="4525963"/>
          </a:xfrm>
        </p:spPr>
        <p:txBody>
          <a:bodyPr/>
          <a:lstStyle/>
          <a:p>
            <a:r>
              <a:rPr lang="en-US" sz="2400" dirty="0"/>
              <a:t>Take an example of a randomized experiment in your own data or an article or </a:t>
            </a:r>
            <a:r>
              <a:rPr lang="en-US" sz="2400" dirty="0" err="1"/>
              <a:t>Borman’s</a:t>
            </a:r>
            <a:r>
              <a:rPr lang="en-US" sz="2400" dirty="0"/>
              <a:t> example of Open Court</a:t>
            </a:r>
          </a:p>
          <a:p>
            <a:r>
              <a:rPr lang="en-US" sz="2400" dirty="0"/>
              <a:t>Calculate the % bias necessary to invalidate the inference</a:t>
            </a:r>
          </a:p>
          <a:p>
            <a:r>
              <a:rPr lang="en-US" sz="2400" dirty="0"/>
              <a:t>Interpret the % bias in terms of sample replacement</a:t>
            </a:r>
          </a:p>
          <a:p>
            <a:r>
              <a:rPr lang="en-US" sz="2400" dirty="0"/>
              <a:t>	What are the possible sources of bias?</a:t>
            </a:r>
          </a:p>
          <a:p>
            <a:r>
              <a:rPr lang="en-US" sz="2400" dirty="0"/>
              <a:t>Would they all work in the same direction?</a:t>
            </a:r>
          </a:p>
          <a:p>
            <a:r>
              <a:rPr lang="en-US" sz="2400" dirty="0"/>
              <a:t>What happens if you change the</a:t>
            </a:r>
          </a:p>
          <a:p>
            <a:r>
              <a:rPr lang="en-US" sz="2400" dirty="0"/>
              <a:t>	sample size</a:t>
            </a:r>
          </a:p>
          <a:p>
            <a:r>
              <a:rPr lang="en-US" sz="2400" dirty="0"/>
              <a:t>	standard error</a:t>
            </a:r>
          </a:p>
          <a:p>
            <a:r>
              <a:rPr lang="en-US" sz="2400" dirty="0"/>
              <a:t>	degrees of freedom</a:t>
            </a:r>
          </a:p>
          <a:p>
            <a:pPr lvl="1"/>
            <a:endParaRPr lang="en-US" sz="2400" dirty="0"/>
          </a:p>
          <a:p>
            <a:r>
              <a:rPr lang="en-US" sz="2400" dirty="0"/>
              <a:t>Debate your inference with a new partner</a:t>
            </a:r>
          </a:p>
        </p:txBody>
      </p:sp>
      <p:sp>
        <p:nvSpPr>
          <p:cNvPr id="2" name="Slide Number Placeholder 1">
            <a:extLst>
              <a:ext uri="{FF2B5EF4-FFF2-40B4-BE49-F238E27FC236}">
                <a16:creationId xmlns:a16="http://schemas.microsoft.com/office/drawing/2014/main" id="{9AFDE929-252B-4274-8E4A-89599F82D2D0}"/>
              </a:ext>
            </a:extLst>
          </p:cNvPr>
          <p:cNvSpPr>
            <a:spLocks noGrp="1"/>
          </p:cNvSpPr>
          <p:nvPr>
            <p:ph type="sldNum" sz="quarter" idx="12"/>
          </p:nvPr>
        </p:nvSpPr>
        <p:spPr/>
        <p:txBody>
          <a:bodyPr/>
          <a:lstStyle/>
          <a:p>
            <a:pPr>
              <a:defRPr/>
            </a:pPr>
            <a:fld id="{350884FC-A345-47D7-8DCD-28131DE4BA17}" type="slidenum">
              <a:rPr lang="en-US" smtClean="0"/>
              <a:pPr>
                <a:defRPr/>
              </a:pPr>
              <a:t>67</a:t>
            </a:fld>
            <a:endParaRPr lang="en-US"/>
          </a:p>
        </p:txBody>
      </p:sp>
    </p:spTree>
    <p:extLst>
      <p:ext uri="{BB962C8B-B14F-4D97-AF65-F5344CB8AC3E}">
        <p14:creationId xmlns:p14="http://schemas.microsoft.com/office/powerpoint/2010/main" val="2769607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1175166495"/>
              </p:ext>
            </p:extLst>
          </p:nvPr>
        </p:nvGraphicFramePr>
        <p:xfrm>
          <a:off x="381000" y="1600203"/>
          <a:ext cx="7543800" cy="49529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dirty="0"/>
              <a:t>% Exceeding Threshold  for Open Court Estimated Effect</a:t>
            </a:r>
          </a:p>
        </p:txBody>
      </p:sp>
      <p:graphicFrame>
        <p:nvGraphicFramePr>
          <p:cNvPr id="6" name="Object 5"/>
          <p:cNvGraphicFramePr>
            <a:graphicFrameLocks noChangeAspect="1"/>
          </p:cNvGraphicFramePr>
          <p:nvPr>
            <p:extLst>
              <p:ext uri="{D42A27DB-BD31-4B8C-83A1-F6EECF244321}">
                <p14:modId xmlns:p14="http://schemas.microsoft.com/office/powerpoint/2010/main" val="1698941692"/>
              </p:ext>
            </p:extLst>
          </p:nvPr>
        </p:nvGraphicFramePr>
        <p:xfrm>
          <a:off x="2878139" y="2133601"/>
          <a:ext cx="931863" cy="368300"/>
        </p:xfrm>
        <a:graphic>
          <a:graphicData uri="http://schemas.openxmlformats.org/presentationml/2006/ole">
            <mc:AlternateContent xmlns:mc="http://schemas.openxmlformats.org/markup-compatibility/2006">
              <mc:Choice xmlns:v="urn:schemas-microsoft-com:vml" Requires="v">
                <p:oleObj spid="_x0000_s19458" name="Equation" r:id="rId4" imgW="545760" imgH="215640" progId="Equation.DSMT4">
                  <p:embed/>
                </p:oleObj>
              </mc:Choice>
              <mc:Fallback>
                <p:oleObj name="Equation" r:id="rId4" imgW="545760" imgH="215640" progId="Equation.DSMT4">
                  <p:embed/>
                  <p:pic>
                    <p:nvPicPr>
                      <p:cNvPr id="6" name="Object 5"/>
                      <p:cNvPicPr>
                        <a:picLocks noChangeAspect="1" noChangeArrowheads="1"/>
                      </p:cNvPicPr>
                      <p:nvPr/>
                    </p:nvPicPr>
                    <p:blipFill>
                      <a:blip r:embed="rId5"/>
                      <a:srcRect/>
                      <a:stretch>
                        <a:fillRect/>
                      </a:stretch>
                    </p:blipFill>
                    <p:spPr bwMode="auto">
                      <a:xfrm>
                        <a:off x="2878139" y="2133601"/>
                        <a:ext cx="931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2895617" y="3897869"/>
            <a:ext cx="1045459" cy="369322"/>
          </a:xfrm>
          <a:prstGeom prst="rect">
            <a:avLst/>
          </a:prstGeom>
          <a:noFill/>
        </p:spPr>
        <p:txBody>
          <a:bodyPr wrap="none" lIns="91430" tIns="45715" rIns="91430" bIns="45715">
            <a:spAutoFit/>
          </a:bodyPr>
          <a:lstStyle/>
          <a:p>
            <a:r>
              <a:rPr lang="el-GR" dirty="0">
                <a:solidFill>
                  <a:srgbClr val="000000"/>
                </a:solidFill>
                <a:ea typeface="Times New Roman" pitchFamily="18" charset="0"/>
              </a:rPr>
              <a:t>δ</a:t>
            </a:r>
            <a:r>
              <a:rPr lang="en-US" baseline="30000" dirty="0">
                <a:solidFill>
                  <a:srgbClr val="000000"/>
                </a:solidFill>
                <a:ea typeface="Times New Roman" pitchFamily="18" charset="0"/>
              </a:rPr>
              <a:t>#</a:t>
            </a:r>
            <a:r>
              <a:rPr lang="el-GR" dirty="0">
                <a:solidFill>
                  <a:srgbClr val="000000"/>
                </a:solidFill>
                <a:ea typeface="Times New Roman" pitchFamily="18" charset="0"/>
              </a:rPr>
              <a:t> </a:t>
            </a:r>
            <a:r>
              <a:rPr lang="en-US" dirty="0">
                <a:solidFill>
                  <a:srgbClr val="000000"/>
                </a:solidFill>
                <a:ea typeface="Times New Roman" pitchFamily="18" charset="0"/>
              </a:rPr>
              <a:t>=3.68</a:t>
            </a:r>
            <a:endParaRPr lang="en-US" dirty="0">
              <a:solidFill>
                <a:srgbClr val="000000"/>
              </a:solidFill>
            </a:endParaRPr>
          </a:p>
        </p:txBody>
      </p:sp>
      <p:sp>
        <p:nvSpPr>
          <p:cNvPr id="9" name="TextBox 8"/>
          <p:cNvSpPr txBox="1"/>
          <p:nvPr/>
        </p:nvSpPr>
        <p:spPr>
          <a:xfrm>
            <a:off x="3505212" y="3091935"/>
            <a:ext cx="4172917" cy="369322"/>
          </a:xfrm>
          <a:prstGeom prst="rect">
            <a:avLst/>
          </a:prstGeom>
          <a:noFill/>
        </p:spPr>
        <p:txBody>
          <a:bodyPr wrap="none" lIns="91430" tIns="45715" rIns="91430" bIns="45715" rtlCol="0">
            <a:spAutoFit/>
          </a:bodyPr>
          <a:lstStyle/>
          <a:p>
            <a:r>
              <a:rPr lang="en-US" dirty="0">
                <a:solidFill>
                  <a:srgbClr val="000000"/>
                </a:solidFill>
              </a:rPr>
              <a:t>54 % above threshold=1-3.68/7.95=.54</a:t>
            </a:r>
          </a:p>
        </p:txBody>
      </p:sp>
      <p:sp>
        <p:nvSpPr>
          <p:cNvPr id="11" name="TextBox 10"/>
          <p:cNvSpPr txBox="1"/>
          <p:nvPr/>
        </p:nvSpPr>
        <p:spPr>
          <a:xfrm>
            <a:off x="2895600" y="1981225"/>
            <a:ext cx="740888" cy="2092871"/>
          </a:xfrm>
          <a:prstGeom prst="rect">
            <a:avLst/>
          </a:prstGeom>
          <a:noFill/>
        </p:spPr>
        <p:txBody>
          <a:bodyPr wrap="none" lIns="91430" tIns="45715" rIns="91430" bIns="45715" rtlCol="0">
            <a:spAutoFit/>
          </a:bodyPr>
          <a:lstStyle/>
          <a:p>
            <a:r>
              <a:rPr lang="en-US" sz="13000" dirty="0">
                <a:solidFill>
                  <a:srgbClr val="000000"/>
                </a:solidFill>
              </a:rPr>
              <a:t>}</a:t>
            </a:r>
          </a:p>
        </p:txBody>
      </p:sp>
      <p:sp>
        <p:nvSpPr>
          <p:cNvPr id="3" name="TextBox 2"/>
          <p:cNvSpPr txBox="1"/>
          <p:nvPr/>
        </p:nvSpPr>
        <p:spPr>
          <a:xfrm>
            <a:off x="5257800" y="3897869"/>
            <a:ext cx="2590800" cy="923320"/>
          </a:xfrm>
          <a:prstGeom prst="rect">
            <a:avLst/>
          </a:prstGeom>
          <a:noFill/>
        </p:spPr>
        <p:txBody>
          <a:bodyPr wrap="square" lIns="91430" tIns="45715" rIns="91430" bIns="45715" rtlCol="0">
            <a:spAutoFit/>
          </a:bodyPr>
          <a:lstStyle/>
          <a:p>
            <a:r>
              <a:rPr lang="en-US" dirty="0">
                <a:solidFill>
                  <a:schemeClr val="tx1"/>
                </a:solidFill>
              </a:rPr>
              <a:t>54% of the estimate must be due to bias to invalidate the inference</a:t>
            </a:r>
          </a:p>
        </p:txBody>
      </p:sp>
      <p:sp>
        <p:nvSpPr>
          <p:cNvPr id="4" name="Slide Number Placeholder 3">
            <a:extLst>
              <a:ext uri="{FF2B5EF4-FFF2-40B4-BE49-F238E27FC236}">
                <a16:creationId xmlns:a16="http://schemas.microsoft.com/office/drawing/2014/main" id="{8CF89FBB-836E-411D-8364-BF27741A9D62}"/>
              </a:ext>
            </a:extLst>
          </p:cNvPr>
          <p:cNvSpPr>
            <a:spLocks noGrp="1"/>
          </p:cNvSpPr>
          <p:nvPr>
            <p:ph type="sldNum" sz="quarter" idx="12"/>
          </p:nvPr>
        </p:nvSpPr>
        <p:spPr/>
        <p:txBody>
          <a:bodyPr/>
          <a:lstStyle/>
          <a:p>
            <a:pPr>
              <a:defRPr/>
            </a:pPr>
            <a:fld id="{350884FC-A345-47D7-8DCD-28131DE4BA17}" type="slidenum">
              <a:rPr lang="en-US" smtClean="0"/>
              <a:pPr>
                <a:defRPr/>
              </a:pPr>
              <a:t>68</a:t>
            </a:fld>
            <a:endParaRPr lang="en-US"/>
          </a:p>
        </p:txBody>
      </p:sp>
    </p:spTree>
    <p:extLst>
      <p:ext uri="{BB962C8B-B14F-4D97-AF65-F5344CB8AC3E}">
        <p14:creationId xmlns:p14="http://schemas.microsoft.com/office/powerpoint/2010/main" val="4256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Interpretation of Amount of Bias Necessary to Invalidate the Inference: Sample Representativeness</a:t>
            </a:r>
          </a:p>
        </p:txBody>
      </p:sp>
      <p:sp>
        <p:nvSpPr>
          <p:cNvPr id="3" name="Content Placeholder 2"/>
          <p:cNvSpPr>
            <a:spLocks noGrp="1"/>
          </p:cNvSpPr>
          <p:nvPr>
            <p:ph idx="1"/>
          </p:nvPr>
        </p:nvSpPr>
        <p:spPr/>
        <p:txBody>
          <a:bodyPr/>
          <a:lstStyle/>
          <a:p>
            <a:r>
              <a:rPr lang="en-US" sz="2400" dirty="0"/>
              <a:t>To invalidate the inference:</a:t>
            </a:r>
          </a:p>
          <a:p>
            <a:pPr lvl="1"/>
            <a:r>
              <a:rPr lang="en-US" sz="2400" dirty="0"/>
              <a:t>54% of the estimate must be due to sampling bias to invalidate Borman et al.’s inference</a:t>
            </a:r>
          </a:p>
          <a:p>
            <a:pPr lvl="1"/>
            <a:r>
              <a:rPr lang="en-US" sz="2400" dirty="0"/>
              <a:t>You would have to replace 54% of </a:t>
            </a:r>
            <a:r>
              <a:rPr lang="en-US" sz="2400" dirty="0" err="1"/>
              <a:t>Borman’s</a:t>
            </a:r>
            <a:r>
              <a:rPr lang="en-US" sz="2400" dirty="0"/>
              <a:t> cases (about 30 classes) with cases in which Open Court had no effect to invalidate the inference</a:t>
            </a:r>
          </a:p>
          <a:p>
            <a:r>
              <a:rPr lang="en-US" sz="2400" dirty="0"/>
              <a:t>Are 54% of Borman et al.’s cases irrelevant for non-volunteer schools?</a:t>
            </a:r>
          </a:p>
          <a:p>
            <a:endParaRPr lang="en-US" sz="2400" dirty="0"/>
          </a:p>
          <a:p>
            <a:r>
              <a:rPr lang="en-US" sz="2400" dirty="0"/>
              <a:t>We have quantified the discourse about the concern of  external validity</a:t>
            </a:r>
          </a:p>
          <a:p>
            <a:endParaRPr lang="en-US" sz="2000" dirty="0"/>
          </a:p>
        </p:txBody>
      </p:sp>
      <p:sp>
        <p:nvSpPr>
          <p:cNvPr id="4" name="Slide Number Placeholder 3">
            <a:extLst>
              <a:ext uri="{FF2B5EF4-FFF2-40B4-BE49-F238E27FC236}">
                <a16:creationId xmlns:a16="http://schemas.microsoft.com/office/drawing/2014/main" id="{D98F024A-7CDF-459E-8A6A-D15919BAA939}"/>
              </a:ext>
            </a:extLst>
          </p:cNvPr>
          <p:cNvSpPr>
            <a:spLocks noGrp="1"/>
          </p:cNvSpPr>
          <p:nvPr>
            <p:ph type="sldNum" sz="quarter" idx="12"/>
          </p:nvPr>
        </p:nvSpPr>
        <p:spPr/>
        <p:txBody>
          <a:bodyPr/>
          <a:lstStyle/>
          <a:p>
            <a:pPr>
              <a:defRPr/>
            </a:pPr>
            <a:fld id="{350884FC-A345-47D7-8DCD-28131DE4BA17}" type="slidenum">
              <a:rPr lang="en-US" smtClean="0"/>
              <a:pPr>
                <a:defRPr/>
              </a:pPr>
              <a:t>69</a:t>
            </a:fld>
            <a:endParaRPr lang="en-US"/>
          </a:p>
        </p:txBody>
      </p:sp>
    </p:spTree>
    <p:extLst>
      <p:ext uri="{BB962C8B-B14F-4D97-AF65-F5344CB8AC3E}">
        <p14:creationId xmlns:p14="http://schemas.microsoft.com/office/powerpoint/2010/main" val="341537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Replacement of Cases Framework</a:t>
            </a:r>
          </a:p>
        </p:txBody>
      </p:sp>
      <p:sp>
        <p:nvSpPr>
          <p:cNvPr id="3" name="Content Placeholder 2"/>
          <p:cNvSpPr>
            <a:spLocks noGrp="1"/>
          </p:cNvSpPr>
          <p:nvPr>
            <p:ph idx="1"/>
          </p:nvPr>
        </p:nvSpPr>
        <p:spPr/>
        <p:txBody>
          <a:bodyPr/>
          <a:lstStyle/>
          <a:p>
            <a:r>
              <a:rPr lang="en-US" dirty="0"/>
              <a:t>How much bias must there be to invalidate an inference?</a:t>
            </a:r>
          </a:p>
          <a:p>
            <a:pPr lvl="1"/>
            <a:r>
              <a:rPr lang="en-US" dirty="0"/>
              <a:t>Concerns about Internal Validity</a:t>
            </a:r>
          </a:p>
          <a:p>
            <a:pPr lvl="2"/>
            <a:r>
              <a:rPr lang="en-US" dirty="0"/>
              <a:t>What percentage of cases would you have to replace with counterfactual cases (with zero effect) to invalidate the inference?</a:t>
            </a:r>
          </a:p>
          <a:p>
            <a:pPr lvl="1"/>
            <a:r>
              <a:rPr lang="en-US" dirty="0"/>
              <a:t>Concerns about External Validity</a:t>
            </a:r>
          </a:p>
          <a:p>
            <a:pPr lvl="2"/>
            <a:r>
              <a:rPr lang="en-US" dirty="0"/>
              <a:t>What percentage of cases would you have to replace with cases from an </a:t>
            </a:r>
            <a:r>
              <a:rPr lang="en-US" dirty="0" err="1"/>
              <a:t>unsampled</a:t>
            </a:r>
            <a:r>
              <a:rPr lang="en-US" dirty="0"/>
              <a:t> population (with zero effect) to invalidate the inference?</a:t>
            </a:r>
          </a:p>
          <a:p>
            <a:pPr lvl="1"/>
            <a:endParaRPr lang="en-US" dirty="0"/>
          </a:p>
        </p:txBody>
      </p:sp>
      <p:sp>
        <p:nvSpPr>
          <p:cNvPr id="4" name="Slide Number Placeholder 3">
            <a:extLst>
              <a:ext uri="{FF2B5EF4-FFF2-40B4-BE49-F238E27FC236}">
                <a16:creationId xmlns:a16="http://schemas.microsoft.com/office/drawing/2014/main" id="{7C90B12F-DB45-445D-BB79-B2AD875815A2}"/>
              </a:ext>
            </a:extLst>
          </p:cNvPr>
          <p:cNvSpPr>
            <a:spLocks noGrp="1"/>
          </p:cNvSpPr>
          <p:nvPr>
            <p:ph type="sldNum" sz="quarter" idx="12"/>
          </p:nvPr>
        </p:nvSpPr>
        <p:spPr/>
        <p:txBody>
          <a:bodyPr/>
          <a:lstStyle/>
          <a:p>
            <a:pPr>
              <a:defRPr/>
            </a:pPr>
            <a:fld id="{350884FC-A345-47D7-8DCD-28131DE4BA17}" type="slidenum">
              <a:rPr lang="en-US" smtClean="0"/>
              <a:pPr>
                <a:defRPr/>
              </a:pPr>
              <a:t>7</a:t>
            </a:fld>
            <a:endParaRPr lang="en-US"/>
          </a:p>
        </p:txBody>
      </p:sp>
    </p:spTree>
    <p:extLst>
      <p:ext uri="{BB962C8B-B14F-4D97-AF65-F5344CB8AC3E}">
        <p14:creationId xmlns:p14="http://schemas.microsoft.com/office/powerpoint/2010/main" val="37239709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cstate="print"/>
          <a:srcRect l="30108" t="21906" r="24731" b="9866"/>
          <a:stretch>
            <a:fillRect/>
          </a:stretch>
        </p:blipFill>
        <p:spPr bwMode="auto">
          <a:xfrm>
            <a:off x="5636440" y="685800"/>
            <a:ext cx="3733800" cy="3886200"/>
          </a:xfrm>
          <a:prstGeom prst="rect">
            <a:avLst/>
          </a:prstGeom>
          <a:noFill/>
          <a:ln w="9525">
            <a:noFill/>
            <a:miter lim="800000"/>
            <a:headEnd/>
            <a:tailEnd/>
          </a:ln>
        </p:spPr>
      </p:pic>
      <p:sp>
        <p:nvSpPr>
          <p:cNvPr id="98" name="Rectangle 97"/>
          <p:cNvSpPr/>
          <p:nvPr/>
        </p:nvSpPr>
        <p:spPr bwMode="auto">
          <a:xfrm>
            <a:off x="6080760" y="762001"/>
            <a:ext cx="3048000" cy="3529548"/>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pic>
        <p:nvPicPr>
          <p:cNvPr id="6" name="Picture 5"/>
          <p:cNvPicPr>
            <a:picLocks noChangeAspect="1" noChangeArrowheads="1"/>
          </p:cNvPicPr>
          <p:nvPr/>
        </p:nvPicPr>
        <p:blipFill>
          <a:blip r:embed="rId4" cstate="print"/>
          <a:srcRect l="31783" t="21907" r="24806" b="9866"/>
          <a:stretch>
            <a:fillRect/>
          </a:stretch>
        </p:blipFill>
        <p:spPr bwMode="auto">
          <a:xfrm>
            <a:off x="76200" y="685800"/>
            <a:ext cx="3657600" cy="3886200"/>
          </a:xfrm>
          <a:prstGeom prst="rect">
            <a:avLst/>
          </a:prstGeom>
          <a:noFill/>
          <a:ln w="9525">
            <a:noFill/>
            <a:miter lim="800000"/>
            <a:headEnd/>
            <a:tailEnd/>
          </a:ln>
        </p:spPr>
      </p:pic>
      <p:sp>
        <p:nvSpPr>
          <p:cNvPr id="81" name="Rectangle 80"/>
          <p:cNvSpPr/>
          <p:nvPr/>
        </p:nvSpPr>
        <p:spPr bwMode="auto">
          <a:xfrm>
            <a:off x="413982" y="838200"/>
            <a:ext cx="2172282" cy="3391670"/>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2" name="Title 1"/>
          <p:cNvSpPr>
            <a:spLocks noGrp="1"/>
          </p:cNvSpPr>
          <p:nvPr>
            <p:ph type="title"/>
          </p:nvPr>
        </p:nvSpPr>
        <p:spPr>
          <a:xfrm>
            <a:off x="457200" y="-152400"/>
            <a:ext cx="8229600" cy="1143000"/>
          </a:xfrm>
        </p:spPr>
        <p:txBody>
          <a:bodyPr/>
          <a:lstStyle/>
          <a:p>
            <a:r>
              <a:rPr lang="en-US" sz="1400" dirty="0">
                <a:solidFill>
                  <a:schemeClr val="tx1"/>
                </a:solidFill>
              </a:rPr>
              <a:t>Example Replacement of Cases from Non-Volunteer Schools to Invalidate Inference of an Effect of the Open Court Curriculum</a:t>
            </a:r>
          </a:p>
        </p:txBody>
      </p:sp>
      <p:sp>
        <p:nvSpPr>
          <p:cNvPr id="4" name="Title 1"/>
          <p:cNvSpPr>
            <a:spLocks noGrp="1"/>
          </p:cNvSpPr>
          <p:nvPr/>
        </p:nvSpPr>
        <p:spPr>
          <a:xfrm>
            <a:off x="685800" y="2130450"/>
            <a:ext cx="7772400" cy="1470025"/>
          </a:xfrm>
          <a:prstGeom prst="rect">
            <a:avLst/>
          </a:prstGeom>
        </p:spPr>
        <p:txBody>
          <a:bodyPr vert="horz" lIns="91430" tIns="45715" rIns="91430" bIns="4571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solidFill>
                <a:srgbClr val="000000"/>
              </a:solidFill>
            </a:endParaRPr>
          </a:p>
        </p:txBody>
      </p:sp>
      <p:sp>
        <p:nvSpPr>
          <p:cNvPr id="5" name="Subtitle 2"/>
          <p:cNvSpPr>
            <a:spLocks noGrp="1"/>
          </p:cNvSpPr>
          <p:nvPr/>
        </p:nvSpPr>
        <p:spPr>
          <a:xfrm>
            <a:off x="1371600" y="3886201"/>
            <a:ext cx="6400800" cy="1752600"/>
          </a:xfrm>
          <a:prstGeom prst="rect">
            <a:avLst/>
          </a:prstGeom>
        </p:spPr>
        <p:txBody>
          <a:bodyPr vert="horz" lIns="91430" tIns="45715" rIns="91430" bIns="45715"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a:solidFill>
                <a:srgbClr val="000000"/>
              </a:solidFill>
            </a:endParaRPr>
          </a:p>
        </p:txBody>
      </p:sp>
      <p:cxnSp>
        <p:nvCxnSpPr>
          <p:cNvPr id="8" name="Straight Connector 7"/>
          <p:cNvCxnSpPr/>
          <p:nvPr/>
        </p:nvCxnSpPr>
        <p:spPr>
          <a:xfrm flipH="1">
            <a:off x="381000" y="2286000"/>
            <a:ext cx="381000" cy="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38200" y="1143000"/>
            <a:ext cx="0" cy="114300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8200" y="1143000"/>
            <a:ext cx="329184" cy="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43000" y="1143000"/>
            <a:ext cx="0" cy="114300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sp>
        <p:nvSpPr>
          <p:cNvPr id="31" name="TextBox 51"/>
          <p:cNvSpPr txBox="1"/>
          <p:nvPr/>
        </p:nvSpPr>
        <p:spPr>
          <a:xfrm>
            <a:off x="6477002" y="4605636"/>
            <a:ext cx="1377280" cy="369322"/>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Open Court</a:t>
            </a:r>
          </a:p>
        </p:txBody>
      </p:sp>
      <p:sp>
        <p:nvSpPr>
          <p:cNvPr id="32" name="TextBox 52"/>
          <p:cNvSpPr txBox="1"/>
          <p:nvPr/>
        </p:nvSpPr>
        <p:spPr>
          <a:xfrm>
            <a:off x="1676413" y="8241268"/>
            <a:ext cx="2082601" cy="369322"/>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Business as Usual</a:t>
            </a:r>
          </a:p>
        </p:txBody>
      </p:sp>
      <p:sp>
        <p:nvSpPr>
          <p:cNvPr id="35" name="TextBox 55"/>
          <p:cNvSpPr txBox="1"/>
          <p:nvPr/>
        </p:nvSpPr>
        <p:spPr>
          <a:xfrm>
            <a:off x="3281545" y="5370613"/>
            <a:ext cx="3924452"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Original volunteer cases that were not replaced</a:t>
            </a:r>
          </a:p>
        </p:txBody>
      </p:sp>
      <p:sp>
        <p:nvSpPr>
          <p:cNvPr id="36" name="Rectangle 35"/>
          <p:cNvSpPr/>
          <p:nvPr/>
        </p:nvSpPr>
        <p:spPr>
          <a:xfrm flipV="1">
            <a:off x="2748146" y="5937497"/>
            <a:ext cx="304800" cy="121917"/>
          </a:xfrm>
          <a:prstGeom prst="rect">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00000"/>
              </a:solidFill>
            </a:endParaRPr>
          </a:p>
        </p:txBody>
      </p:sp>
      <p:sp>
        <p:nvSpPr>
          <p:cNvPr id="37" name="TextBox 63"/>
          <p:cNvSpPr txBox="1"/>
          <p:nvPr/>
        </p:nvSpPr>
        <p:spPr>
          <a:xfrm>
            <a:off x="3276612" y="5599213"/>
            <a:ext cx="5870433"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Replacement cases from non-volunteer schools with no treatment effect</a:t>
            </a:r>
          </a:p>
        </p:txBody>
      </p:sp>
      <p:sp>
        <p:nvSpPr>
          <p:cNvPr id="38" name="TextBox 66"/>
          <p:cNvSpPr txBox="1"/>
          <p:nvPr/>
        </p:nvSpPr>
        <p:spPr>
          <a:xfrm>
            <a:off x="3276612" y="5827813"/>
            <a:ext cx="3507671" cy="307766"/>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Original distribution for all volunteer cases</a:t>
            </a:r>
          </a:p>
        </p:txBody>
      </p:sp>
      <p:sp>
        <p:nvSpPr>
          <p:cNvPr id="3" name="Rectangle 2"/>
          <p:cNvSpPr/>
          <p:nvPr/>
        </p:nvSpPr>
        <p:spPr bwMode="auto">
          <a:xfrm>
            <a:off x="381000" y="3392388"/>
            <a:ext cx="381000" cy="83820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39" name="Rectangle 38"/>
          <p:cNvSpPr/>
          <p:nvPr/>
        </p:nvSpPr>
        <p:spPr bwMode="auto">
          <a:xfrm>
            <a:off x="381000" y="2286000"/>
            <a:ext cx="381000" cy="114300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0" name="Rectangle 39"/>
          <p:cNvSpPr/>
          <p:nvPr/>
        </p:nvSpPr>
        <p:spPr bwMode="auto">
          <a:xfrm>
            <a:off x="801625" y="2667000"/>
            <a:ext cx="365760" cy="156358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4" name="Rectangle 43"/>
          <p:cNvSpPr/>
          <p:nvPr/>
        </p:nvSpPr>
        <p:spPr bwMode="auto">
          <a:xfrm>
            <a:off x="816864" y="1143000"/>
            <a:ext cx="384048" cy="156358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5" name="Rectangle 44"/>
          <p:cNvSpPr/>
          <p:nvPr/>
        </p:nvSpPr>
        <p:spPr bwMode="auto">
          <a:xfrm>
            <a:off x="1219200" y="3392389"/>
            <a:ext cx="384048" cy="82296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6" name="Rectangle 45"/>
          <p:cNvSpPr/>
          <p:nvPr/>
        </p:nvSpPr>
        <p:spPr bwMode="auto">
          <a:xfrm>
            <a:off x="1234440" y="2249389"/>
            <a:ext cx="365760" cy="116128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7" name="Rectangle 46"/>
          <p:cNvSpPr/>
          <p:nvPr/>
        </p:nvSpPr>
        <p:spPr bwMode="auto">
          <a:xfrm>
            <a:off x="1646421" y="3428965"/>
            <a:ext cx="365760" cy="78638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8" name="Rectangle 47"/>
          <p:cNvSpPr/>
          <p:nvPr/>
        </p:nvSpPr>
        <p:spPr bwMode="auto">
          <a:xfrm>
            <a:off x="1646421" y="1911148"/>
            <a:ext cx="365760" cy="1516739"/>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49" name="Rectangle 48"/>
          <p:cNvSpPr/>
          <p:nvPr/>
        </p:nvSpPr>
        <p:spPr bwMode="auto">
          <a:xfrm>
            <a:off x="2072641" y="3394469"/>
            <a:ext cx="365760" cy="84124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7" name="Rectangle 56"/>
          <p:cNvSpPr/>
          <p:nvPr/>
        </p:nvSpPr>
        <p:spPr bwMode="auto">
          <a:xfrm>
            <a:off x="6077949" y="3863341"/>
            <a:ext cx="457200" cy="40386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8" name="Rectangle 57"/>
          <p:cNvSpPr/>
          <p:nvPr/>
        </p:nvSpPr>
        <p:spPr bwMode="auto">
          <a:xfrm>
            <a:off x="6550152" y="3817621"/>
            <a:ext cx="384048" cy="44958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9" name="Rectangle 58"/>
          <p:cNvSpPr/>
          <p:nvPr/>
        </p:nvSpPr>
        <p:spPr bwMode="auto">
          <a:xfrm>
            <a:off x="6550152" y="2706588"/>
            <a:ext cx="384048" cy="1126272"/>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0" name="Rectangle 59"/>
          <p:cNvSpPr/>
          <p:nvPr/>
        </p:nvSpPr>
        <p:spPr bwMode="auto">
          <a:xfrm>
            <a:off x="6931152" y="3127773"/>
            <a:ext cx="384048" cy="112567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1" name="Rectangle 60"/>
          <p:cNvSpPr/>
          <p:nvPr/>
        </p:nvSpPr>
        <p:spPr bwMode="auto">
          <a:xfrm>
            <a:off x="6931152" y="1953336"/>
            <a:ext cx="384048" cy="1574724"/>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2" name="Rectangle 61"/>
          <p:cNvSpPr/>
          <p:nvPr/>
        </p:nvSpPr>
        <p:spPr bwMode="auto">
          <a:xfrm>
            <a:off x="7313676" y="2329000"/>
            <a:ext cx="384048" cy="1926589"/>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3" name="Rectangle 62"/>
          <p:cNvSpPr/>
          <p:nvPr/>
        </p:nvSpPr>
        <p:spPr bwMode="auto">
          <a:xfrm>
            <a:off x="7313676" y="872375"/>
            <a:ext cx="384048" cy="1503346"/>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4" name="Rectangle 63"/>
          <p:cNvSpPr/>
          <p:nvPr/>
        </p:nvSpPr>
        <p:spPr bwMode="auto">
          <a:xfrm>
            <a:off x="7697724" y="3834206"/>
            <a:ext cx="384048" cy="40386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5" name="Rectangle 64"/>
          <p:cNvSpPr/>
          <p:nvPr/>
        </p:nvSpPr>
        <p:spPr bwMode="auto">
          <a:xfrm>
            <a:off x="7693152" y="1560612"/>
            <a:ext cx="384048" cy="2286000"/>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6" name="Rectangle 65"/>
          <p:cNvSpPr/>
          <p:nvPr/>
        </p:nvSpPr>
        <p:spPr bwMode="auto">
          <a:xfrm>
            <a:off x="8086503" y="3528061"/>
            <a:ext cx="384048" cy="725767"/>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4" name="Rectangle 73"/>
          <p:cNvSpPr/>
          <p:nvPr/>
        </p:nvSpPr>
        <p:spPr bwMode="auto">
          <a:xfrm>
            <a:off x="2862447" y="616976"/>
            <a:ext cx="871354" cy="3988683"/>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5" name="Rectangle 74"/>
          <p:cNvSpPr/>
          <p:nvPr/>
        </p:nvSpPr>
        <p:spPr bwMode="auto">
          <a:xfrm>
            <a:off x="8501247" y="3062710"/>
            <a:ext cx="871354" cy="1506319"/>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9" name="Rectangle 78"/>
          <p:cNvSpPr/>
          <p:nvPr/>
        </p:nvSpPr>
        <p:spPr bwMode="auto">
          <a:xfrm>
            <a:off x="8934564" y="616953"/>
            <a:ext cx="871354" cy="2474211"/>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1" name="Rectangle 70"/>
          <p:cNvSpPr/>
          <p:nvPr/>
        </p:nvSpPr>
        <p:spPr bwMode="auto">
          <a:xfrm>
            <a:off x="4572001" y="3810000"/>
            <a:ext cx="365760" cy="3810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9" name="Rectangle 68"/>
          <p:cNvSpPr/>
          <p:nvPr/>
        </p:nvSpPr>
        <p:spPr bwMode="auto">
          <a:xfrm>
            <a:off x="3886201" y="3600456"/>
            <a:ext cx="375486" cy="589005"/>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0" name="Rectangle 69"/>
          <p:cNvSpPr/>
          <p:nvPr/>
        </p:nvSpPr>
        <p:spPr bwMode="auto">
          <a:xfrm>
            <a:off x="4267200" y="1860317"/>
            <a:ext cx="381000" cy="2329163"/>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2" name="Rectangle 71"/>
          <p:cNvSpPr/>
          <p:nvPr/>
        </p:nvSpPr>
        <p:spPr bwMode="auto">
          <a:xfrm>
            <a:off x="5029200" y="3427456"/>
            <a:ext cx="381000" cy="763545"/>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73" name="Rectangle 72"/>
          <p:cNvSpPr/>
          <p:nvPr/>
        </p:nvSpPr>
        <p:spPr bwMode="auto">
          <a:xfrm>
            <a:off x="5257800" y="3808459"/>
            <a:ext cx="381000" cy="381773"/>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68" name="Rectangle 67"/>
          <p:cNvSpPr/>
          <p:nvPr/>
        </p:nvSpPr>
        <p:spPr bwMode="auto">
          <a:xfrm>
            <a:off x="3352800" y="3794760"/>
            <a:ext cx="381000" cy="402336"/>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cxnSp>
        <p:nvCxnSpPr>
          <p:cNvPr id="82" name="Straight Connector 81"/>
          <p:cNvCxnSpPr/>
          <p:nvPr/>
        </p:nvCxnSpPr>
        <p:spPr>
          <a:xfrm flipV="1">
            <a:off x="8001000" y="1560612"/>
            <a:ext cx="0" cy="1563588"/>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315200" y="872374"/>
            <a:ext cx="382524" cy="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3505200" y="3810000"/>
            <a:ext cx="381000" cy="38100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1" name="Rectangle 50"/>
          <p:cNvSpPr/>
          <p:nvPr/>
        </p:nvSpPr>
        <p:spPr bwMode="auto">
          <a:xfrm>
            <a:off x="3856716" y="2971800"/>
            <a:ext cx="381000" cy="1207770"/>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2" name="Rectangle 51"/>
          <p:cNvSpPr/>
          <p:nvPr/>
        </p:nvSpPr>
        <p:spPr bwMode="auto">
          <a:xfrm>
            <a:off x="4271749" y="2999232"/>
            <a:ext cx="381000" cy="1183266"/>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3" name="Rectangle 52"/>
          <p:cNvSpPr/>
          <p:nvPr/>
        </p:nvSpPr>
        <p:spPr bwMode="auto">
          <a:xfrm>
            <a:off x="4642341" y="2639137"/>
            <a:ext cx="381000" cy="1551864"/>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54" name="Rectangle 53"/>
          <p:cNvSpPr/>
          <p:nvPr/>
        </p:nvSpPr>
        <p:spPr bwMode="auto">
          <a:xfrm>
            <a:off x="4953000" y="3429000"/>
            <a:ext cx="381000" cy="758952"/>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cxnSp>
        <p:nvCxnSpPr>
          <p:cNvPr id="99" name="Straight Connector 98"/>
          <p:cNvCxnSpPr/>
          <p:nvPr/>
        </p:nvCxnSpPr>
        <p:spPr>
          <a:xfrm>
            <a:off x="7697724" y="872375"/>
            <a:ext cx="0" cy="688238"/>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697724" y="1560612"/>
            <a:ext cx="379476" cy="0"/>
          </a:xfrm>
          <a:prstGeom prst="line">
            <a:avLst/>
          </a:prstGeom>
          <a:ln w="41275">
            <a:solidFill>
              <a:srgbClr val="FFFF00">
                <a:alpha val="61000"/>
              </a:srgbClr>
            </a:solidFill>
            <a:prstDash val="sysDash"/>
          </a:ln>
        </p:spPr>
        <p:style>
          <a:lnRef idx="1">
            <a:schemeClr val="accent1"/>
          </a:lnRef>
          <a:fillRef idx="0">
            <a:schemeClr val="accent1"/>
          </a:fillRef>
          <a:effectRef idx="0">
            <a:schemeClr val="accent1"/>
          </a:effectRef>
          <a:fontRef idx="minor">
            <a:schemeClr val="tx1"/>
          </a:fontRef>
        </p:style>
      </p:cxnSp>
      <p:sp>
        <p:nvSpPr>
          <p:cNvPr id="106" name="Rectangle 105"/>
          <p:cNvSpPr/>
          <p:nvPr/>
        </p:nvSpPr>
        <p:spPr bwMode="auto">
          <a:xfrm>
            <a:off x="2748146" y="5484913"/>
            <a:ext cx="304800" cy="153888"/>
          </a:xfrm>
          <a:prstGeom prst="rect">
            <a:avLst/>
          </a:prstGeom>
          <a:solidFill>
            <a:srgbClr val="FFFF00"/>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07" name="Rectangle 106"/>
          <p:cNvSpPr/>
          <p:nvPr/>
        </p:nvSpPr>
        <p:spPr bwMode="auto">
          <a:xfrm>
            <a:off x="2743200" y="5713513"/>
            <a:ext cx="304800" cy="153888"/>
          </a:xfrm>
          <a:prstGeom prst="rect">
            <a:avLst/>
          </a:prstGeom>
          <a:solidFill>
            <a:srgbClr val="FF99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a:endParaRPr lang="en-US"/>
          </a:p>
        </p:txBody>
      </p:sp>
      <p:sp>
        <p:nvSpPr>
          <p:cNvPr id="109" name="TextBox 51"/>
          <p:cNvSpPr txBox="1"/>
          <p:nvPr/>
        </p:nvSpPr>
        <p:spPr>
          <a:xfrm>
            <a:off x="533413" y="4572000"/>
            <a:ext cx="2082601" cy="369322"/>
          </a:xfrm>
          <a:prstGeom prst="rect">
            <a:avLst/>
          </a:prstGeom>
          <a:noFill/>
        </p:spPr>
        <p:txBody>
          <a:bodyPr wrap="none" lIns="91430" tIns="45715" rIns="91430"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Business as Usual</a:t>
            </a:r>
          </a:p>
        </p:txBody>
      </p:sp>
      <p:sp>
        <p:nvSpPr>
          <p:cNvPr id="110" name="TextBox 109"/>
          <p:cNvSpPr txBox="1"/>
          <p:nvPr/>
        </p:nvSpPr>
        <p:spPr>
          <a:xfrm>
            <a:off x="3226070" y="4535294"/>
            <a:ext cx="2569915" cy="646321"/>
          </a:xfrm>
          <a:prstGeom prst="rect">
            <a:avLst/>
          </a:prstGeom>
          <a:noFill/>
        </p:spPr>
        <p:txBody>
          <a:bodyPr wrap="none" lIns="91430" tIns="45715" rIns="91430" bIns="45715" rtlCol="0">
            <a:spAutoFit/>
          </a:bodyPr>
          <a:lstStyle/>
          <a:p>
            <a:pPr algn="ctr"/>
            <a:r>
              <a:rPr lang="en-US" dirty="0" err="1">
                <a:solidFill>
                  <a:srgbClr val="FF99FF"/>
                </a:solidFill>
              </a:rPr>
              <a:t>Unsampled</a:t>
            </a:r>
            <a:r>
              <a:rPr lang="en-US" dirty="0">
                <a:solidFill>
                  <a:srgbClr val="FF99FF"/>
                </a:solidFill>
              </a:rPr>
              <a:t> Population:</a:t>
            </a:r>
          </a:p>
          <a:p>
            <a:pPr algn="ctr"/>
            <a:r>
              <a:rPr lang="en-US" dirty="0">
                <a:solidFill>
                  <a:srgbClr val="FF99FF"/>
                </a:solidFill>
              </a:rPr>
              <a:t>No effect</a:t>
            </a:r>
          </a:p>
        </p:txBody>
      </p:sp>
      <p:pic>
        <p:nvPicPr>
          <p:cNvPr id="67" name="Picture 66"/>
          <p:cNvPicPr>
            <a:picLocks noChangeAspect="1" noChangeArrowheads="1"/>
          </p:cNvPicPr>
          <p:nvPr/>
        </p:nvPicPr>
        <p:blipFill rotWithShape="1">
          <a:blip r:embed="rId4" cstate="print"/>
          <a:srcRect l="31783" t="84235" r="34393" b="9708"/>
          <a:stretch/>
        </p:blipFill>
        <p:spPr bwMode="auto">
          <a:xfrm>
            <a:off x="2971800" y="4226984"/>
            <a:ext cx="2849830" cy="345041"/>
          </a:xfrm>
          <a:prstGeom prst="rect">
            <a:avLst/>
          </a:prstGeom>
          <a:noFill/>
          <a:ln w="9525">
            <a:noFill/>
            <a:miter lim="800000"/>
            <a:headEnd/>
            <a:tailEnd/>
          </a:ln>
        </p:spPr>
      </p:pic>
      <p:sp>
        <p:nvSpPr>
          <p:cNvPr id="12" name="Slide Number Placeholder 11">
            <a:extLst>
              <a:ext uri="{FF2B5EF4-FFF2-40B4-BE49-F238E27FC236}">
                <a16:creationId xmlns:a16="http://schemas.microsoft.com/office/drawing/2014/main" id="{CEE21664-3B53-4457-9F81-CC32184353E0}"/>
              </a:ext>
            </a:extLst>
          </p:cNvPr>
          <p:cNvSpPr>
            <a:spLocks noGrp="1"/>
          </p:cNvSpPr>
          <p:nvPr>
            <p:ph type="sldNum" sz="quarter" idx="12"/>
          </p:nvPr>
        </p:nvSpPr>
        <p:spPr/>
        <p:txBody>
          <a:bodyPr/>
          <a:lstStyle/>
          <a:p>
            <a:pPr>
              <a:defRPr/>
            </a:pPr>
            <a:fld id="{350884FC-A345-47D7-8DCD-28131DE4BA17}" type="slidenum">
              <a:rPr lang="en-US" smtClean="0"/>
              <a:pPr>
                <a:defRPr/>
              </a:pPr>
              <a:t>70</a:t>
            </a:fld>
            <a:endParaRPr lang="en-US"/>
          </a:p>
        </p:txBody>
      </p:sp>
    </p:spTree>
    <p:extLst>
      <p:ext uri="{BB962C8B-B14F-4D97-AF65-F5344CB8AC3E}">
        <p14:creationId xmlns:p14="http://schemas.microsoft.com/office/powerpoint/2010/main" val="51061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 5.55042E-8 L -0.32083 0.00578 " pathEditMode="relative" rAng="0" ptsTypes="AA">
                                      <p:cBhvr>
                                        <p:cTn id="30" dur="2000" fill="hold"/>
                                        <p:tgtEl>
                                          <p:spTgt spid="54"/>
                                        </p:tgtEl>
                                        <p:attrNameLst>
                                          <p:attrName>ppt_x</p:attrName>
                                          <p:attrName>ppt_y</p:attrName>
                                        </p:attrNameLst>
                                      </p:cBhvr>
                                      <p:rCtr x="-16042" y="278"/>
                                    </p:animMotion>
                                  </p:childTnLst>
                                </p:cTn>
                              </p:par>
                              <p:par>
                                <p:cTn id="31" presetID="42" presetClass="path" presetSubtype="0" accel="50000" decel="50000" fill="hold" grpId="0" nodeType="withEffect">
                                  <p:stCondLst>
                                    <p:cond delay="0"/>
                                  </p:stCondLst>
                                  <p:childTnLst>
                                    <p:animMotion origin="layout" path="M 3.88889E-6 -0.00555 L -0.33716 -0.21762 " pathEditMode="relative" rAng="0" ptsTypes="AA">
                                      <p:cBhvr>
                                        <p:cTn id="32" dur="2000" fill="hold"/>
                                        <p:tgtEl>
                                          <p:spTgt spid="69"/>
                                        </p:tgtEl>
                                        <p:attrNameLst>
                                          <p:attrName>ppt_x</p:attrName>
                                          <p:attrName>ppt_y</p:attrName>
                                        </p:attrNameLst>
                                      </p:cBhvr>
                                      <p:rCtr x="-16858" y="-10615"/>
                                    </p:animMotion>
                                  </p:childTnLst>
                                </p:cTn>
                              </p:par>
                              <p:par>
                                <p:cTn id="33" presetID="35" presetClass="path" presetSubtype="0" accel="50000" decel="50000" fill="hold" grpId="0" nodeType="withEffect">
                                  <p:stCondLst>
                                    <p:cond delay="0"/>
                                  </p:stCondLst>
                                  <p:childTnLst>
                                    <p:animMotion origin="layout" path="M -3.33333E-6 8.69565E-7 L -0.33333 -0.11101 " pathEditMode="relative" rAng="0" ptsTypes="AA">
                                      <p:cBhvr>
                                        <p:cTn id="34" dur="2000" fill="hold"/>
                                        <p:tgtEl>
                                          <p:spTgt spid="52"/>
                                        </p:tgtEl>
                                        <p:attrNameLst>
                                          <p:attrName>ppt_x</p:attrName>
                                          <p:attrName>ppt_y</p:attrName>
                                        </p:attrNameLst>
                                      </p:cBhvr>
                                      <p:rCtr x="-16667" y="-5550"/>
                                    </p:animMotion>
                                  </p:childTnLst>
                                </p:cTn>
                              </p:par>
                              <p:par>
                                <p:cTn id="35" presetID="35" presetClass="path" presetSubtype="0" accel="50000" decel="50000" fill="hold" grpId="0" nodeType="withEffect">
                                  <p:stCondLst>
                                    <p:cond delay="0"/>
                                  </p:stCondLst>
                                  <p:childTnLst>
                                    <p:animMotion origin="layout" path="M -2.22222E-6 4.35708E-6 L -0.32847 -0.10338 " pathEditMode="relative" rAng="0" ptsTypes="AA">
                                      <p:cBhvr>
                                        <p:cTn id="36" dur="2000" fill="hold"/>
                                        <p:tgtEl>
                                          <p:spTgt spid="53"/>
                                        </p:tgtEl>
                                        <p:attrNameLst>
                                          <p:attrName>ppt_x</p:attrName>
                                          <p:attrName>ppt_y</p:attrName>
                                        </p:attrNameLst>
                                      </p:cBhvr>
                                      <p:rCtr x="-16424" y="-5180"/>
                                    </p:animMotion>
                                  </p:childTnLst>
                                </p:cTn>
                              </p:par>
                              <p:par>
                                <p:cTn id="37" presetID="35" presetClass="path" presetSubtype="0" accel="50000" decel="50000" fill="hold" grpId="0" nodeType="withEffect">
                                  <p:stCondLst>
                                    <p:cond delay="0"/>
                                  </p:stCondLst>
                                  <p:childTnLst>
                                    <p:animMotion origin="layout" path="M 0.00416 0.00555 L -0.34584 -0.10545 " pathEditMode="relative" rAng="0" ptsTypes="AA">
                                      <p:cBhvr>
                                        <p:cTn id="38" dur="2000" fill="hold"/>
                                        <p:tgtEl>
                                          <p:spTgt spid="50"/>
                                        </p:tgtEl>
                                        <p:attrNameLst>
                                          <p:attrName>ppt_x</p:attrName>
                                          <p:attrName>ppt_y</p:attrName>
                                        </p:attrNameLst>
                                      </p:cBhvr>
                                      <p:rCtr x="-17500" y="-5550"/>
                                    </p:animMotion>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grpId="0" nodeType="clickEffect">
                                  <p:stCondLst>
                                    <p:cond delay="0"/>
                                  </p:stCondLst>
                                  <p:childTnLst>
                                    <p:animMotion origin="layout" path="M 5.55112E-17 9.25069E-8 L 0.3125 0.00624 " pathEditMode="relative" rAng="0" ptsTypes="AA">
                                      <p:cBhvr>
                                        <p:cTn id="42" dur="2000" fill="hold"/>
                                        <p:tgtEl>
                                          <p:spTgt spid="68"/>
                                        </p:tgtEl>
                                        <p:attrNameLst>
                                          <p:attrName>ppt_x</p:attrName>
                                          <p:attrName>ppt_y</p:attrName>
                                        </p:attrNameLst>
                                      </p:cBhvr>
                                      <p:rCtr x="15625" y="301"/>
                                    </p:animMotion>
                                  </p:childTnLst>
                                </p:cTn>
                              </p:par>
                              <p:par>
                                <p:cTn id="43" presetID="63" presetClass="path" presetSubtype="0" accel="50000" decel="50000" fill="hold" grpId="0" nodeType="withEffect">
                                  <p:stCondLst>
                                    <p:cond delay="0"/>
                                  </p:stCondLst>
                                  <p:childTnLst>
                                    <p:animMotion origin="layout" path="M 3.33333E-6 -4.29232E-6 L 0.29583 -0.15194 " pathEditMode="relative" rAng="0" ptsTypes="AA">
                                      <p:cBhvr>
                                        <p:cTn id="44" dur="2000" fill="hold"/>
                                        <p:tgtEl>
                                          <p:spTgt spid="70"/>
                                        </p:tgtEl>
                                        <p:attrNameLst>
                                          <p:attrName>ppt_x</p:attrName>
                                          <p:attrName>ppt_y</p:attrName>
                                        </p:attrNameLst>
                                      </p:cBhvr>
                                      <p:rCtr x="14792" y="-7609"/>
                                    </p:animMotion>
                                  </p:childTnLst>
                                </p:cTn>
                              </p:par>
                              <p:par>
                                <p:cTn id="45" presetID="63" presetClass="path" presetSubtype="0" accel="50000" decel="50000" fill="hold" grpId="0" nodeType="withEffect">
                                  <p:stCondLst>
                                    <p:cond delay="0"/>
                                  </p:stCondLst>
                                  <p:childTnLst>
                                    <p:animMotion origin="layout" path="M -3.33333E-6 -2.44218E-6 L 0.30417 -0.09412 " pathEditMode="relative" rAng="0" ptsTypes="AA">
                                      <p:cBhvr>
                                        <p:cTn id="46" dur="2000" fill="hold"/>
                                        <p:tgtEl>
                                          <p:spTgt spid="73"/>
                                        </p:tgtEl>
                                        <p:attrNameLst>
                                          <p:attrName>ppt_x</p:attrName>
                                          <p:attrName>ppt_y</p:attrName>
                                        </p:attrNameLst>
                                      </p:cBhvr>
                                      <p:rCtr x="15208" y="-4718"/>
                                    </p:animMotion>
                                  </p:childTnLst>
                                </p:cTn>
                              </p:par>
                              <p:par>
                                <p:cTn id="47" presetID="63" presetClass="path" presetSubtype="0" accel="50000" decel="50000" fill="hold" grpId="0" nodeType="withEffect">
                                  <p:stCondLst>
                                    <p:cond delay="0"/>
                                  </p:stCondLst>
                                  <p:childTnLst>
                                    <p:animMotion origin="layout" path="M -4.72222E-6 0.00093 L 0.29914 -0.05458 " pathEditMode="relative" rAng="0" ptsTypes="AA">
                                      <p:cBhvr>
                                        <p:cTn id="48" dur="2000" fill="hold"/>
                                        <p:tgtEl>
                                          <p:spTgt spid="51"/>
                                        </p:tgtEl>
                                        <p:attrNameLst>
                                          <p:attrName>ppt_x</p:attrName>
                                          <p:attrName>ppt_y</p:attrName>
                                        </p:attrNameLst>
                                      </p:cBhvr>
                                      <p:rCtr x="14948" y="-2775"/>
                                    </p:animMotion>
                                  </p:childTnLst>
                                </p:cTn>
                              </p:par>
                              <p:par>
                                <p:cTn id="49" presetID="42" presetClass="path" presetSubtype="0" accel="50000" decel="50000" fill="hold" grpId="0" nodeType="withEffect">
                                  <p:stCondLst>
                                    <p:cond delay="0"/>
                                  </p:stCondLst>
                                  <p:childTnLst>
                                    <p:animMotion origin="layout" path="M 4.72222E-6 -3.70953E-6 L 0.30503 -0.27197 " pathEditMode="relative" rAng="0" ptsTypes="AA">
                                      <p:cBhvr>
                                        <p:cTn id="50" dur="2000" fill="hold"/>
                                        <p:tgtEl>
                                          <p:spTgt spid="71"/>
                                        </p:tgtEl>
                                        <p:attrNameLst>
                                          <p:attrName>ppt_x</p:attrName>
                                          <p:attrName>ppt_y</p:attrName>
                                        </p:attrNameLst>
                                      </p:cBhvr>
                                      <p:rCtr x="15243" y="-13599"/>
                                    </p:animMotion>
                                  </p:childTnLst>
                                </p:cTn>
                              </p:par>
                              <p:par>
                                <p:cTn id="51" presetID="42" presetClass="path" presetSubtype="0" accel="50000" decel="50000" fill="hold" grpId="0" nodeType="withEffect">
                                  <p:stCondLst>
                                    <p:cond delay="0"/>
                                  </p:stCondLst>
                                  <p:childTnLst>
                                    <p:animMotion origin="layout" path="M -3.33333E-6 -3.60777E-7 L 0.29584 -0.04417 " pathEditMode="relative" rAng="0" ptsTypes="AA">
                                      <p:cBhvr>
                                        <p:cTn id="52" dur="2000" fill="hold"/>
                                        <p:tgtEl>
                                          <p:spTgt spid="72"/>
                                        </p:tgtEl>
                                        <p:attrNameLst>
                                          <p:attrName>ppt_x</p:attrName>
                                          <p:attrName>ppt_y</p:attrName>
                                        </p:attrNameLst>
                                      </p:cBhvr>
                                      <p:rCtr x="14792" y="-2220"/>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4" grpId="0" animBg="1"/>
      <p:bldP spid="46" grpId="0" animBg="1"/>
      <p:bldP spid="48" grpId="0" animBg="1"/>
      <p:bldP spid="49" grpId="0" animBg="1"/>
      <p:bldP spid="57" grpId="0" animBg="1"/>
      <p:bldP spid="59" grpId="0" animBg="1"/>
      <p:bldP spid="61" grpId="0" animBg="1"/>
      <p:bldP spid="63" grpId="0" animBg="1"/>
      <p:bldP spid="65" grpId="0" animBg="1"/>
      <p:bldP spid="71" grpId="0" animBg="1"/>
      <p:bldP spid="69" grpId="0" animBg="1"/>
      <p:bldP spid="70" grpId="0" animBg="1"/>
      <p:bldP spid="72" grpId="0" animBg="1"/>
      <p:bldP spid="73" grpId="0" animBg="1"/>
      <p:bldP spid="68" grpId="0" animBg="1"/>
      <p:bldP spid="50" grpId="0" animBg="1"/>
      <p:bldP spid="51" grpId="0" animBg="1"/>
      <p:bldP spid="52" grpId="0" animBg="1"/>
      <p:bldP spid="53" grpId="0" animBg="1"/>
      <p:bldP spid="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54294" y="3381406"/>
            <a:ext cx="1521570" cy="1569660"/>
          </a:xfrm>
          <a:prstGeom prst="rect">
            <a:avLst/>
          </a:prstGeom>
          <a:noFill/>
        </p:spPr>
        <p:txBody>
          <a:bodyPr wrap="none" rtlCol="0">
            <a:spAutoFit/>
          </a:bodyPr>
          <a:lstStyle/>
          <a:p>
            <a:r>
              <a:rPr lang="en-US" sz="2400" dirty="0">
                <a:solidFill>
                  <a:srgbClr val="FFFF00"/>
                </a:solidFill>
              </a:rPr>
              <a:t>Public</a:t>
            </a:r>
          </a:p>
          <a:p>
            <a:endParaRPr lang="en-US" sz="2400" dirty="0">
              <a:solidFill>
                <a:srgbClr val="FFFF00"/>
              </a:solidFill>
            </a:endParaRPr>
          </a:p>
          <a:p>
            <a:endParaRPr lang="en-US" sz="2400" dirty="0">
              <a:solidFill>
                <a:srgbClr val="FFFF00"/>
              </a:solidFill>
            </a:endParaRPr>
          </a:p>
          <a:p>
            <a:r>
              <a:rPr lang="en-US" sz="2400" dirty="0">
                <a:solidFill>
                  <a:srgbClr val="FFFF00"/>
                </a:solidFill>
              </a:rPr>
              <a:t>Sociology</a:t>
            </a:r>
          </a:p>
        </p:txBody>
      </p:sp>
      <p:sp>
        <p:nvSpPr>
          <p:cNvPr id="2" name="Title 1"/>
          <p:cNvSpPr>
            <a:spLocks noGrp="1"/>
          </p:cNvSpPr>
          <p:nvPr>
            <p:ph type="title"/>
          </p:nvPr>
        </p:nvSpPr>
        <p:spPr>
          <a:xfrm>
            <a:off x="1" y="-152400"/>
            <a:ext cx="8818706" cy="1143000"/>
          </a:xfrm>
        </p:spPr>
        <p:txBody>
          <a:bodyPr/>
          <a:lstStyle/>
          <a:p>
            <a:r>
              <a:rPr lang="en-US" sz="3200" dirty="0"/>
              <a:t>Pragmatism and the Fundamental Problem of External Validity</a:t>
            </a:r>
          </a:p>
        </p:txBody>
      </p:sp>
      <p:sp>
        <p:nvSpPr>
          <p:cNvPr id="4" name="TextBox 3"/>
          <p:cNvSpPr txBox="1"/>
          <p:nvPr/>
        </p:nvSpPr>
        <p:spPr>
          <a:xfrm>
            <a:off x="760566" y="3865175"/>
            <a:ext cx="591671" cy="461665"/>
          </a:xfrm>
          <a:prstGeom prst="rect">
            <a:avLst/>
          </a:prstGeom>
          <a:noFill/>
        </p:spPr>
        <p:txBody>
          <a:bodyPr wrap="square" rtlCol="0">
            <a:spAutoFit/>
          </a:bodyPr>
          <a:lstStyle/>
          <a:p>
            <a:r>
              <a:rPr lang="en-US" sz="2400" dirty="0">
                <a:solidFill>
                  <a:srgbClr val="FFFF00"/>
                </a:solidFill>
              </a:rPr>
              <a:t>X</a:t>
            </a:r>
          </a:p>
        </p:txBody>
      </p:sp>
      <p:cxnSp>
        <p:nvCxnSpPr>
          <p:cNvPr id="7" name="Straight Arrow Connector 6"/>
          <p:cNvCxnSpPr/>
          <p:nvPr/>
        </p:nvCxnSpPr>
        <p:spPr bwMode="auto">
          <a:xfrm>
            <a:off x="1436270" y="4111140"/>
            <a:ext cx="524436" cy="0"/>
          </a:xfrm>
          <a:prstGeom prst="straightConnector1">
            <a:avLst/>
          </a:prstGeom>
          <a:noFill/>
          <a:ln w="38100" cap="flat" cmpd="sng" algn="ctr">
            <a:solidFill>
              <a:srgbClr val="FFFF00"/>
            </a:solidFill>
            <a:prstDash val="solid"/>
            <a:round/>
            <a:headEnd type="none" w="med" len="med"/>
            <a:tailEnd type="arrow"/>
          </a:ln>
          <a:effectLst/>
        </p:spPr>
      </p:cxnSp>
      <p:sp>
        <p:nvSpPr>
          <p:cNvPr id="8" name="Oval 7"/>
          <p:cNvSpPr/>
          <p:nvPr/>
        </p:nvSpPr>
        <p:spPr bwMode="auto">
          <a:xfrm>
            <a:off x="627218" y="3381406"/>
            <a:ext cx="2158253" cy="13716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00"/>
              </a:solidFill>
            </a:endParaRPr>
          </a:p>
        </p:txBody>
      </p:sp>
      <p:cxnSp>
        <p:nvCxnSpPr>
          <p:cNvPr id="9" name="Straight Arrow Connector 8"/>
          <p:cNvCxnSpPr/>
          <p:nvPr/>
        </p:nvCxnSpPr>
        <p:spPr bwMode="auto">
          <a:xfrm>
            <a:off x="2785459" y="4067206"/>
            <a:ext cx="533400" cy="0"/>
          </a:xfrm>
          <a:prstGeom prst="straightConnector1">
            <a:avLst/>
          </a:prstGeom>
          <a:noFill/>
          <a:ln w="38100" cap="flat" cmpd="sng" algn="ctr">
            <a:solidFill>
              <a:srgbClr val="FFFF00"/>
            </a:solidFill>
            <a:prstDash val="solid"/>
            <a:round/>
            <a:headEnd type="none" w="med" len="med"/>
            <a:tailEnd type="arrow"/>
          </a:ln>
          <a:effectLst/>
        </p:spPr>
      </p:cxnSp>
      <p:sp>
        <p:nvSpPr>
          <p:cNvPr id="11" name="TextBox 10"/>
          <p:cNvSpPr txBox="1"/>
          <p:nvPr/>
        </p:nvSpPr>
        <p:spPr>
          <a:xfrm>
            <a:off x="3318859" y="3774820"/>
            <a:ext cx="1324402" cy="584775"/>
          </a:xfrm>
          <a:prstGeom prst="rect">
            <a:avLst/>
          </a:prstGeom>
          <a:noFill/>
          <a:ln w="38100">
            <a:solidFill>
              <a:srgbClr val="FFFF00"/>
            </a:solidFill>
          </a:ln>
        </p:spPr>
        <p:txBody>
          <a:bodyPr wrap="none" rtlCol="0">
            <a:spAutoFit/>
          </a:bodyPr>
          <a:lstStyle/>
          <a:p>
            <a:r>
              <a:rPr lang="en-US" sz="3200" dirty="0">
                <a:solidFill>
                  <a:srgbClr val="FFFF00"/>
                </a:solidFill>
              </a:rPr>
              <a:t>Action</a:t>
            </a:r>
          </a:p>
        </p:txBody>
      </p:sp>
      <p:sp>
        <p:nvSpPr>
          <p:cNvPr id="12" name="TextBox 11"/>
          <p:cNvSpPr txBox="1"/>
          <p:nvPr/>
        </p:nvSpPr>
        <p:spPr>
          <a:xfrm>
            <a:off x="5595894" y="3742065"/>
            <a:ext cx="533400" cy="584775"/>
          </a:xfrm>
          <a:prstGeom prst="rect">
            <a:avLst/>
          </a:prstGeom>
          <a:noFill/>
        </p:spPr>
        <p:txBody>
          <a:bodyPr wrap="square" rtlCol="0">
            <a:spAutoFit/>
          </a:bodyPr>
          <a:lstStyle/>
          <a:p>
            <a:r>
              <a:rPr lang="en-US" sz="3200" dirty="0">
                <a:solidFill>
                  <a:srgbClr val="FFFF00"/>
                </a:solidFill>
              </a:rPr>
              <a:t>$</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7921" y="3381406"/>
            <a:ext cx="1743636" cy="142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294" y="5006101"/>
            <a:ext cx="1743636" cy="142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bwMode="auto">
          <a:xfrm>
            <a:off x="2785459" y="4067206"/>
            <a:ext cx="533400" cy="0"/>
          </a:xfrm>
          <a:prstGeom prst="straightConnector1">
            <a:avLst/>
          </a:prstGeom>
          <a:noFill/>
          <a:ln w="38100" cap="flat" cmpd="sng" algn="ctr">
            <a:solidFill>
              <a:srgbClr val="FFFF00"/>
            </a:solidFill>
            <a:prstDash val="sysDash"/>
            <a:round/>
            <a:headEnd type="none" w="med" len="med"/>
            <a:tailEnd type="arrow"/>
          </a:ln>
          <a:effectLst/>
        </p:spPr>
      </p:cxnSp>
      <p:sp>
        <p:nvSpPr>
          <p:cNvPr id="25" name="TextBox 24"/>
          <p:cNvSpPr txBox="1"/>
          <p:nvPr/>
        </p:nvSpPr>
        <p:spPr>
          <a:xfrm>
            <a:off x="-21778" y="924080"/>
            <a:ext cx="3619825" cy="430887"/>
          </a:xfrm>
          <a:prstGeom prst="rect">
            <a:avLst/>
          </a:prstGeom>
          <a:noFill/>
        </p:spPr>
        <p:txBody>
          <a:bodyPr wrap="square" rtlCol="0">
            <a:spAutoFit/>
          </a:bodyPr>
          <a:lstStyle/>
          <a:p>
            <a:r>
              <a:rPr lang="en-US" sz="2200" dirty="0">
                <a:solidFill>
                  <a:srgbClr val="FFFF00"/>
                </a:solidFill>
              </a:rPr>
              <a:t>Pre-experiment population</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645" y="1600200"/>
            <a:ext cx="1655110" cy="135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1979766" y="3885523"/>
            <a:ext cx="591671" cy="461665"/>
          </a:xfrm>
          <a:prstGeom prst="rect">
            <a:avLst/>
          </a:prstGeom>
          <a:noFill/>
        </p:spPr>
        <p:txBody>
          <a:bodyPr wrap="square" rtlCol="0">
            <a:spAutoFit/>
          </a:bodyPr>
          <a:lstStyle/>
          <a:p>
            <a:r>
              <a:rPr lang="en-US" sz="2400" dirty="0">
                <a:solidFill>
                  <a:srgbClr val="FFFF00"/>
                </a:solidFill>
              </a:rPr>
              <a:t>Y</a:t>
            </a:r>
          </a:p>
        </p:txBody>
      </p:sp>
      <p:pic>
        <p:nvPicPr>
          <p:cNvPr id="778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82069" y="1622612"/>
            <a:ext cx="3027651" cy="159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4056625" y="953893"/>
            <a:ext cx="4553987" cy="430887"/>
          </a:xfrm>
          <a:prstGeom prst="rect">
            <a:avLst/>
          </a:prstGeom>
          <a:noFill/>
        </p:spPr>
        <p:txBody>
          <a:bodyPr wrap="square" rtlCol="0">
            <a:spAutoFit/>
          </a:bodyPr>
          <a:lstStyle/>
          <a:p>
            <a:r>
              <a:rPr lang="en-US" sz="2200" dirty="0">
                <a:solidFill>
                  <a:srgbClr val="FFFF00"/>
                </a:solidFill>
              </a:rPr>
              <a:t>≠Post -experiment population</a:t>
            </a:r>
          </a:p>
        </p:txBody>
      </p:sp>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557" y="1752600"/>
            <a:ext cx="1655110" cy="135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a:endCxn id="8" idx="0"/>
          </p:cNvCxnSpPr>
          <p:nvPr/>
        </p:nvCxnSpPr>
        <p:spPr bwMode="auto">
          <a:xfrm>
            <a:off x="1352225" y="2956470"/>
            <a:ext cx="354108" cy="424936"/>
          </a:xfrm>
          <a:prstGeom prst="straightConnector1">
            <a:avLst/>
          </a:prstGeom>
          <a:noFill/>
          <a:ln w="38100" cap="flat" cmpd="sng" algn="ctr">
            <a:solidFill>
              <a:srgbClr val="FFFF00"/>
            </a:solidFill>
            <a:prstDash val="solid"/>
            <a:round/>
            <a:headEnd type="none" w="med" len="med"/>
            <a:tailEnd type="arrow"/>
          </a:ln>
          <a:effectLst/>
        </p:spPr>
      </p:cxnSp>
      <p:sp>
        <p:nvSpPr>
          <p:cNvPr id="14" name="Rectangle 13"/>
          <p:cNvSpPr/>
          <p:nvPr/>
        </p:nvSpPr>
        <p:spPr>
          <a:xfrm>
            <a:off x="-21781" y="4689467"/>
            <a:ext cx="4820338" cy="2062103"/>
          </a:xfrm>
          <a:prstGeom prst="rect">
            <a:avLst/>
          </a:prstGeom>
        </p:spPr>
        <p:txBody>
          <a:bodyPr wrap="square">
            <a:spAutoFit/>
          </a:bodyPr>
          <a:lstStyle/>
          <a:p>
            <a:r>
              <a:rPr lang="en-US" sz="1600" dirty="0">
                <a:solidFill>
                  <a:srgbClr val="FFFF00"/>
                </a:solidFill>
              </a:rPr>
              <a:t>Fundamental problem of external validity:</a:t>
            </a:r>
          </a:p>
          <a:p>
            <a:pPr lvl="1"/>
            <a:r>
              <a:rPr lang="en-US" sz="1600" dirty="0">
                <a:solidFill>
                  <a:srgbClr val="FFFF00"/>
                </a:solidFill>
              </a:rPr>
              <a:t>The more influential a study the more different the pre and post populations, the less the results apply to the post experimental population (Ben-David; Kuhn)</a:t>
            </a:r>
          </a:p>
          <a:p>
            <a:pPr lvl="1"/>
            <a:endParaRPr lang="en-US" sz="1600" dirty="0">
              <a:solidFill>
                <a:srgbClr val="FFFF00"/>
              </a:solidFill>
            </a:endParaRPr>
          </a:p>
          <a:p>
            <a:pPr lvl="1"/>
            <a:r>
              <a:rPr lang="en-US" sz="1600" dirty="0">
                <a:solidFill>
                  <a:srgbClr val="FFFF00"/>
                </a:solidFill>
              </a:rPr>
              <a:t>All the more so if it is due to the design (</a:t>
            </a:r>
            <a:r>
              <a:rPr lang="en-US" sz="1600" dirty="0" err="1">
                <a:solidFill>
                  <a:srgbClr val="FFFF00"/>
                </a:solidFill>
              </a:rPr>
              <a:t>Burtless</a:t>
            </a:r>
            <a:r>
              <a:rPr lang="en-US" sz="1600" dirty="0">
                <a:solidFill>
                  <a:srgbClr val="FFFF00"/>
                </a:solidFill>
              </a:rPr>
              <a:t>, 1995)</a:t>
            </a:r>
          </a:p>
        </p:txBody>
      </p:sp>
    </p:spTree>
    <p:extLst>
      <p:ext uri="{BB962C8B-B14F-4D97-AF65-F5344CB8AC3E}">
        <p14:creationId xmlns:p14="http://schemas.microsoft.com/office/powerpoint/2010/main" val="20423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44444E-6 L -0.07448 0.0007 " pathEditMode="relative" rAng="0" ptsTypes="AA">
                                      <p:cBhvr>
                                        <p:cTn id="6" dur="2000" fill="hold"/>
                                        <p:tgtEl>
                                          <p:spTgt spid="12"/>
                                        </p:tgtEl>
                                        <p:attrNameLst>
                                          <p:attrName>ppt_x</p:attrName>
                                          <p:attrName>ppt_y</p:attrName>
                                        </p:attrNameLst>
                                      </p:cBhvr>
                                      <p:rCtr x="-3733" y="2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z="2000" dirty="0"/>
              <a:t>% Bias to Invalidate Inferences across Randomized Experiments </a:t>
            </a:r>
            <a:br>
              <a:rPr lang="en-US" sz="2000" dirty="0"/>
            </a:br>
            <a:r>
              <a:rPr lang="en-US" sz="2000" dirty="0"/>
              <a:t>(correlation metric)</a:t>
            </a:r>
          </a:p>
        </p:txBody>
      </p:sp>
      <p:sp>
        <p:nvSpPr>
          <p:cNvPr id="3" name="Content Placeholder 2"/>
          <p:cNvSpPr>
            <a:spLocks noGrp="1"/>
          </p:cNvSpPr>
          <p:nvPr>
            <p:ph idx="1"/>
          </p:nvPr>
        </p:nvSpPr>
        <p:spPr/>
        <p:txBody>
          <a:bodyPr/>
          <a:lstStyle/>
          <a:p>
            <a:endParaRPr lang="en-US"/>
          </a:p>
        </p:txBody>
      </p:sp>
      <p:sp>
        <p:nvSpPr>
          <p:cNvPr id="5" name="Oval 4"/>
          <p:cNvSpPr/>
          <p:nvPr/>
        </p:nvSpPr>
        <p:spPr bwMode="auto">
          <a:xfrm>
            <a:off x="8001001" y="1447800"/>
            <a:ext cx="685800" cy="83820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pic>
        <p:nvPicPr>
          <p:cNvPr id="727041" name="Picture 1"/>
          <p:cNvPicPr>
            <a:picLocks noChangeAspect="1" noChangeArrowheads="1"/>
          </p:cNvPicPr>
          <p:nvPr/>
        </p:nvPicPr>
        <p:blipFill>
          <a:blip r:embed="rId2" cstate="print"/>
          <a:srcRect t="5485"/>
          <a:stretch>
            <a:fillRect/>
          </a:stretch>
        </p:blipFill>
        <p:spPr bwMode="auto">
          <a:xfrm>
            <a:off x="13" y="990601"/>
            <a:ext cx="8924051" cy="5486400"/>
          </a:xfrm>
          <a:prstGeom prst="rect">
            <a:avLst/>
          </a:prstGeom>
          <a:noFill/>
          <a:ln w="9525">
            <a:noFill/>
            <a:miter lim="800000"/>
            <a:headEnd/>
            <a:tailEnd/>
          </a:ln>
        </p:spPr>
      </p:pic>
      <p:sp>
        <p:nvSpPr>
          <p:cNvPr id="7" name="Rectangle 6"/>
          <p:cNvSpPr/>
          <p:nvPr/>
        </p:nvSpPr>
        <p:spPr bwMode="auto">
          <a:xfrm>
            <a:off x="7543800" y="1524001"/>
            <a:ext cx="1143000" cy="45720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4" name="Slide Number Placeholder 3">
            <a:extLst>
              <a:ext uri="{FF2B5EF4-FFF2-40B4-BE49-F238E27FC236}">
                <a16:creationId xmlns:a16="http://schemas.microsoft.com/office/drawing/2014/main" id="{893F9CD1-B2C3-4972-8B0D-3BFC69591D93}"/>
              </a:ext>
            </a:extLst>
          </p:cNvPr>
          <p:cNvSpPr>
            <a:spLocks noGrp="1"/>
          </p:cNvSpPr>
          <p:nvPr>
            <p:ph type="sldNum" sz="quarter" idx="12"/>
          </p:nvPr>
        </p:nvSpPr>
        <p:spPr/>
        <p:txBody>
          <a:bodyPr/>
          <a:lstStyle/>
          <a:p>
            <a:pPr>
              <a:defRPr/>
            </a:pPr>
            <a:fld id="{350884FC-A345-47D7-8DCD-28131DE4BA17}" type="slidenum">
              <a:rPr lang="en-US" smtClean="0"/>
              <a:pPr>
                <a:defRPr/>
              </a:pPr>
              <a:t>72</a:t>
            </a:fld>
            <a:endParaRPr lang="en-US"/>
          </a:p>
        </p:txBody>
      </p:sp>
      <p:sp>
        <p:nvSpPr>
          <p:cNvPr id="6" name="TextBox 5">
            <a:extLst>
              <a:ext uri="{FF2B5EF4-FFF2-40B4-BE49-F238E27FC236}">
                <a16:creationId xmlns:a16="http://schemas.microsoft.com/office/drawing/2014/main" id="{C7B41D9C-445F-44D2-A468-AF1139DEBDC5}"/>
              </a:ext>
            </a:extLst>
          </p:cNvPr>
          <p:cNvSpPr txBox="1"/>
          <p:nvPr/>
        </p:nvSpPr>
        <p:spPr>
          <a:xfrm>
            <a:off x="7543799" y="1804902"/>
            <a:ext cx="914400" cy="369332"/>
          </a:xfrm>
          <a:prstGeom prst="rect">
            <a:avLst/>
          </a:prstGeom>
          <a:solidFill>
            <a:schemeClr val="bg1"/>
          </a:solidFill>
        </p:spPr>
        <p:txBody>
          <a:bodyPr wrap="square" rtlCol="0">
            <a:spAutoFit/>
          </a:bodyPr>
          <a:lstStyle/>
          <a:p>
            <a:r>
              <a:rPr lang="en-US" dirty="0">
                <a:solidFill>
                  <a:schemeClr val="tx1"/>
                </a:solidFill>
              </a:rPr>
              <a:t>47%</a:t>
            </a:r>
          </a:p>
        </p:txBody>
      </p:sp>
      <p:sp>
        <p:nvSpPr>
          <p:cNvPr id="9" name="TextBox 8">
            <a:extLst>
              <a:ext uri="{FF2B5EF4-FFF2-40B4-BE49-F238E27FC236}">
                <a16:creationId xmlns:a16="http://schemas.microsoft.com/office/drawing/2014/main" id="{FC3B0184-5765-4883-A9BF-4CD5A52F2E3D}"/>
              </a:ext>
            </a:extLst>
          </p:cNvPr>
          <p:cNvSpPr txBox="1"/>
          <p:nvPr/>
        </p:nvSpPr>
        <p:spPr>
          <a:xfrm>
            <a:off x="7552465" y="2661750"/>
            <a:ext cx="914400" cy="369332"/>
          </a:xfrm>
          <a:prstGeom prst="rect">
            <a:avLst/>
          </a:prstGeom>
          <a:solidFill>
            <a:schemeClr val="bg1"/>
          </a:solidFill>
        </p:spPr>
        <p:txBody>
          <a:bodyPr wrap="square" rtlCol="0">
            <a:spAutoFit/>
          </a:bodyPr>
          <a:lstStyle/>
          <a:p>
            <a:r>
              <a:rPr lang="en-US" dirty="0">
                <a:solidFill>
                  <a:schemeClr val="tx1"/>
                </a:solidFill>
              </a:rPr>
              <a:t>64%</a:t>
            </a:r>
          </a:p>
        </p:txBody>
      </p:sp>
      <p:sp>
        <p:nvSpPr>
          <p:cNvPr id="10" name="TextBox 9">
            <a:extLst>
              <a:ext uri="{FF2B5EF4-FFF2-40B4-BE49-F238E27FC236}">
                <a16:creationId xmlns:a16="http://schemas.microsoft.com/office/drawing/2014/main" id="{67C96DE9-E2B1-4702-93B1-A3E6169C6F1B}"/>
              </a:ext>
            </a:extLst>
          </p:cNvPr>
          <p:cNvSpPr txBox="1"/>
          <p:nvPr/>
        </p:nvSpPr>
        <p:spPr>
          <a:xfrm>
            <a:off x="7620000" y="4360736"/>
            <a:ext cx="914400" cy="369332"/>
          </a:xfrm>
          <a:prstGeom prst="rect">
            <a:avLst/>
          </a:prstGeom>
          <a:solidFill>
            <a:schemeClr val="bg1"/>
          </a:solidFill>
        </p:spPr>
        <p:txBody>
          <a:bodyPr wrap="square" rtlCol="0">
            <a:spAutoFit/>
          </a:bodyPr>
          <a:lstStyle/>
          <a:p>
            <a:r>
              <a:rPr lang="en-US" dirty="0">
                <a:solidFill>
                  <a:schemeClr val="tx1"/>
                </a:solidFill>
              </a:rPr>
              <a:t>31%</a:t>
            </a:r>
          </a:p>
        </p:txBody>
      </p:sp>
    </p:spTree>
    <p:extLst>
      <p:ext uri="{BB962C8B-B14F-4D97-AF65-F5344CB8AC3E}">
        <p14:creationId xmlns:p14="http://schemas.microsoft.com/office/powerpoint/2010/main" val="2357037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22" name="Picture 2"/>
          <p:cNvPicPr>
            <a:picLocks noChangeAspect="1" noChangeArrowheads="1"/>
          </p:cNvPicPr>
          <p:nvPr/>
        </p:nvPicPr>
        <p:blipFill>
          <a:blip r:embed="rId2" cstate="print"/>
          <a:srcRect/>
          <a:stretch>
            <a:fillRect/>
          </a:stretch>
        </p:blipFill>
        <p:spPr bwMode="auto">
          <a:xfrm>
            <a:off x="348344" y="685825"/>
            <a:ext cx="8553450" cy="5210175"/>
          </a:xfrm>
          <a:prstGeom prst="rect">
            <a:avLst/>
          </a:prstGeom>
          <a:noFill/>
          <a:ln w="9525">
            <a:noFill/>
            <a:miter lim="800000"/>
            <a:headEnd/>
            <a:tailEnd/>
          </a:ln>
        </p:spPr>
      </p:pic>
      <p:sp>
        <p:nvSpPr>
          <p:cNvPr id="3" name="Rectangle 2"/>
          <p:cNvSpPr/>
          <p:nvPr/>
        </p:nvSpPr>
        <p:spPr bwMode="auto">
          <a:xfrm>
            <a:off x="6477000" y="1143000"/>
            <a:ext cx="762000" cy="3886200"/>
          </a:xfrm>
          <a:prstGeom prst="rect">
            <a:avLst/>
          </a:prstGeom>
          <a:noFill/>
          <a:ln w="9525"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endParaRPr lang="en-US">
              <a:latin typeface="Arial" pitchFamily="34" charset="0"/>
            </a:endParaRPr>
          </a:p>
        </p:txBody>
      </p:sp>
      <p:sp>
        <p:nvSpPr>
          <p:cNvPr id="2" name="Slide Number Placeholder 1">
            <a:extLst>
              <a:ext uri="{FF2B5EF4-FFF2-40B4-BE49-F238E27FC236}">
                <a16:creationId xmlns:a16="http://schemas.microsoft.com/office/drawing/2014/main" id="{1D297C69-103D-46F2-8453-9B642E440DFA}"/>
              </a:ext>
            </a:extLst>
          </p:cNvPr>
          <p:cNvSpPr>
            <a:spLocks noGrp="1"/>
          </p:cNvSpPr>
          <p:nvPr>
            <p:ph type="sldNum" sz="quarter" idx="11"/>
          </p:nvPr>
        </p:nvSpPr>
        <p:spPr/>
        <p:txBody>
          <a:bodyPr/>
          <a:lstStyle/>
          <a:p>
            <a:pPr>
              <a:defRPr/>
            </a:pPr>
            <a:fld id="{2088A31A-02D4-4BA1-8536-FBD446B2D458}" type="slidenum">
              <a:rPr lang="en-US" smtClean="0"/>
              <a:pPr>
                <a:defRPr/>
              </a:pPr>
              <a:t>73</a:t>
            </a:fld>
            <a:endParaRPr lang="en-US" dirty="0"/>
          </a:p>
        </p:txBody>
      </p:sp>
    </p:spTree>
    <p:extLst>
      <p:ext uri="{BB962C8B-B14F-4D97-AF65-F5344CB8AC3E}">
        <p14:creationId xmlns:p14="http://schemas.microsoft.com/office/powerpoint/2010/main" val="2195874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1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676400"/>
            <a:ext cx="59912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sz="2800" dirty="0"/>
              <a:t>Distribution of % Bias to Invalidate Inference for Randomized Studies EEPA: </a:t>
            </a:r>
            <a:br>
              <a:rPr lang="en-US" sz="2800" dirty="0"/>
            </a:br>
            <a:r>
              <a:rPr lang="en-US" sz="2800" dirty="0"/>
              <a:t>On-line Jul 24-Nov 5 2012</a:t>
            </a:r>
          </a:p>
        </p:txBody>
      </p:sp>
      <p:sp>
        <p:nvSpPr>
          <p:cNvPr id="2" name="TextBox 1"/>
          <p:cNvSpPr txBox="1"/>
          <p:nvPr/>
        </p:nvSpPr>
        <p:spPr>
          <a:xfrm>
            <a:off x="4114800" y="3106542"/>
            <a:ext cx="1377300" cy="369332"/>
          </a:xfrm>
          <a:prstGeom prst="rect">
            <a:avLst/>
          </a:prstGeom>
          <a:noFill/>
        </p:spPr>
        <p:txBody>
          <a:bodyPr wrap="none" rtlCol="0">
            <a:spAutoFit/>
          </a:bodyPr>
          <a:lstStyle/>
          <a:p>
            <a:pPr fontAlgn="auto">
              <a:spcBef>
                <a:spcPts val="0"/>
              </a:spcBef>
              <a:spcAft>
                <a:spcPts val="0"/>
              </a:spcAft>
            </a:pPr>
            <a:r>
              <a:rPr lang="en-US" dirty="0">
                <a:solidFill>
                  <a:srgbClr val="000000"/>
                </a:solidFill>
                <a:latin typeface="Arial"/>
              </a:rPr>
              <a:t>Open Court</a:t>
            </a:r>
          </a:p>
        </p:txBody>
      </p:sp>
      <p:cxnSp>
        <p:nvCxnSpPr>
          <p:cNvPr id="5" name="Straight Arrow Connector 4"/>
          <p:cNvCxnSpPr/>
          <p:nvPr/>
        </p:nvCxnSpPr>
        <p:spPr bwMode="auto">
          <a:xfrm>
            <a:off x="4672013" y="3475874"/>
            <a:ext cx="0" cy="1172326"/>
          </a:xfrm>
          <a:prstGeom prst="straightConnector1">
            <a:avLst/>
          </a:prstGeom>
          <a:noFill/>
          <a:ln w="57150" cap="flat" cmpd="sng" algn="ctr">
            <a:solidFill>
              <a:srgbClr val="FF0000"/>
            </a:solidFill>
            <a:prstDash val="solid"/>
            <a:round/>
            <a:headEnd type="none" w="med" len="med"/>
            <a:tailEnd type="arrow"/>
          </a:ln>
          <a:effectLst/>
        </p:spPr>
      </p:cxnSp>
      <p:sp>
        <p:nvSpPr>
          <p:cNvPr id="4" name="Slide Number Placeholder 3">
            <a:extLst>
              <a:ext uri="{FF2B5EF4-FFF2-40B4-BE49-F238E27FC236}">
                <a16:creationId xmlns:a16="http://schemas.microsoft.com/office/drawing/2014/main" id="{912BCE43-F22F-4478-9743-CB8C4BBDE499}"/>
              </a:ext>
            </a:extLst>
          </p:cNvPr>
          <p:cNvSpPr>
            <a:spLocks noGrp="1"/>
          </p:cNvSpPr>
          <p:nvPr>
            <p:ph type="sldNum" sz="quarter" idx="12"/>
          </p:nvPr>
        </p:nvSpPr>
        <p:spPr/>
        <p:txBody>
          <a:bodyPr/>
          <a:lstStyle/>
          <a:p>
            <a:pPr>
              <a:defRPr/>
            </a:pPr>
            <a:fld id="{F979821D-5FE4-4D3B-86F0-E2E626614511}" type="slidenum">
              <a:rPr lang="en-US" smtClean="0"/>
              <a:pPr>
                <a:defRPr/>
              </a:pPr>
              <a:t>74</a:t>
            </a:fld>
            <a:endParaRPr lang="en-US"/>
          </a:p>
        </p:txBody>
      </p:sp>
    </p:spTree>
    <p:extLst>
      <p:ext uri="{BB962C8B-B14F-4D97-AF65-F5344CB8AC3E}">
        <p14:creationId xmlns:p14="http://schemas.microsoft.com/office/powerpoint/2010/main" val="26861887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sz="2800" dirty="0"/>
              <a:t>	Review &amp; Reflection</a:t>
            </a:r>
          </a:p>
        </p:txBody>
      </p:sp>
      <p:sp>
        <p:nvSpPr>
          <p:cNvPr id="3" name="Content Placeholder 2"/>
          <p:cNvSpPr>
            <a:spLocks noGrp="1"/>
          </p:cNvSpPr>
          <p:nvPr>
            <p:ph idx="1"/>
          </p:nvPr>
        </p:nvSpPr>
        <p:spPr>
          <a:xfrm>
            <a:off x="0" y="927290"/>
            <a:ext cx="6400800" cy="4525963"/>
          </a:xfrm>
        </p:spPr>
        <p:txBody>
          <a:bodyPr/>
          <a:lstStyle/>
          <a:p>
            <a:r>
              <a:rPr lang="en-US" sz="2000" dirty="0"/>
              <a:t>Review of applications</a:t>
            </a:r>
          </a:p>
          <a:p>
            <a:pPr lvl="1"/>
            <a:r>
              <a:rPr lang="en-US" sz="2000" dirty="0"/>
              <a:t>Concern about internal validity: Kindergarten retention (Hong and Raudenbush) </a:t>
            </a:r>
          </a:p>
          <a:p>
            <a:pPr lvl="2"/>
            <a:r>
              <a:rPr lang="en-US" sz="1600" dirty="0"/>
              <a:t>85% of cases must be replaced counterfactual data (with no effect) to invalidate the inference of a negative effect of retention on reading achievement</a:t>
            </a:r>
          </a:p>
          <a:p>
            <a:pPr lvl="3"/>
            <a:r>
              <a:rPr lang="en-US" sz="1200" dirty="0"/>
              <a:t>Comparison with other observational studies</a:t>
            </a:r>
            <a:endParaRPr lang="en-US" dirty="0">
              <a:sym typeface="Wingdings" panose="05000000000000000000" pitchFamily="2" charset="2"/>
            </a:endParaRPr>
          </a:p>
          <a:p>
            <a:pPr lvl="1"/>
            <a:endParaRPr lang="en-US" sz="2000" dirty="0">
              <a:sym typeface="Wingdings" panose="05000000000000000000" pitchFamily="2" charset="2"/>
            </a:endParaRPr>
          </a:p>
          <a:p>
            <a:pPr lvl="1"/>
            <a:r>
              <a:rPr lang="en-US" sz="2000" dirty="0">
                <a:sym typeface="Wingdings" panose="05000000000000000000" pitchFamily="2" charset="2"/>
              </a:rPr>
              <a:t>Concern about external validity: Open Court Curriculum</a:t>
            </a:r>
          </a:p>
          <a:p>
            <a:pPr lvl="2"/>
            <a:r>
              <a:rPr lang="en-US" sz="1600" dirty="0">
                <a:sym typeface="Wingdings" panose="05000000000000000000" pitchFamily="2" charset="2"/>
              </a:rPr>
              <a:t>54% of cases must be replaced with data from unobserved population to invalidate the inference of a positive effect of Open Court on reading achievement in non-volunteer schools</a:t>
            </a:r>
          </a:p>
          <a:p>
            <a:pPr lvl="3"/>
            <a:r>
              <a:rPr lang="en-US" sz="1200" dirty="0">
                <a:sym typeface="Wingdings" panose="05000000000000000000" pitchFamily="2" charset="2"/>
              </a:rPr>
              <a:t>Comparison with other randomized experiments</a:t>
            </a:r>
          </a:p>
          <a:p>
            <a:pPr lvl="1"/>
            <a:r>
              <a:rPr lang="en-US" sz="2000" dirty="0">
                <a:sym typeface="Wingdings" panose="05000000000000000000" pitchFamily="2" charset="2"/>
              </a:rPr>
              <a:t>Reflect</a:t>
            </a:r>
          </a:p>
          <a:p>
            <a:pPr lvl="1"/>
            <a:r>
              <a:rPr lang="en-US" sz="2000" dirty="0">
                <a:sym typeface="Wingdings" panose="05000000000000000000" pitchFamily="2" charset="2"/>
              </a:rPr>
              <a:t>Which part is most confusing to you?</a:t>
            </a:r>
          </a:p>
          <a:p>
            <a:pPr lvl="1"/>
            <a:r>
              <a:rPr lang="en-US" sz="2000" dirty="0">
                <a:sym typeface="Wingdings" panose="05000000000000000000" pitchFamily="2" charset="2"/>
              </a:rPr>
              <a:t>Is there more than one interpretation?</a:t>
            </a:r>
          </a:p>
          <a:p>
            <a:pPr lvl="1"/>
            <a:r>
              <a:rPr lang="en-US" sz="2000" dirty="0">
                <a:sym typeface="Wingdings" panose="05000000000000000000" pitchFamily="2" charset="2"/>
              </a:rPr>
              <a:t>Discuss with a partner or two</a:t>
            </a:r>
          </a:p>
          <a:p>
            <a:pPr lvl="2"/>
            <a:endParaRPr lang="en-US" sz="2000" dirty="0">
              <a:sym typeface="Wingdings" panose="05000000000000000000" pitchFamily="2" charset="2"/>
            </a:endParaRPr>
          </a:p>
          <a:p>
            <a:pPr lvl="1"/>
            <a:endParaRPr lang="en-US" sz="2000" dirty="0">
              <a:sym typeface="Wingdings" panose="05000000000000000000" pitchFamily="2" charset="2"/>
            </a:endParaRPr>
          </a:p>
        </p:txBody>
      </p:sp>
      <p:pic>
        <p:nvPicPr>
          <p:cNvPr id="1177603" name="Picture 3">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54" r="9042"/>
          <a:stretch/>
        </p:blipFill>
        <p:spPr bwMode="auto">
          <a:xfrm>
            <a:off x="7358011" y="1600200"/>
            <a:ext cx="1330037" cy="1001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04" name="Picture 4">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5" r="11670"/>
          <a:stretch/>
        </p:blipFill>
        <p:spPr bwMode="auto">
          <a:xfrm>
            <a:off x="5754481" y="2100944"/>
            <a:ext cx="162692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05" name="Picture 5">
            <a:hlinkClick r:id="rId6" action="ppaction://hlinksldjump"/>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546" r="8730"/>
          <a:stretch/>
        </p:blipFill>
        <p:spPr bwMode="auto">
          <a:xfrm>
            <a:off x="6599907" y="3657600"/>
            <a:ext cx="151618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06" name="Picture 6">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520" r="8734"/>
          <a:stretch/>
        </p:blipFill>
        <p:spPr bwMode="auto">
          <a:xfrm>
            <a:off x="7458010" y="4907478"/>
            <a:ext cx="1316183" cy="1006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07" name="Picture 7">
            <a:hlinkClick r:id="rId10" action="ppaction://hlinksldjump"/>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591" r="14100"/>
          <a:stretch/>
        </p:blipFill>
        <p:spPr bwMode="auto">
          <a:xfrm>
            <a:off x="5597678" y="5105400"/>
            <a:ext cx="169817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F065D024-0FBA-4B76-864E-9453C7C75182}"/>
              </a:ext>
            </a:extLst>
          </p:cNvPr>
          <p:cNvSpPr>
            <a:spLocks noGrp="1"/>
          </p:cNvSpPr>
          <p:nvPr>
            <p:ph type="sldNum" sz="quarter" idx="12"/>
          </p:nvPr>
        </p:nvSpPr>
        <p:spPr/>
        <p:txBody>
          <a:bodyPr/>
          <a:lstStyle/>
          <a:p>
            <a:pPr>
              <a:defRPr/>
            </a:pPr>
            <a:fld id="{350884FC-A345-47D7-8DCD-28131DE4BA17}" type="slidenum">
              <a:rPr lang="en-US" smtClean="0"/>
              <a:pPr>
                <a:defRPr/>
              </a:pPr>
              <a:t>75</a:t>
            </a:fld>
            <a:endParaRPr lang="en-US"/>
          </a:p>
        </p:txBody>
      </p:sp>
    </p:spTree>
    <p:extLst>
      <p:ext uri="{BB962C8B-B14F-4D97-AF65-F5344CB8AC3E}">
        <p14:creationId xmlns:p14="http://schemas.microsoft.com/office/powerpoint/2010/main" val="1837675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17CD-F58E-41F4-B94A-0F7D2175130A}"/>
              </a:ext>
            </a:extLst>
          </p:cNvPr>
          <p:cNvSpPr>
            <a:spLocks noGrp="1"/>
          </p:cNvSpPr>
          <p:nvPr>
            <p:ph type="title"/>
          </p:nvPr>
        </p:nvSpPr>
        <p:spPr/>
        <p:txBody>
          <a:bodyPr/>
          <a:lstStyle/>
          <a:p>
            <a:r>
              <a:rPr lang="en-US" dirty="0"/>
              <a:t>Case Replacement for Logistic Regression</a:t>
            </a:r>
          </a:p>
        </p:txBody>
      </p:sp>
      <p:sp>
        <p:nvSpPr>
          <p:cNvPr id="3" name="Content Placeholder 2">
            <a:extLst>
              <a:ext uri="{FF2B5EF4-FFF2-40B4-BE49-F238E27FC236}">
                <a16:creationId xmlns:a16="http://schemas.microsoft.com/office/drawing/2014/main" id="{96580F4A-6CC4-4C9E-BBAC-CE8388ABFD34}"/>
              </a:ext>
            </a:extLst>
          </p:cNvPr>
          <p:cNvSpPr>
            <a:spLocks noGrp="1"/>
          </p:cNvSpPr>
          <p:nvPr>
            <p:ph idx="1"/>
          </p:nvPr>
        </p:nvSpPr>
        <p:spPr/>
        <p:txBody>
          <a:bodyPr/>
          <a:lstStyle/>
          <a:p>
            <a:pPr marL="342900" indent="-342900">
              <a:buFont typeface="Arial" panose="020B0604020202020204" pitchFamily="34" charset="0"/>
              <a:buChar char="•"/>
            </a:pPr>
            <a:r>
              <a:rPr lang="en-US" dirty="0"/>
              <a:t>Replace cases with null hypothesis cases.</a:t>
            </a:r>
          </a:p>
          <a:p>
            <a:pPr marL="342900" indent="-342900">
              <a:buFont typeface="Arial" panose="020B0604020202020204" pitchFamily="34" charset="0"/>
              <a:buChar char="•"/>
            </a:pPr>
            <a:r>
              <a:rPr lang="en-US" dirty="0"/>
              <a:t>What is a null hypothesis case? One in which probability of success is independent of predictor</a:t>
            </a:r>
          </a:p>
          <a:p>
            <a:pPr marL="342900" indent="-342900">
              <a:buFont typeface="Arial" panose="020B0604020202020204" pitchFamily="34" charset="0"/>
              <a:buChar char="•"/>
            </a:pPr>
            <a:r>
              <a:rPr lang="en-US" dirty="0">
                <a:sym typeface="Wingdings" panose="05000000000000000000" pitchFamily="2" charset="2"/>
              </a:rPr>
              <a:t> You switch some treatment success cases to treatment failure case</a:t>
            </a:r>
            <a:endParaRPr lang="en-US" dirty="0"/>
          </a:p>
        </p:txBody>
      </p:sp>
      <p:sp>
        <p:nvSpPr>
          <p:cNvPr id="4" name="Slide Number Placeholder 3">
            <a:extLst>
              <a:ext uri="{FF2B5EF4-FFF2-40B4-BE49-F238E27FC236}">
                <a16:creationId xmlns:a16="http://schemas.microsoft.com/office/drawing/2014/main" id="{20DF41B2-F429-4F49-9ACC-68F87D1BC4C5}"/>
              </a:ext>
            </a:extLst>
          </p:cNvPr>
          <p:cNvSpPr>
            <a:spLocks noGrp="1"/>
          </p:cNvSpPr>
          <p:nvPr>
            <p:ph type="sldNum" sz="quarter" idx="12"/>
          </p:nvPr>
        </p:nvSpPr>
        <p:spPr/>
        <p:txBody>
          <a:bodyPr/>
          <a:lstStyle/>
          <a:p>
            <a:pPr fontAlgn="base">
              <a:spcBef>
                <a:spcPct val="0"/>
              </a:spcBef>
              <a:spcAft>
                <a:spcPct val="0"/>
              </a:spcAft>
              <a:defRPr/>
            </a:pPr>
            <a:fld id="{350884FC-A345-47D7-8DCD-28131DE4BA17}" type="slidenum">
              <a:rPr lang="en-US"/>
              <a:pPr fontAlgn="base">
                <a:spcBef>
                  <a:spcPct val="0"/>
                </a:spcBef>
                <a:spcAft>
                  <a:spcPct val="0"/>
                </a:spcAft>
                <a:defRPr/>
              </a:pPr>
              <a:t>76</a:t>
            </a:fld>
            <a:endParaRPr lang="en-US" dirty="0"/>
          </a:p>
        </p:txBody>
      </p:sp>
    </p:spTree>
    <p:extLst>
      <p:ext uri="{BB962C8B-B14F-4D97-AF65-F5344CB8AC3E}">
        <p14:creationId xmlns:p14="http://schemas.microsoft.com/office/powerpoint/2010/main" val="3777746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9568"/>
            <a:ext cx="6642690" cy="857250"/>
          </a:xfrm>
        </p:spPr>
        <p:txBody>
          <a:bodyPr/>
          <a:lstStyle/>
          <a:p>
            <a:r>
              <a:rPr lang="en-US" sz="2400" dirty="0"/>
              <a:t>State of the Art: Rosenbaum Bounds</a:t>
            </a:r>
            <a:br>
              <a:rPr lang="en-US" sz="2400" dirty="0"/>
            </a:br>
            <a:endParaRPr lang="en-US" sz="2400"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786"/>
          <a:stretch/>
        </p:blipFill>
        <p:spPr bwMode="auto">
          <a:xfrm>
            <a:off x="2000250" y="2762038"/>
            <a:ext cx="5695950" cy="322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09800" y="5971069"/>
            <a:ext cx="6207442" cy="715581"/>
          </a:xfrm>
          <a:prstGeom prst="rect">
            <a:avLst/>
          </a:prstGeom>
        </p:spPr>
        <p:txBody>
          <a:bodyPr wrap="square">
            <a:spAutoFit/>
          </a:bodyPr>
          <a:lstStyle/>
          <a:p>
            <a:pPr defTabSz="685800" fontAlgn="auto">
              <a:spcBef>
                <a:spcPts val="0"/>
              </a:spcBef>
              <a:spcAft>
                <a:spcPts val="0"/>
              </a:spcAft>
            </a:pPr>
            <a:r>
              <a:rPr lang="en-US" sz="1350" dirty="0">
                <a:solidFill>
                  <a:srgbClr val="000000"/>
                </a:solidFill>
                <a:latin typeface="Arial"/>
                <a:hlinkClick r:id="rId3"/>
              </a:rPr>
              <a:t>Harding, D. J. (2003). Counterfactual models of neighborhood effects: The effect of neighborhood poverty on dropping out and teenage pregnancy. </a:t>
            </a:r>
            <a:r>
              <a:rPr lang="en-US" sz="1350" i="1" dirty="0">
                <a:solidFill>
                  <a:srgbClr val="000000"/>
                </a:solidFill>
                <a:latin typeface="Arial"/>
                <a:hlinkClick r:id="rId3"/>
              </a:rPr>
              <a:t>American Journal of Sociology</a:t>
            </a:r>
            <a:r>
              <a:rPr lang="en-US" sz="1350" dirty="0">
                <a:solidFill>
                  <a:srgbClr val="000000"/>
                </a:solidFill>
                <a:latin typeface="Arial"/>
                <a:hlinkClick r:id="rId3"/>
              </a:rPr>
              <a:t>, </a:t>
            </a:r>
            <a:r>
              <a:rPr lang="en-US" sz="1350" i="1" dirty="0">
                <a:solidFill>
                  <a:srgbClr val="000000"/>
                </a:solidFill>
                <a:latin typeface="Arial"/>
                <a:hlinkClick r:id="rId3"/>
              </a:rPr>
              <a:t>109</a:t>
            </a:r>
            <a:r>
              <a:rPr lang="en-US" sz="1350" dirty="0">
                <a:solidFill>
                  <a:srgbClr val="000000"/>
                </a:solidFill>
                <a:latin typeface="Arial"/>
                <a:hlinkClick r:id="rId3"/>
              </a:rPr>
              <a:t>(3), 676-719.</a:t>
            </a:r>
            <a:endParaRPr lang="en-US" sz="1350" dirty="0">
              <a:solidFill>
                <a:srgbClr val="000000"/>
              </a:solidFill>
              <a:latin typeface="Arial"/>
            </a:endParaRPr>
          </a:p>
        </p:txBody>
      </p:sp>
      <p:sp>
        <p:nvSpPr>
          <p:cNvPr id="5" name="TextBox 4"/>
          <p:cNvSpPr txBox="1"/>
          <p:nvPr/>
        </p:nvSpPr>
        <p:spPr>
          <a:xfrm>
            <a:off x="7738155" y="2620387"/>
            <a:ext cx="1140571" cy="1754326"/>
          </a:xfrm>
          <a:prstGeom prst="rect">
            <a:avLst/>
          </a:prstGeom>
          <a:noFill/>
        </p:spPr>
        <p:txBody>
          <a:bodyPr wrap="square" rtlCol="0">
            <a:spAutoFit/>
          </a:bodyPr>
          <a:lstStyle/>
          <a:p>
            <a:pPr defTabSz="685800" fontAlgn="auto">
              <a:spcBef>
                <a:spcPts val="0"/>
              </a:spcBef>
              <a:spcAft>
                <a:spcPts val="0"/>
              </a:spcAft>
            </a:pPr>
            <a:r>
              <a:rPr lang="en-US" sz="1350" dirty="0">
                <a:latin typeface="Arial"/>
              </a:rPr>
              <a:t>Increments of </a:t>
            </a:r>
            <a:r>
              <a:rPr lang="el-GR" sz="1350" dirty="0">
                <a:latin typeface="Arial"/>
              </a:rPr>
              <a:t>Γ</a:t>
            </a:r>
            <a:r>
              <a:rPr lang="en-US" sz="1350" dirty="0">
                <a:latin typeface="Arial"/>
              </a:rPr>
              <a:t> matter more as </a:t>
            </a:r>
            <a:r>
              <a:rPr lang="el-GR" sz="1350" dirty="0">
                <a:latin typeface="Arial"/>
              </a:rPr>
              <a:t>Δ</a:t>
            </a:r>
            <a:r>
              <a:rPr lang="en-US" sz="1350" dirty="0">
                <a:latin typeface="Arial"/>
              </a:rPr>
              <a:t> increases. Correlation between </a:t>
            </a:r>
            <a:r>
              <a:rPr lang="el-GR" sz="1350" dirty="0">
                <a:latin typeface="Arial"/>
              </a:rPr>
              <a:t>Γ</a:t>
            </a:r>
            <a:r>
              <a:rPr lang="en-US" sz="1350" dirty="0">
                <a:latin typeface="Arial"/>
              </a:rPr>
              <a:t> </a:t>
            </a:r>
            <a:r>
              <a:rPr lang="el-GR" sz="1350" dirty="0">
                <a:latin typeface="Arial"/>
              </a:rPr>
              <a:t>Δ</a:t>
            </a:r>
            <a:r>
              <a:rPr lang="en-US" sz="1350" dirty="0">
                <a:latin typeface="Arial"/>
              </a:rPr>
              <a:t> and odd ratio is -.96</a:t>
            </a:r>
          </a:p>
        </p:txBody>
      </p:sp>
      <p:cxnSp>
        <p:nvCxnSpPr>
          <p:cNvPr id="7" name="Straight Arrow Connector 6"/>
          <p:cNvCxnSpPr/>
          <p:nvPr/>
        </p:nvCxnSpPr>
        <p:spPr bwMode="auto">
          <a:xfrm flipH="1">
            <a:off x="7309530" y="3238595"/>
            <a:ext cx="428625" cy="208467"/>
          </a:xfrm>
          <a:prstGeom prst="straightConnector1">
            <a:avLst/>
          </a:prstGeom>
          <a:noFill/>
          <a:ln w="38100" cap="flat" cmpd="sng" algn="ctr">
            <a:solidFill>
              <a:srgbClr val="FF0000"/>
            </a:solidFill>
            <a:prstDash val="solid"/>
            <a:round/>
            <a:headEnd type="none" w="med" len="med"/>
            <a:tailEnd type="arrow"/>
          </a:ln>
          <a:effectLst/>
        </p:spPr>
      </p:cxnSp>
      <p:sp>
        <p:nvSpPr>
          <p:cNvPr id="3" name="TextBox 2"/>
          <p:cNvSpPr txBox="1"/>
          <p:nvPr/>
        </p:nvSpPr>
        <p:spPr>
          <a:xfrm>
            <a:off x="2504938" y="3042285"/>
            <a:ext cx="955079" cy="1546577"/>
          </a:xfrm>
          <a:prstGeom prst="rect">
            <a:avLst/>
          </a:prstGeom>
          <a:solidFill>
            <a:schemeClr val="bg1"/>
          </a:solidFill>
        </p:spPr>
        <p:txBody>
          <a:bodyPr wrap="square" rtlCol="0">
            <a:spAutoFit/>
          </a:bodyPr>
          <a:lstStyle/>
          <a:p>
            <a:pPr defTabSz="685800" fontAlgn="auto">
              <a:spcBef>
                <a:spcPts val="0"/>
              </a:spcBef>
              <a:spcAft>
                <a:spcPts val="0"/>
              </a:spcAft>
            </a:pPr>
            <a:r>
              <a:rPr lang="en-US" sz="1350" dirty="0">
                <a:solidFill>
                  <a:srgbClr val="000000"/>
                </a:solidFill>
                <a:latin typeface="Arial"/>
              </a:rPr>
              <a:t>Odds ratio relating omitted variable to treatment</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623"/>
          <a:stretch/>
        </p:blipFill>
        <p:spPr bwMode="auto">
          <a:xfrm>
            <a:off x="2000250" y="1679313"/>
            <a:ext cx="5567601" cy="1063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2000251" y="2381465"/>
            <a:ext cx="4071938" cy="418889"/>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350">
              <a:latin typeface="Arial"/>
            </a:endParaRPr>
          </a:p>
        </p:txBody>
      </p:sp>
      <p:sp>
        <p:nvSpPr>
          <p:cNvPr id="11" name="TextBox 10"/>
          <p:cNvSpPr txBox="1"/>
          <p:nvPr/>
        </p:nvSpPr>
        <p:spPr>
          <a:xfrm>
            <a:off x="3112292" y="2421441"/>
            <a:ext cx="3038378" cy="507831"/>
          </a:xfrm>
          <a:prstGeom prst="rect">
            <a:avLst/>
          </a:prstGeom>
          <a:solidFill>
            <a:schemeClr val="bg1"/>
          </a:solidFill>
        </p:spPr>
        <p:txBody>
          <a:bodyPr wrap="square" rtlCol="0">
            <a:spAutoFit/>
          </a:bodyPr>
          <a:lstStyle/>
          <a:p>
            <a:pPr defTabSz="685800" fontAlgn="auto">
              <a:spcBef>
                <a:spcPts val="0"/>
              </a:spcBef>
              <a:spcAft>
                <a:spcPts val="0"/>
              </a:spcAft>
            </a:pPr>
            <a:r>
              <a:rPr lang="en-US" sz="1350" dirty="0">
                <a:solidFill>
                  <a:srgbClr val="000000"/>
                </a:solidFill>
                <a:latin typeface="Arial"/>
              </a:rPr>
              <a:t>Odds ratio relating omitted variable to outcome</a:t>
            </a:r>
          </a:p>
        </p:txBody>
      </p:sp>
      <p:sp>
        <p:nvSpPr>
          <p:cNvPr id="12" name="TextBox 11"/>
          <p:cNvSpPr txBox="1"/>
          <p:nvPr/>
        </p:nvSpPr>
        <p:spPr>
          <a:xfrm>
            <a:off x="2078732" y="1923237"/>
            <a:ext cx="955079" cy="830997"/>
          </a:xfrm>
          <a:prstGeom prst="rect">
            <a:avLst/>
          </a:prstGeom>
          <a:solidFill>
            <a:schemeClr val="bg1"/>
          </a:solidFill>
        </p:spPr>
        <p:txBody>
          <a:bodyPr wrap="square" rtlCol="0">
            <a:spAutoFit/>
          </a:bodyPr>
          <a:lstStyle/>
          <a:p>
            <a:pPr defTabSz="685800" fontAlgn="auto">
              <a:spcBef>
                <a:spcPts val="0"/>
              </a:spcBef>
              <a:spcAft>
                <a:spcPts val="0"/>
              </a:spcAft>
            </a:pPr>
            <a:r>
              <a:rPr lang="en-US" sz="1200" dirty="0">
                <a:solidFill>
                  <a:srgbClr val="000000"/>
                </a:solidFill>
                <a:latin typeface="Arial"/>
              </a:rPr>
              <a:t>Odds ratio relating treatment to outcome</a:t>
            </a:r>
          </a:p>
        </p:txBody>
      </p:sp>
      <p:sp>
        <p:nvSpPr>
          <p:cNvPr id="15" name="Left Brace 14"/>
          <p:cNvSpPr/>
          <p:nvPr/>
        </p:nvSpPr>
        <p:spPr bwMode="auto">
          <a:xfrm rot="1918289">
            <a:off x="2669205" y="2474214"/>
            <a:ext cx="453995" cy="743783"/>
          </a:xfrm>
          <a:prstGeom prst="leftBrace">
            <a:avLst>
              <a:gd name="adj1" fmla="val 8333"/>
              <a:gd name="adj2" fmla="val 50827"/>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350">
              <a:latin typeface="Arial"/>
            </a:endParaRPr>
          </a:p>
        </p:txBody>
      </p:sp>
      <p:sp>
        <p:nvSpPr>
          <p:cNvPr id="6" name="Slide Number Placeholder 5">
            <a:extLst>
              <a:ext uri="{FF2B5EF4-FFF2-40B4-BE49-F238E27FC236}">
                <a16:creationId xmlns:a16="http://schemas.microsoft.com/office/drawing/2014/main" id="{4DB8F4AE-9D4A-4682-899D-4F6C346FA760}"/>
              </a:ext>
            </a:extLst>
          </p:cNvPr>
          <p:cNvSpPr>
            <a:spLocks noGrp="1"/>
          </p:cNvSpPr>
          <p:nvPr>
            <p:ph type="sldNum" sz="quarter" idx="12"/>
          </p:nvPr>
        </p:nvSpPr>
        <p:spPr/>
        <p:txBody>
          <a:bodyPr/>
          <a:lstStyle/>
          <a:p>
            <a:pPr fontAlgn="base">
              <a:spcBef>
                <a:spcPct val="0"/>
              </a:spcBef>
              <a:spcAft>
                <a:spcPct val="0"/>
              </a:spcAft>
              <a:defRPr/>
            </a:pPr>
            <a:fld id="{350884FC-A345-47D7-8DCD-28131DE4BA17}" type="slidenum">
              <a:rPr lang="en-US"/>
              <a:pPr fontAlgn="base">
                <a:spcBef>
                  <a:spcPct val="0"/>
                </a:spcBef>
                <a:spcAft>
                  <a:spcPct val="0"/>
                </a:spcAft>
                <a:defRPr/>
              </a:pPr>
              <a:t>77</a:t>
            </a:fld>
            <a:endParaRPr lang="en-US" dirty="0"/>
          </a:p>
        </p:txBody>
      </p:sp>
    </p:spTree>
    <p:extLst>
      <p:ext uri="{BB962C8B-B14F-4D97-AF65-F5344CB8AC3E}">
        <p14:creationId xmlns:p14="http://schemas.microsoft.com/office/powerpoint/2010/main" val="1818684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2A13-496E-42E6-8255-0CFAAE5D76FB}"/>
              </a:ext>
            </a:extLst>
          </p:cNvPr>
          <p:cNvSpPr>
            <a:spLocks noGrp="1"/>
          </p:cNvSpPr>
          <p:nvPr>
            <p:ph type="title"/>
          </p:nvPr>
        </p:nvSpPr>
        <p:spPr>
          <a:xfrm>
            <a:off x="2209800" y="364239"/>
            <a:ext cx="5943600" cy="359867"/>
          </a:xfrm>
        </p:spPr>
        <p:txBody>
          <a:bodyPr/>
          <a:lstStyle/>
          <a:p>
            <a:r>
              <a:rPr lang="en-US" sz="2400" dirty="0"/>
              <a:t>Replacement of Cases for Logistic: </a:t>
            </a:r>
            <a:br>
              <a:rPr lang="en-US" sz="2400" dirty="0"/>
            </a:br>
            <a:r>
              <a:rPr lang="en-US" sz="2400" dirty="0"/>
              <a:t>Toy Example Observed Data</a:t>
            </a:r>
          </a:p>
        </p:txBody>
      </p:sp>
      <p:graphicFrame>
        <p:nvGraphicFramePr>
          <p:cNvPr id="11" name="Table 10">
            <a:extLst>
              <a:ext uri="{FF2B5EF4-FFF2-40B4-BE49-F238E27FC236}">
                <a16:creationId xmlns:a16="http://schemas.microsoft.com/office/drawing/2014/main" id="{ECB7C5B1-1972-4DCE-8C0E-8C9B59638280}"/>
              </a:ext>
            </a:extLst>
          </p:cNvPr>
          <p:cNvGraphicFramePr>
            <a:graphicFrameLocks noGrp="1"/>
          </p:cNvGraphicFramePr>
          <p:nvPr/>
        </p:nvGraphicFramePr>
        <p:xfrm>
          <a:off x="3200400" y="1219200"/>
          <a:ext cx="5877994" cy="2540762"/>
        </p:xfrm>
        <a:graphic>
          <a:graphicData uri="http://schemas.openxmlformats.org/drawingml/2006/table">
            <a:tbl>
              <a:tblPr firstRow="1" firstCol="1" bandRow="1"/>
              <a:tblGrid>
                <a:gridCol w="932838">
                  <a:extLst>
                    <a:ext uri="{9D8B030D-6E8A-4147-A177-3AD203B41FA5}">
                      <a16:colId xmlns:a16="http://schemas.microsoft.com/office/drawing/2014/main" val="3858010158"/>
                    </a:ext>
                  </a:extLst>
                </a:gridCol>
                <a:gridCol w="1708327">
                  <a:extLst>
                    <a:ext uri="{9D8B030D-6E8A-4147-A177-3AD203B41FA5}">
                      <a16:colId xmlns:a16="http://schemas.microsoft.com/office/drawing/2014/main" val="2078188042"/>
                    </a:ext>
                  </a:extLst>
                </a:gridCol>
                <a:gridCol w="1767016">
                  <a:extLst>
                    <a:ext uri="{9D8B030D-6E8A-4147-A177-3AD203B41FA5}">
                      <a16:colId xmlns:a16="http://schemas.microsoft.com/office/drawing/2014/main" val="2107972341"/>
                    </a:ext>
                  </a:extLst>
                </a:gridCol>
                <a:gridCol w="1469813">
                  <a:extLst>
                    <a:ext uri="{9D8B030D-6E8A-4147-A177-3AD203B41FA5}">
                      <a16:colId xmlns:a16="http://schemas.microsoft.com/office/drawing/2014/main" val="2619908528"/>
                    </a:ext>
                  </a:extLst>
                </a:gridCol>
              </a:tblGrid>
              <a:tr h="14030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7935961"/>
                  </a:ext>
                </a:extLst>
              </a:tr>
              <a:tr h="43386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46058710"/>
                  </a:ext>
                </a:extLst>
              </a:tr>
              <a:tr h="43386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532849"/>
                  </a:ext>
                </a:extLst>
              </a:tr>
              <a:tr h="87420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264787"/>
                  </a:ext>
                </a:extLst>
              </a:tr>
            </a:tbl>
          </a:graphicData>
        </a:graphic>
      </p:graphicFrame>
      <p:graphicFrame>
        <p:nvGraphicFramePr>
          <p:cNvPr id="13" name="Table 12">
            <a:extLst>
              <a:ext uri="{FF2B5EF4-FFF2-40B4-BE49-F238E27FC236}">
                <a16:creationId xmlns:a16="http://schemas.microsoft.com/office/drawing/2014/main" id="{F4C3124E-3B14-4742-8485-B9DE651B1283}"/>
              </a:ext>
            </a:extLst>
          </p:cNvPr>
          <p:cNvGraphicFramePr>
            <a:graphicFrameLocks noGrp="1"/>
          </p:cNvGraphicFramePr>
          <p:nvPr/>
        </p:nvGraphicFramePr>
        <p:xfrm>
          <a:off x="228600" y="1244057"/>
          <a:ext cx="2743200" cy="1194342"/>
        </p:xfrm>
        <a:graphic>
          <a:graphicData uri="http://schemas.openxmlformats.org/drawingml/2006/table">
            <a:tbl>
              <a:tblPr firstRow="1" firstCol="1" bandRow="1"/>
              <a:tblGrid>
                <a:gridCol w="914400">
                  <a:extLst>
                    <a:ext uri="{9D8B030D-6E8A-4147-A177-3AD203B41FA5}">
                      <a16:colId xmlns:a16="http://schemas.microsoft.com/office/drawing/2014/main" val="3202860110"/>
                    </a:ext>
                  </a:extLst>
                </a:gridCol>
                <a:gridCol w="665018">
                  <a:extLst>
                    <a:ext uri="{9D8B030D-6E8A-4147-A177-3AD203B41FA5}">
                      <a16:colId xmlns:a16="http://schemas.microsoft.com/office/drawing/2014/main" val="3375175542"/>
                    </a:ext>
                  </a:extLst>
                </a:gridCol>
                <a:gridCol w="665018">
                  <a:extLst>
                    <a:ext uri="{9D8B030D-6E8A-4147-A177-3AD203B41FA5}">
                      <a16:colId xmlns:a16="http://schemas.microsoft.com/office/drawing/2014/main" val="1120931063"/>
                    </a:ext>
                  </a:extLst>
                </a:gridCol>
                <a:gridCol w="498764">
                  <a:extLst>
                    <a:ext uri="{9D8B030D-6E8A-4147-A177-3AD203B41FA5}">
                      <a16:colId xmlns:a16="http://schemas.microsoft.com/office/drawing/2014/main" val="1145171716"/>
                    </a:ext>
                  </a:extLst>
                </a:gridCol>
              </a:tblGrid>
              <a:tr h="44452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414466"/>
                  </a:ext>
                </a:extLst>
              </a:tr>
              <a:tr h="24993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532115"/>
                  </a:ext>
                </a:extLst>
              </a:tr>
              <a:tr h="24993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25</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1956522"/>
                  </a:ext>
                </a:extLst>
              </a:tr>
              <a:tr h="249938">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50</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5462423"/>
                  </a:ext>
                </a:extLst>
              </a:tr>
            </a:tbl>
          </a:graphicData>
        </a:graphic>
      </p:graphicFrame>
      <p:sp>
        <p:nvSpPr>
          <p:cNvPr id="3" name="Slide Number Placeholder 2">
            <a:extLst>
              <a:ext uri="{FF2B5EF4-FFF2-40B4-BE49-F238E27FC236}">
                <a16:creationId xmlns:a16="http://schemas.microsoft.com/office/drawing/2014/main" id="{E49CFA17-0FD3-4075-AB86-87A6DB6D1A9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a:ln>
                  <a:noFill/>
                </a:ln>
                <a:solidFill>
                  <a:srgbClr val="FFFF00"/>
                </a:solidFill>
                <a:effectLst/>
                <a:uLnTx/>
                <a:uFillTx/>
                <a:latin typeface="Arial"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78</a:t>
            </a:fld>
            <a:endParaRPr kumimoji="0" lang="en-US" sz="788"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212708F-56E4-4E7B-98E3-B2B010CBC1E7}"/>
              </a:ext>
            </a:extLst>
          </p:cNvPr>
          <p:cNvSpPr>
            <a:spLocks noChangeArrowheads="1"/>
          </p:cNvSpPr>
          <p:nvPr/>
        </p:nvSpPr>
        <p:spPr bwMode="auto">
          <a:xfrm>
            <a:off x="76201" y="3886602"/>
            <a:ext cx="7010399" cy="2637261"/>
          </a:xfrm>
          <a:prstGeom prst="rect">
            <a:avLst/>
          </a:prstGeom>
          <a:solidFill>
            <a:schemeClr val="accent2"/>
          </a:solidFill>
          <a:ln>
            <a:noFill/>
          </a:ln>
          <a:effectLst/>
        </p:spPr>
        <p:txBody>
          <a:bodyPr vert="horz" wrap="square" lIns="51435" tIns="25718" rIns="51435" bIns="25718" numCol="1" anchor="ctr" anchorCtr="0" compatLnSpc="1">
            <a:prstTxWarp prst="textNoShape">
              <a:avLst/>
            </a:prstTxWarp>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Odds ratio=(15x20)/(10x5)=6; Ln(Odds ratio)=ln(6)=1.79</a:t>
            </a: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Standard error=(1/15+1/10+1/5+1/20)</a:t>
            </a:r>
            <a:r>
              <a:rPr kumimoji="0" lang="en-US" altLang="en-US" sz="2400" b="0" i="0" u="none" strike="noStrike" kern="1200" cap="none" spc="0" normalizeH="0" baseline="3000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1/2</a:t>
            </a: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=.64</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Threshold=1.96x.64=1.27</a:t>
            </a:r>
            <a:endParaRPr kumimoji="0" lang="en-US" altLang="en-US" sz="24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bias to invalidate=1-1.27/1.79=29%</a:t>
            </a:r>
            <a:endParaRPr kumimoji="0" lang="en-US" altLang="en-US" sz="24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Replace 29% of treatment successes (n=20)=6 cases</a:t>
            </a: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p:txBody>
      </p:sp>
      <p:cxnSp>
        <p:nvCxnSpPr>
          <p:cNvPr id="5" name="Straight Arrow Connector 4">
            <a:extLst>
              <a:ext uri="{FF2B5EF4-FFF2-40B4-BE49-F238E27FC236}">
                <a16:creationId xmlns:a16="http://schemas.microsoft.com/office/drawing/2014/main" id="{5FEE560F-48CF-474D-930C-B4B998676521}"/>
              </a:ext>
            </a:extLst>
          </p:cNvPr>
          <p:cNvCxnSpPr>
            <a:cxnSpLocks/>
          </p:cNvCxnSpPr>
          <p:nvPr/>
        </p:nvCxnSpPr>
        <p:spPr bwMode="auto">
          <a:xfrm>
            <a:off x="1219200" y="1828800"/>
            <a:ext cx="499153" cy="2133600"/>
          </a:xfrm>
          <a:prstGeom prst="straightConnector1">
            <a:avLst/>
          </a:prstGeom>
          <a:noFill/>
          <a:ln w="19050" cap="flat" cmpd="sng" algn="ctr">
            <a:solidFill>
              <a:srgbClr val="FF0000"/>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5F8CE5CB-E4A6-4D9D-9F02-21D5AD9A1A98}"/>
              </a:ext>
            </a:extLst>
          </p:cNvPr>
          <p:cNvCxnSpPr>
            <a:cxnSpLocks/>
          </p:cNvCxnSpPr>
          <p:nvPr/>
        </p:nvCxnSpPr>
        <p:spPr bwMode="auto">
          <a:xfrm>
            <a:off x="2057400" y="2133600"/>
            <a:ext cx="152400" cy="1943453"/>
          </a:xfrm>
          <a:prstGeom prst="straightConnector1">
            <a:avLst/>
          </a:prstGeom>
          <a:noFill/>
          <a:ln w="19050" cap="flat" cmpd="sng" algn="ctr">
            <a:solidFill>
              <a:srgbClr val="FF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A6DE9D8-B685-4A72-9380-AC28D7D45AE5}"/>
              </a:ext>
            </a:extLst>
          </p:cNvPr>
          <p:cNvCxnSpPr>
            <a:cxnSpLocks/>
          </p:cNvCxnSpPr>
          <p:nvPr/>
        </p:nvCxnSpPr>
        <p:spPr bwMode="auto">
          <a:xfrm>
            <a:off x="2057400" y="1752600"/>
            <a:ext cx="741023" cy="2324453"/>
          </a:xfrm>
          <a:prstGeom prst="straightConnector1">
            <a:avLst/>
          </a:prstGeom>
          <a:noFill/>
          <a:ln w="19050" cap="flat" cmpd="sng" algn="ctr">
            <a:solidFill>
              <a:srgbClr val="FF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5168998B-0736-48F7-8B36-0B4F65BA2C11}"/>
              </a:ext>
            </a:extLst>
          </p:cNvPr>
          <p:cNvCxnSpPr>
            <a:cxnSpLocks/>
          </p:cNvCxnSpPr>
          <p:nvPr/>
        </p:nvCxnSpPr>
        <p:spPr bwMode="auto">
          <a:xfrm>
            <a:off x="1524000" y="2057400"/>
            <a:ext cx="1676400" cy="2031640"/>
          </a:xfrm>
          <a:prstGeom prst="straightConnector1">
            <a:avLst/>
          </a:prstGeom>
          <a:no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821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2A13-496E-42E6-8255-0CFAAE5D76FB}"/>
              </a:ext>
            </a:extLst>
          </p:cNvPr>
          <p:cNvSpPr>
            <a:spLocks noGrp="1"/>
          </p:cNvSpPr>
          <p:nvPr>
            <p:ph type="title"/>
          </p:nvPr>
        </p:nvSpPr>
        <p:spPr>
          <a:xfrm>
            <a:off x="685800" y="397555"/>
            <a:ext cx="8305800" cy="359867"/>
          </a:xfrm>
        </p:spPr>
        <p:txBody>
          <a:bodyPr/>
          <a:lstStyle/>
          <a:p>
            <a:r>
              <a:rPr lang="en-US" sz="2400" dirty="0"/>
              <a:t>Replacement of 6 Cases with null Hypothesis (p=.6) Cases </a:t>
            </a:r>
          </a:p>
        </p:txBody>
      </p:sp>
      <p:sp>
        <p:nvSpPr>
          <p:cNvPr id="3" name="Slide Number Placeholder 2">
            <a:extLst>
              <a:ext uri="{FF2B5EF4-FFF2-40B4-BE49-F238E27FC236}">
                <a16:creationId xmlns:a16="http://schemas.microsoft.com/office/drawing/2014/main" id="{E49CFA17-0FD3-4075-AB86-87A6DB6D1A9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a:ln>
                  <a:noFill/>
                </a:ln>
                <a:solidFill>
                  <a:srgbClr val="FFFF00"/>
                </a:solidFill>
                <a:effectLst/>
                <a:uLnTx/>
                <a:uFillTx/>
                <a:latin typeface="Arial"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79</a:t>
            </a:fld>
            <a:endParaRPr kumimoji="0" lang="en-US" sz="788"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212708F-56E4-4E7B-98E3-B2B010CBC1E7}"/>
              </a:ext>
            </a:extLst>
          </p:cNvPr>
          <p:cNvSpPr>
            <a:spLocks noChangeArrowheads="1"/>
          </p:cNvSpPr>
          <p:nvPr/>
        </p:nvSpPr>
        <p:spPr bwMode="auto">
          <a:xfrm>
            <a:off x="76200" y="3701489"/>
            <a:ext cx="6792394" cy="337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anchor="ctr" anchorCtr="0" compatLnSpc="1">
            <a:prstTxWarp prst="textNoShape">
              <a:avLst/>
            </a:prstTxWarp>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Replace 29% of treatment successes (n=20)=6 cases</a:t>
            </a:r>
            <a:endParaRPr kumimoji="0" lang="en-US" altLang="en-US" sz="24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Replace with null hypothesis cases (p of success=30/50=.6).</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So some of the treatment successes are replaced with other treatment successes</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 Ask instead, how many treatment successes must be switched to treatment failure to invalidate the inference</a:t>
            </a:r>
            <a:endParaRPr kumimoji="0" lang="en-US" altLang="en-US" sz="24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p:txBody>
      </p:sp>
      <p:sp>
        <p:nvSpPr>
          <p:cNvPr id="5" name="Rectangle 4">
            <a:extLst>
              <a:ext uri="{FF2B5EF4-FFF2-40B4-BE49-F238E27FC236}">
                <a16:creationId xmlns:a16="http://schemas.microsoft.com/office/drawing/2014/main" id="{B0B566BF-BAFD-40CB-801A-FDDF898F18AB}"/>
              </a:ext>
            </a:extLst>
          </p:cNvPr>
          <p:cNvSpPr/>
          <p:nvPr/>
        </p:nvSpPr>
        <p:spPr>
          <a:xfrm>
            <a:off x="6934200" y="4688230"/>
            <a:ext cx="254136"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Ꙫ Ꙫ Ꙫ </a:t>
            </a: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Ꙫ Ꙫ</a:t>
            </a:r>
            <a:r>
              <a:rPr kumimoji="0" lang="en-US" sz="12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 ? </a:t>
            </a:r>
            <a:endParaRPr kumimoji="0" lang="en-US" sz="1800" b="0"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FC2567BF-D972-4DDA-92A9-BEC99C752BB4}"/>
              </a:ext>
            </a:extLst>
          </p:cNvPr>
          <p:cNvSpPr txBox="1"/>
          <p:nvPr/>
        </p:nvSpPr>
        <p:spPr>
          <a:xfrm>
            <a:off x="6614558" y="5864554"/>
            <a:ext cx="232627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charset="0"/>
                <a:ea typeface="+mn-ea"/>
                <a:cs typeface="+mn-cs"/>
              </a:rPr>
              <a:t>Replacement Cases,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charset="0"/>
                <a:ea typeface="+mn-ea"/>
                <a:cs typeface="+mn-cs"/>
              </a:rPr>
              <a:t>P(success)=.6</a:t>
            </a:r>
          </a:p>
        </p:txBody>
      </p:sp>
      <p:graphicFrame>
        <p:nvGraphicFramePr>
          <p:cNvPr id="10" name="Table 9">
            <a:extLst>
              <a:ext uri="{FF2B5EF4-FFF2-40B4-BE49-F238E27FC236}">
                <a16:creationId xmlns:a16="http://schemas.microsoft.com/office/drawing/2014/main" id="{3277BD0D-3263-417E-AE4E-3A9F11EE1A85}"/>
              </a:ext>
            </a:extLst>
          </p:cNvPr>
          <p:cNvGraphicFramePr>
            <a:graphicFrameLocks noGrp="1"/>
          </p:cNvGraphicFramePr>
          <p:nvPr/>
        </p:nvGraphicFramePr>
        <p:xfrm>
          <a:off x="2971800" y="1146131"/>
          <a:ext cx="5877994" cy="2573338"/>
        </p:xfrm>
        <a:graphic>
          <a:graphicData uri="http://schemas.openxmlformats.org/drawingml/2006/table">
            <a:tbl>
              <a:tblPr firstRow="1" firstCol="1" bandRow="1"/>
              <a:tblGrid>
                <a:gridCol w="932838">
                  <a:extLst>
                    <a:ext uri="{9D8B030D-6E8A-4147-A177-3AD203B41FA5}">
                      <a16:colId xmlns:a16="http://schemas.microsoft.com/office/drawing/2014/main" val="3858010158"/>
                    </a:ext>
                  </a:extLst>
                </a:gridCol>
                <a:gridCol w="1708327">
                  <a:extLst>
                    <a:ext uri="{9D8B030D-6E8A-4147-A177-3AD203B41FA5}">
                      <a16:colId xmlns:a16="http://schemas.microsoft.com/office/drawing/2014/main" val="2078188042"/>
                    </a:ext>
                  </a:extLst>
                </a:gridCol>
                <a:gridCol w="1767016">
                  <a:extLst>
                    <a:ext uri="{9D8B030D-6E8A-4147-A177-3AD203B41FA5}">
                      <a16:colId xmlns:a16="http://schemas.microsoft.com/office/drawing/2014/main" val="2107972341"/>
                    </a:ext>
                  </a:extLst>
                </a:gridCol>
                <a:gridCol w="1469813">
                  <a:extLst>
                    <a:ext uri="{9D8B030D-6E8A-4147-A177-3AD203B41FA5}">
                      <a16:colId xmlns:a16="http://schemas.microsoft.com/office/drawing/2014/main" val="2619908528"/>
                    </a:ext>
                  </a:extLst>
                </a:gridCol>
              </a:tblGrid>
              <a:tr h="14030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7935961"/>
                  </a:ext>
                </a:extLst>
              </a:tr>
              <a:tr h="43386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46058710"/>
                  </a:ext>
                </a:extLst>
              </a:tr>
              <a:tr h="43386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a:t>
                      </a:r>
                      <a:r>
                        <a:rPr lang="en-US" sz="1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532849"/>
                  </a:ext>
                </a:extLst>
              </a:tr>
              <a:tr h="874205">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264787"/>
                  </a:ext>
                </a:extLst>
              </a:tr>
            </a:tbl>
          </a:graphicData>
        </a:graphic>
      </p:graphicFrame>
      <p:graphicFrame>
        <p:nvGraphicFramePr>
          <p:cNvPr id="12" name="Table 11">
            <a:extLst>
              <a:ext uri="{FF2B5EF4-FFF2-40B4-BE49-F238E27FC236}">
                <a16:creationId xmlns:a16="http://schemas.microsoft.com/office/drawing/2014/main" id="{89D3D883-2371-4589-B6EB-CD4036C2C389}"/>
              </a:ext>
            </a:extLst>
          </p:cNvPr>
          <p:cNvGraphicFramePr>
            <a:graphicFrameLocks noGrp="1"/>
          </p:cNvGraphicFramePr>
          <p:nvPr/>
        </p:nvGraphicFramePr>
        <p:xfrm>
          <a:off x="124691" y="1263703"/>
          <a:ext cx="2743200" cy="1194342"/>
        </p:xfrm>
        <a:graphic>
          <a:graphicData uri="http://schemas.openxmlformats.org/drawingml/2006/table">
            <a:tbl>
              <a:tblPr firstRow="1" firstCol="1" bandRow="1"/>
              <a:tblGrid>
                <a:gridCol w="914400">
                  <a:extLst>
                    <a:ext uri="{9D8B030D-6E8A-4147-A177-3AD203B41FA5}">
                      <a16:colId xmlns:a16="http://schemas.microsoft.com/office/drawing/2014/main" val="3202860110"/>
                    </a:ext>
                  </a:extLst>
                </a:gridCol>
                <a:gridCol w="665018">
                  <a:extLst>
                    <a:ext uri="{9D8B030D-6E8A-4147-A177-3AD203B41FA5}">
                      <a16:colId xmlns:a16="http://schemas.microsoft.com/office/drawing/2014/main" val="3375175542"/>
                    </a:ext>
                  </a:extLst>
                </a:gridCol>
                <a:gridCol w="665018">
                  <a:extLst>
                    <a:ext uri="{9D8B030D-6E8A-4147-A177-3AD203B41FA5}">
                      <a16:colId xmlns:a16="http://schemas.microsoft.com/office/drawing/2014/main" val="1120931063"/>
                    </a:ext>
                  </a:extLst>
                </a:gridCol>
                <a:gridCol w="498764">
                  <a:extLst>
                    <a:ext uri="{9D8B030D-6E8A-4147-A177-3AD203B41FA5}">
                      <a16:colId xmlns:a16="http://schemas.microsoft.com/office/drawing/2014/main" val="1145171716"/>
                    </a:ext>
                  </a:extLst>
                </a:gridCol>
              </a:tblGrid>
              <a:tr h="44452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414466"/>
                  </a:ext>
                </a:extLst>
              </a:tr>
              <a:tr h="24993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532115"/>
                  </a:ext>
                </a:extLst>
              </a:tr>
              <a:tr h="249938">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25</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1956522"/>
                  </a:ext>
                </a:extLst>
              </a:tr>
              <a:tr h="249938">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50</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5462423"/>
                  </a:ext>
                </a:extLst>
              </a:tr>
            </a:tbl>
          </a:graphicData>
        </a:graphic>
      </p:graphicFrame>
      <p:cxnSp>
        <p:nvCxnSpPr>
          <p:cNvPr id="9" name="Straight Arrow Connector 8">
            <a:extLst>
              <a:ext uri="{FF2B5EF4-FFF2-40B4-BE49-F238E27FC236}">
                <a16:creationId xmlns:a16="http://schemas.microsoft.com/office/drawing/2014/main" id="{31306B8F-BA94-4746-8251-3C5ACCF7C049}"/>
              </a:ext>
            </a:extLst>
          </p:cNvPr>
          <p:cNvCxnSpPr>
            <a:cxnSpLocks/>
            <a:stCxn id="5" idx="0"/>
          </p:cNvCxnSpPr>
          <p:nvPr/>
        </p:nvCxnSpPr>
        <p:spPr bwMode="auto">
          <a:xfrm flipH="1" flipV="1">
            <a:off x="7010400" y="2370350"/>
            <a:ext cx="50868" cy="2317878"/>
          </a:xfrm>
          <a:prstGeom prst="straightConnector1">
            <a:avLst/>
          </a:prstGeom>
          <a:noFill/>
          <a:ln w="38100" cap="flat" cmpd="sng" algn="ctr">
            <a:solidFill>
              <a:srgbClr val="FF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B8EF67E4-C1E5-4700-87DB-DE02F46A9017}"/>
              </a:ext>
            </a:extLst>
          </p:cNvPr>
          <p:cNvCxnSpPr>
            <a:cxnSpLocks/>
            <a:stCxn id="18" idx="1"/>
          </p:cNvCxnSpPr>
          <p:nvPr/>
        </p:nvCxnSpPr>
        <p:spPr bwMode="auto">
          <a:xfrm flipH="1">
            <a:off x="8153400" y="3031850"/>
            <a:ext cx="990600" cy="2738770"/>
          </a:xfrm>
          <a:prstGeom prst="straightConnector1">
            <a:avLst/>
          </a:prstGeom>
          <a:noFill/>
          <a:ln w="38100" cap="flat" cmpd="sng" algn="ctr">
            <a:solidFill>
              <a:srgbClr val="FF0000"/>
            </a:solidFill>
            <a:prstDash val="solid"/>
            <a:round/>
            <a:headEnd type="none" w="med" len="med"/>
            <a:tailEnd type="triangle"/>
          </a:ln>
          <a:effectLst/>
        </p:spPr>
      </p:cxnSp>
      <p:sp>
        <p:nvSpPr>
          <p:cNvPr id="18" name="Right Brace 17">
            <a:extLst>
              <a:ext uri="{FF2B5EF4-FFF2-40B4-BE49-F238E27FC236}">
                <a16:creationId xmlns:a16="http://schemas.microsoft.com/office/drawing/2014/main" id="{1D5ED8BD-07B6-4EEF-B872-2AFFC3857B13}"/>
              </a:ext>
            </a:extLst>
          </p:cNvPr>
          <p:cNvSpPr/>
          <p:nvPr/>
        </p:nvSpPr>
        <p:spPr bwMode="auto">
          <a:xfrm>
            <a:off x="8915400" y="2634700"/>
            <a:ext cx="228600" cy="794300"/>
          </a:xfrm>
          <a:prstGeom prst="rightBrace">
            <a:avLst/>
          </a:prstGeom>
          <a:noFill/>
          <a:ln w="5715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227283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sz="2000" dirty="0"/>
              <a:t> </a:t>
            </a:r>
            <a:br>
              <a:rPr lang="en-US" sz="2000" dirty="0"/>
            </a:br>
            <a:r>
              <a:rPr lang="en-US" sz="2000" dirty="0"/>
              <a:t>What Would It Take to Change an Inference? Using Rubin’s Causal Model to Interpret the Robustness of Causal Inferences</a:t>
            </a:r>
            <a:br>
              <a:rPr lang="en-US" sz="2000" dirty="0"/>
            </a:br>
            <a:endParaRPr lang="en-US" sz="2000" dirty="0"/>
          </a:p>
        </p:txBody>
      </p:sp>
      <p:sp>
        <p:nvSpPr>
          <p:cNvPr id="3" name="Content Placeholder 2"/>
          <p:cNvSpPr>
            <a:spLocks noGrp="1"/>
          </p:cNvSpPr>
          <p:nvPr>
            <p:ph idx="1"/>
          </p:nvPr>
        </p:nvSpPr>
        <p:spPr>
          <a:xfrm>
            <a:off x="228600" y="1219204"/>
            <a:ext cx="8686800" cy="4525963"/>
          </a:xfrm>
        </p:spPr>
        <p:txBody>
          <a:bodyPr>
            <a:noAutofit/>
          </a:bodyPr>
          <a:lstStyle/>
          <a:p>
            <a:pPr algn="ctr">
              <a:buNone/>
            </a:pPr>
            <a:r>
              <a:rPr lang="en-US" sz="1800" dirty="0"/>
              <a:t>     Abstract</a:t>
            </a:r>
          </a:p>
          <a:p>
            <a:pPr>
              <a:buNone/>
            </a:pPr>
            <a:r>
              <a:rPr lang="en-US" sz="1800" dirty="0"/>
              <a:t>      We contribute to debate about causal inferences in educational research in two ways.  First, we quantify how much bias there must be in an estimate to invalidate an inference.  Second, we utilize Rubin’s causal model (RCM) to interpret the bias necessary to invalidate an inference in terms of sample replacement. We apply our analysis to an inference of a positive effect of Open Court Curriculum on reading achievement from a randomized experiment, and an inference of a negative effect of kindergarten retention on reading achievement from an observational study. We consider details of our framework, and then discuss how our approach informs judgment of inference relative to study design. We conclude with implications for scientific discourse. </a:t>
            </a:r>
          </a:p>
          <a:p>
            <a:pPr>
              <a:buNone/>
            </a:pPr>
            <a:r>
              <a:rPr lang="en-US" sz="1800" dirty="0"/>
              <a:t> </a:t>
            </a:r>
          </a:p>
          <a:p>
            <a:pPr>
              <a:buNone/>
            </a:pPr>
            <a:r>
              <a:rPr lang="en-US" sz="1800" dirty="0"/>
              <a:t>Keywords: causal inference; Rubin’s causal model; sensitivity analysis; observational studies</a:t>
            </a:r>
          </a:p>
          <a:p>
            <a:pPr>
              <a:buNone/>
            </a:pPr>
            <a:r>
              <a:rPr lang="en-US" sz="1800" dirty="0"/>
              <a:t> </a:t>
            </a:r>
            <a:r>
              <a:rPr lang="en-US" sz="1800" u="sng" dirty="0">
                <a:hlinkClick r:id="rId3"/>
              </a:rPr>
              <a:t>Frank, K.A., Maroulis, S., Duong, M., and Kelcey, B. 2013.  What would it take to Change an Inference?: Using Rubin’s Causal Model to Interpret the Robustness of Causal Inferences.   </a:t>
            </a:r>
            <a:r>
              <a:rPr lang="en-US" sz="1800" i="1" u="sng" dirty="0">
                <a:hlinkClick r:id="rId3"/>
              </a:rPr>
              <a:t>Education, Evaluation and Policy Analysis</a:t>
            </a:r>
            <a:r>
              <a:rPr lang="en-US" sz="1800" u="sng" dirty="0">
                <a:hlinkClick r:id="rId3"/>
              </a:rPr>
              <a:t>.  </a:t>
            </a:r>
            <a:r>
              <a:rPr lang="en-US" sz="1800" u="sng" dirty="0" err="1">
                <a:hlinkClick r:id="rId3"/>
              </a:rPr>
              <a:t>Vol</a:t>
            </a:r>
            <a:r>
              <a:rPr lang="en-US" sz="1800" u="sng" dirty="0">
                <a:hlinkClick r:id="rId3"/>
              </a:rPr>
              <a:t> 35: 437-460.</a:t>
            </a:r>
            <a:r>
              <a:rPr lang="en-US" sz="1800" dirty="0"/>
              <a:t>		</a:t>
            </a:r>
            <a:br>
              <a:rPr lang="en-US" sz="1800" dirty="0"/>
            </a:br>
            <a:r>
              <a:rPr lang="en-US" sz="1800" u="sng" dirty="0">
                <a:solidFill>
                  <a:srgbClr val="FF0000"/>
                </a:solidFill>
                <a:hlinkClick r:id="rId4"/>
              </a:rPr>
              <a:t>http://epa.sagepub.com/content/early/recent</a:t>
            </a:r>
            <a:endParaRPr lang="en-US" sz="1800" u="sng" dirty="0">
              <a:solidFill>
                <a:srgbClr val="FF0000"/>
              </a:solidFill>
            </a:endParaRPr>
          </a:p>
          <a:p>
            <a:pPr>
              <a:buNone/>
            </a:pPr>
            <a:endParaRPr lang="en-US" sz="1800" dirty="0"/>
          </a:p>
        </p:txBody>
      </p:sp>
      <p:sp>
        <p:nvSpPr>
          <p:cNvPr id="4" name="Slide Number Placeholder 3">
            <a:extLst>
              <a:ext uri="{FF2B5EF4-FFF2-40B4-BE49-F238E27FC236}">
                <a16:creationId xmlns:a16="http://schemas.microsoft.com/office/drawing/2014/main" id="{04799089-0019-4A9D-A8F1-A48848774498}"/>
              </a:ext>
            </a:extLst>
          </p:cNvPr>
          <p:cNvSpPr>
            <a:spLocks noGrp="1"/>
          </p:cNvSpPr>
          <p:nvPr>
            <p:ph type="sldNum" sz="quarter" idx="12"/>
          </p:nvPr>
        </p:nvSpPr>
        <p:spPr/>
        <p:txBody>
          <a:bodyPr/>
          <a:lstStyle/>
          <a:p>
            <a:pPr>
              <a:defRPr/>
            </a:pPr>
            <a:fld id="{350884FC-A345-47D7-8DCD-28131DE4BA17}" type="slidenum">
              <a:rPr lang="en-US" smtClean="0"/>
              <a:pPr>
                <a:defRPr/>
              </a:pPr>
              <a:t>8</a:t>
            </a:fld>
            <a:endParaRPr lang="en-US"/>
          </a:p>
        </p:txBody>
      </p:sp>
    </p:spTree>
    <p:extLst>
      <p:ext uri="{BB962C8B-B14F-4D97-AF65-F5344CB8AC3E}">
        <p14:creationId xmlns:p14="http://schemas.microsoft.com/office/powerpoint/2010/main" val="2425603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2A13-496E-42E6-8255-0CFAAE5D76FB}"/>
              </a:ext>
            </a:extLst>
          </p:cNvPr>
          <p:cNvSpPr>
            <a:spLocks noGrp="1"/>
          </p:cNvSpPr>
          <p:nvPr>
            <p:ph type="title"/>
          </p:nvPr>
        </p:nvSpPr>
        <p:spPr>
          <a:xfrm>
            <a:off x="533400" y="267604"/>
            <a:ext cx="7772400" cy="359867"/>
          </a:xfrm>
        </p:spPr>
        <p:txBody>
          <a:bodyPr/>
          <a:lstStyle/>
          <a:p>
            <a:r>
              <a:rPr lang="en-US" sz="2400" dirty="0"/>
              <a:t>Switching Treatment success to Treatment Failure</a:t>
            </a:r>
          </a:p>
        </p:txBody>
      </p:sp>
      <p:graphicFrame>
        <p:nvGraphicFramePr>
          <p:cNvPr id="11" name="Table 10">
            <a:extLst>
              <a:ext uri="{FF2B5EF4-FFF2-40B4-BE49-F238E27FC236}">
                <a16:creationId xmlns:a16="http://schemas.microsoft.com/office/drawing/2014/main" id="{ECB7C5B1-1972-4DCE-8C0E-8C9B59638280}"/>
              </a:ext>
            </a:extLst>
          </p:cNvPr>
          <p:cNvGraphicFramePr>
            <a:graphicFrameLocks noGrp="1"/>
          </p:cNvGraphicFramePr>
          <p:nvPr/>
        </p:nvGraphicFramePr>
        <p:xfrm>
          <a:off x="3370858" y="1117260"/>
          <a:ext cx="5582159" cy="2509647"/>
        </p:xfrm>
        <a:graphic>
          <a:graphicData uri="http://schemas.openxmlformats.org/drawingml/2006/table">
            <a:tbl>
              <a:tblPr firstRow="1" firstCol="1" bandRow="1"/>
              <a:tblGrid>
                <a:gridCol w="820144">
                  <a:extLst>
                    <a:ext uri="{9D8B030D-6E8A-4147-A177-3AD203B41FA5}">
                      <a16:colId xmlns:a16="http://schemas.microsoft.com/office/drawing/2014/main" val="3858010158"/>
                    </a:ext>
                  </a:extLst>
                </a:gridCol>
                <a:gridCol w="1226783">
                  <a:extLst>
                    <a:ext uri="{9D8B030D-6E8A-4147-A177-3AD203B41FA5}">
                      <a16:colId xmlns:a16="http://schemas.microsoft.com/office/drawing/2014/main" val="2078188042"/>
                    </a:ext>
                  </a:extLst>
                </a:gridCol>
                <a:gridCol w="1574559">
                  <a:extLst>
                    <a:ext uri="{9D8B030D-6E8A-4147-A177-3AD203B41FA5}">
                      <a16:colId xmlns:a16="http://schemas.microsoft.com/office/drawing/2014/main" val="2107972341"/>
                    </a:ext>
                  </a:extLst>
                </a:gridCol>
                <a:gridCol w="1960673">
                  <a:extLst>
                    <a:ext uri="{9D8B030D-6E8A-4147-A177-3AD203B41FA5}">
                      <a16:colId xmlns:a16="http://schemas.microsoft.com/office/drawing/2014/main" val="2619908528"/>
                    </a:ext>
                  </a:extLst>
                </a:gridCol>
              </a:tblGrid>
              <a:tr h="14560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7935961"/>
                  </a:ext>
                </a:extLst>
              </a:tr>
              <a:tr h="450245">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46058710"/>
                  </a:ext>
                </a:extLst>
              </a:tr>
              <a:tr h="484018">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a:t>
                      </a:r>
                      <a:r>
                        <a:rPr lang="en-US" sz="12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532849"/>
                  </a:ext>
                </a:extLst>
              </a:tr>
              <a:tr h="907212">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264787"/>
                  </a:ext>
                </a:extLst>
              </a:tr>
            </a:tbl>
          </a:graphicData>
        </a:graphic>
      </p:graphicFrame>
      <p:graphicFrame>
        <p:nvGraphicFramePr>
          <p:cNvPr id="13" name="Table 12">
            <a:extLst>
              <a:ext uri="{FF2B5EF4-FFF2-40B4-BE49-F238E27FC236}">
                <a16:creationId xmlns:a16="http://schemas.microsoft.com/office/drawing/2014/main" id="{F4C3124E-3B14-4742-8485-B9DE651B1283}"/>
              </a:ext>
            </a:extLst>
          </p:cNvPr>
          <p:cNvGraphicFramePr>
            <a:graphicFrameLocks noGrp="1"/>
          </p:cNvGraphicFramePr>
          <p:nvPr/>
        </p:nvGraphicFramePr>
        <p:xfrm>
          <a:off x="152400" y="1193921"/>
          <a:ext cx="2438400" cy="1004120"/>
        </p:xfrm>
        <a:graphic>
          <a:graphicData uri="http://schemas.openxmlformats.org/drawingml/2006/table">
            <a:tbl>
              <a:tblPr firstRow="1" firstCol="1" bandRow="1"/>
              <a:tblGrid>
                <a:gridCol w="781559">
                  <a:extLst>
                    <a:ext uri="{9D8B030D-6E8A-4147-A177-3AD203B41FA5}">
                      <a16:colId xmlns:a16="http://schemas.microsoft.com/office/drawing/2014/main" val="3202860110"/>
                    </a:ext>
                  </a:extLst>
                </a:gridCol>
                <a:gridCol w="533400">
                  <a:extLst>
                    <a:ext uri="{9D8B030D-6E8A-4147-A177-3AD203B41FA5}">
                      <a16:colId xmlns:a16="http://schemas.microsoft.com/office/drawing/2014/main" val="3375175542"/>
                    </a:ext>
                  </a:extLst>
                </a:gridCol>
                <a:gridCol w="620195">
                  <a:extLst>
                    <a:ext uri="{9D8B030D-6E8A-4147-A177-3AD203B41FA5}">
                      <a16:colId xmlns:a16="http://schemas.microsoft.com/office/drawing/2014/main" val="1120931063"/>
                    </a:ext>
                  </a:extLst>
                </a:gridCol>
                <a:gridCol w="503246">
                  <a:extLst>
                    <a:ext uri="{9D8B030D-6E8A-4147-A177-3AD203B41FA5}">
                      <a16:colId xmlns:a16="http://schemas.microsoft.com/office/drawing/2014/main" val="1145171716"/>
                    </a:ext>
                  </a:extLst>
                </a:gridCol>
              </a:tblGrid>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414466"/>
                  </a:ext>
                </a:extLst>
              </a:tr>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532115"/>
                  </a:ext>
                </a:extLst>
              </a:tr>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25</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1956522"/>
                  </a:ext>
                </a:extLst>
              </a:tr>
              <a:tr h="251030">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50</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5462423"/>
                  </a:ext>
                </a:extLst>
              </a:tr>
            </a:tbl>
          </a:graphicData>
        </a:graphic>
      </p:graphicFrame>
      <p:sp>
        <p:nvSpPr>
          <p:cNvPr id="3" name="Slide Number Placeholder 2">
            <a:extLst>
              <a:ext uri="{FF2B5EF4-FFF2-40B4-BE49-F238E27FC236}">
                <a16:creationId xmlns:a16="http://schemas.microsoft.com/office/drawing/2014/main" id="{E49CFA17-0FD3-4075-AB86-87A6DB6D1A94}"/>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a:ln>
                  <a:noFill/>
                </a:ln>
                <a:solidFill>
                  <a:srgbClr val="FFFF00"/>
                </a:solidFill>
                <a:effectLst/>
                <a:uLnTx/>
                <a:uFillTx/>
                <a:latin typeface="Arial"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80</a:t>
            </a:fld>
            <a:endParaRPr kumimoji="0" lang="en-US" sz="788" b="0" i="0" u="none" strike="noStrike" kern="1200" cap="none" spc="0" normalizeH="0" baseline="0" noProof="0" dirty="0">
              <a:ln>
                <a:noFill/>
              </a:ln>
              <a:solidFill>
                <a:srgbClr val="FFFF00"/>
              </a:solidFill>
              <a:effectLst/>
              <a:uLnTx/>
              <a:uFillTx/>
              <a:latin typeface="Arial" pitchFamily="34" charset="0"/>
              <a:ea typeface="+mn-ea"/>
              <a:cs typeface="+mn-cs"/>
            </a:endParaRPr>
          </a:p>
        </p:txBody>
      </p:sp>
      <p:graphicFrame>
        <p:nvGraphicFramePr>
          <p:cNvPr id="8" name="Table 7">
            <a:extLst>
              <a:ext uri="{FF2B5EF4-FFF2-40B4-BE49-F238E27FC236}">
                <a16:creationId xmlns:a16="http://schemas.microsoft.com/office/drawing/2014/main" id="{0F547D46-D185-4A0C-8E62-DDD27B19FD37}"/>
              </a:ext>
            </a:extLst>
          </p:cNvPr>
          <p:cNvGraphicFramePr>
            <a:graphicFrameLocks noGrp="1"/>
          </p:cNvGraphicFramePr>
          <p:nvPr/>
        </p:nvGraphicFramePr>
        <p:xfrm>
          <a:off x="3352800" y="4072926"/>
          <a:ext cx="5618272" cy="2509647"/>
        </p:xfrm>
        <a:graphic>
          <a:graphicData uri="http://schemas.openxmlformats.org/drawingml/2006/table">
            <a:tbl>
              <a:tblPr firstRow="1" firstCol="1" bandRow="1"/>
              <a:tblGrid>
                <a:gridCol w="762000">
                  <a:extLst>
                    <a:ext uri="{9D8B030D-6E8A-4147-A177-3AD203B41FA5}">
                      <a16:colId xmlns:a16="http://schemas.microsoft.com/office/drawing/2014/main" val="3858010158"/>
                    </a:ext>
                  </a:extLst>
                </a:gridCol>
                <a:gridCol w="1447800">
                  <a:extLst>
                    <a:ext uri="{9D8B030D-6E8A-4147-A177-3AD203B41FA5}">
                      <a16:colId xmlns:a16="http://schemas.microsoft.com/office/drawing/2014/main" val="2078188042"/>
                    </a:ext>
                  </a:extLst>
                </a:gridCol>
                <a:gridCol w="1447800">
                  <a:extLst>
                    <a:ext uri="{9D8B030D-6E8A-4147-A177-3AD203B41FA5}">
                      <a16:colId xmlns:a16="http://schemas.microsoft.com/office/drawing/2014/main" val="2107972341"/>
                    </a:ext>
                  </a:extLst>
                </a:gridCol>
                <a:gridCol w="1960672">
                  <a:extLst>
                    <a:ext uri="{9D8B030D-6E8A-4147-A177-3AD203B41FA5}">
                      <a16:colId xmlns:a16="http://schemas.microsoft.com/office/drawing/2014/main" val="2619908528"/>
                    </a:ext>
                  </a:extLst>
                </a:gridCol>
              </a:tblGrid>
              <a:tr h="140303">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7935961"/>
                  </a:ext>
                </a:extLst>
              </a:tr>
              <a:tr h="469006">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46058710"/>
                  </a:ext>
                </a:extLst>
              </a:tr>
              <a:tr h="433864">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a:t>
                      </a:r>
                      <a:r>
                        <a:rPr lang="en-US" sz="1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a:t>
                      </a: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7532849"/>
                  </a:ext>
                </a:extLst>
              </a:tr>
              <a:tr h="874205">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Ꙫ Ꙫ Ꙫ Ꙫ Ꙫ  Ꙫ Ꙫ </a:t>
                      </a: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Ꙫ Ꙫ Ꙫ Ꙫ Ꙫ Ꙫ Ꙫ Ꙫ Ꙫ Ꙫ</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264787"/>
                  </a:ext>
                </a:extLst>
              </a:tr>
            </a:tbl>
          </a:graphicData>
        </a:graphic>
      </p:graphicFrame>
      <p:graphicFrame>
        <p:nvGraphicFramePr>
          <p:cNvPr id="9" name="Table 8">
            <a:extLst>
              <a:ext uri="{FF2B5EF4-FFF2-40B4-BE49-F238E27FC236}">
                <a16:creationId xmlns:a16="http://schemas.microsoft.com/office/drawing/2014/main" id="{BA5BB5E7-8ED7-465C-A9F5-BFBD9AD40546}"/>
              </a:ext>
            </a:extLst>
          </p:cNvPr>
          <p:cNvGraphicFramePr>
            <a:graphicFrameLocks noGrp="1"/>
          </p:cNvGraphicFramePr>
          <p:nvPr/>
        </p:nvGraphicFramePr>
        <p:xfrm>
          <a:off x="172929" y="4018877"/>
          <a:ext cx="2417873" cy="1004120"/>
        </p:xfrm>
        <a:graphic>
          <a:graphicData uri="http://schemas.openxmlformats.org/drawingml/2006/table">
            <a:tbl>
              <a:tblPr firstRow="1" firstCol="1" bandRow="1"/>
              <a:tblGrid>
                <a:gridCol w="741473">
                  <a:extLst>
                    <a:ext uri="{9D8B030D-6E8A-4147-A177-3AD203B41FA5}">
                      <a16:colId xmlns:a16="http://schemas.microsoft.com/office/drawing/2014/main" val="3202860110"/>
                    </a:ext>
                  </a:extLst>
                </a:gridCol>
                <a:gridCol w="609600">
                  <a:extLst>
                    <a:ext uri="{9D8B030D-6E8A-4147-A177-3AD203B41FA5}">
                      <a16:colId xmlns:a16="http://schemas.microsoft.com/office/drawing/2014/main" val="3375175542"/>
                    </a:ext>
                  </a:extLst>
                </a:gridCol>
                <a:gridCol w="609600">
                  <a:extLst>
                    <a:ext uri="{9D8B030D-6E8A-4147-A177-3AD203B41FA5}">
                      <a16:colId xmlns:a16="http://schemas.microsoft.com/office/drawing/2014/main" val="1120931063"/>
                    </a:ext>
                  </a:extLst>
                </a:gridCol>
                <a:gridCol w="457200">
                  <a:extLst>
                    <a:ext uri="{9D8B030D-6E8A-4147-A177-3AD203B41FA5}">
                      <a16:colId xmlns:a16="http://schemas.microsoft.com/office/drawing/2014/main" val="1145171716"/>
                    </a:ext>
                  </a:extLst>
                </a:gridCol>
              </a:tblGrid>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Failure</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Success</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414466"/>
                  </a:ext>
                </a:extLst>
              </a:tr>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Control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532115"/>
                  </a:ext>
                </a:extLst>
              </a:tr>
              <a:tr h="25103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Treatment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25</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41956522"/>
                  </a:ext>
                </a:extLst>
              </a:tr>
              <a:tr h="251030">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50</a:t>
                      </a:r>
                    </a:p>
                  </a:txBody>
                  <a:tcPr marL="38576" marR="38576"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5462423"/>
                  </a:ext>
                </a:extLst>
              </a:tr>
            </a:tbl>
          </a:graphicData>
        </a:graphic>
      </p:graphicFrame>
      <p:sp>
        <p:nvSpPr>
          <p:cNvPr id="4" name="TextBox 3">
            <a:extLst>
              <a:ext uri="{FF2B5EF4-FFF2-40B4-BE49-F238E27FC236}">
                <a16:creationId xmlns:a16="http://schemas.microsoft.com/office/drawing/2014/main" id="{40985F53-B7A3-4265-ABD5-83486FDE0066}"/>
              </a:ext>
            </a:extLst>
          </p:cNvPr>
          <p:cNvSpPr txBox="1"/>
          <p:nvPr/>
        </p:nvSpPr>
        <p:spPr>
          <a:xfrm>
            <a:off x="3048000" y="719628"/>
            <a:ext cx="2650084"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a:ea typeface="+mn-ea"/>
                <a:cs typeface="+mn-cs"/>
              </a:rPr>
              <a:t>Before Switches, from data</a:t>
            </a:r>
          </a:p>
        </p:txBody>
      </p:sp>
      <p:cxnSp>
        <p:nvCxnSpPr>
          <p:cNvPr id="6" name="Straight Arrow Connector 5">
            <a:extLst>
              <a:ext uri="{FF2B5EF4-FFF2-40B4-BE49-F238E27FC236}">
                <a16:creationId xmlns:a16="http://schemas.microsoft.com/office/drawing/2014/main" id="{0C398549-4401-4C7A-8402-5A301E9983B2}"/>
              </a:ext>
            </a:extLst>
          </p:cNvPr>
          <p:cNvCxnSpPr>
            <a:cxnSpLocks/>
          </p:cNvCxnSpPr>
          <p:nvPr/>
        </p:nvCxnSpPr>
        <p:spPr bwMode="auto">
          <a:xfrm flipH="1">
            <a:off x="5029202" y="2286000"/>
            <a:ext cx="1589251" cy="2590800"/>
          </a:xfrm>
          <a:prstGeom prst="straightConnector1">
            <a:avLst/>
          </a:prstGeom>
          <a:noFill/>
          <a:ln w="57150" cap="flat" cmpd="sng" algn="ctr">
            <a:solidFill>
              <a:srgbClr val="FF0000"/>
            </a:solidFill>
            <a:prstDash val="solid"/>
            <a:round/>
            <a:headEnd type="none" w="med" len="med"/>
            <a:tailEnd type="triangle"/>
          </a:ln>
          <a:effectLst/>
        </p:spPr>
      </p:cxnSp>
      <p:sp>
        <p:nvSpPr>
          <p:cNvPr id="15" name="Rectangle 2">
            <a:extLst>
              <a:ext uri="{FF2B5EF4-FFF2-40B4-BE49-F238E27FC236}">
                <a16:creationId xmlns:a16="http://schemas.microsoft.com/office/drawing/2014/main" id="{E7795553-E92F-4C97-B6CF-556C019793EE}"/>
              </a:ext>
            </a:extLst>
          </p:cNvPr>
          <p:cNvSpPr>
            <a:spLocks noChangeArrowheads="1"/>
          </p:cNvSpPr>
          <p:nvPr/>
        </p:nvSpPr>
        <p:spPr bwMode="auto">
          <a:xfrm>
            <a:off x="21189" y="5791202"/>
            <a:ext cx="4579640" cy="1283045"/>
          </a:xfrm>
          <a:prstGeom prst="rect">
            <a:avLst/>
          </a:prstGeom>
          <a:solidFill>
            <a:srgbClr val="333399"/>
          </a:solidFill>
          <a:ln>
            <a:noFill/>
          </a:ln>
          <a:effectLst/>
        </p:spPr>
        <p:txBody>
          <a:bodyPr vert="horz" wrap="square" lIns="51435" tIns="25718" rIns="51435" bIns="25718" numCol="1" anchor="ctr" anchorCtr="0" compatLnSpc="1">
            <a:prstTxWarp prst="textNoShape">
              <a:avLst/>
            </a:prstTxWarp>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Odds ratio=(15x17)/(10x8)=3.19; Ln(Odds ratio)=1.15</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Standard error=(1/15+1/10+1/8+1/17)</a:t>
            </a:r>
            <a:r>
              <a:rPr kumimoji="0" lang="en-US" altLang="en-US" sz="1600" b="0" i="0" u="none" strike="noStrike" kern="1200" cap="none" spc="0" normalizeH="0" baseline="3000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1/2</a:t>
            </a: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=.59</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rPr>
              <a:t>T ratio=1.958</a:t>
            </a: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FFF00"/>
              </a:solidFill>
              <a:effectLst/>
              <a:uLnTx/>
              <a:uFillTx/>
              <a:latin typeface="Arial" charset="0"/>
              <a:ea typeface="+mn-ea"/>
              <a:cs typeface="+mn-cs"/>
              <a:sym typeface="Wingdings" panose="05000000000000000000" pitchFamily="2" charset="2"/>
            </a:endParaRPr>
          </a:p>
          <a:p>
            <a:pPr marL="0" marR="0" lvl="0" indent="0" algn="l" defTabSz="51435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a16="http://schemas.microsoft.com/office/drawing/2014/main" id="{4D9B3DAA-43B7-4877-9A76-0272FCE5A091}"/>
              </a:ext>
            </a:extLst>
          </p:cNvPr>
          <p:cNvSpPr/>
          <p:nvPr/>
        </p:nvSpPr>
        <p:spPr>
          <a:xfrm>
            <a:off x="-7640" y="2760502"/>
            <a:ext cx="3378496" cy="1077218"/>
          </a:xfrm>
          <a:prstGeom prst="rect">
            <a:avLst/>
          </a:prstGeom>
          <a:solidFill>
            <a:srgbClr val="333399"/>
          </a:solidFill>
        </p:spPr>
        <p:txBody>
          <a:bodyPr wrap="square">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Odds ratio=(15x20)/(10x5)=6; Ln(Odds ratio)=ln(6)=1.79</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St error=(1/15+1/10+1/5+1/20)</a:t>
            </a:r>
            <a:r>
              <a:rPr kumimoji="0" lang="en-US" altLang="en-US" sz="1600" b="0" i="0" u="none" strike="noStrike" kern="1200" cap="none" spc="0" normalizeH="0" baseline="3000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1/2</a:t>
            </a: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=.64</a:t>
            </a:r>
          </a:p>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Times New Roman" panose="02020603050405020304" pitchFamily="18" charset="0"/>
                <a:sym typeface="Wingdings" panose="05000000000000000000" pitchFamily="2" charset="2"/>
              </a:rPr>
              <a:t>T ratio=2.27</a:t>
            </a:r>
          </a:p>
        </p:txBody>
      </p:sp>
      <p:sp>
        <p:nvSpPr>
          <p:cNvPr id="10" name="TextBox 9">
            <a:extLst>
              <a:ext uri="{FF2B5EF4-FFF2-40B4-BE49-F238E27FC236}">
                <a16:creationId xmlns:a16="http://schemas.microsoft.com/office/drawing/2014/main" id="{9D4D1119-DCD9-4438-AB18-CBE8434B61EB}"/>
              </a:ext>
            </a:extLst>
          </p:cNvPr>
          <p:cNvSpPr txBox="1"/>
          <p:nvPr/>
        </p:nvSpPr>
        <p:spPr>
          <a:xfrm>
            <a:off x="3312563" y="3766663"/>
            <a:ext cx="5219699"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a:ea typeface="+mn-ea"/>
                <a:cs typeface="+mn-cs"/>
              </a:rPr>
              <a:t>After Switching 3 treatment success to treatment failure</a:t>
            </a:r>
          </a:p>
        </p:txBody>
      </p:sp>
      <p:cxnSp>
        <p:nvCxnSpPr>
          <p:cNvPr id="14" name="Straight Connector 13">
            <a:extLst>
              <a:ext uri="{FF2B5EF4-FFF2-40B4-BE49-F238E27FC236}">
                <a16:creationId xmlns:a16="http://schemas.microsoft.com/office/drawing/2014/main" id="{53D47CA6-F7EC-4B10-A7D0-4E3661AEAC43}"/>
              </a:ext>
            </a:extLst>
          </p:cNvPr>
          <p:cNvCxnSpPr/>
          <p:nvPr/>
        </p:nvCxnSpPr>
        <p:spPr bwMode="auto">
          <a:xfrm>
            <a:off x="39425" y="3775639"/>
            <a:ext cx="9122811" cy="48480"/>
          </a:xfrm>
          <a:prstGeom prst="line">
            <a:avLst/>
          </a:prstGeom>
          <a:no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536145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B389-F14B-4C9E-84C3-270981BE2A9C}"/>
              </a:ext>
            </a:extLst>
          </p:cNvPr>
          <p:cNvSpPr>
            <a:spLocks noGrp="1"/>
          </p:cNvSpPr>
          <p:nvPr>
            <p:ph type="title"/>
          </p:nvPr>
        </p:nvSpPr>
        <p:spPr>
          <a:xfrm>
            <a:off x="3483425" y="609600"/>
            <a:ext cx="4629150" cy="337503"/>
          </a:xfrm>
        </p:spPr>
        <p:txBody>
          <a:bodyPr/>
          <a:lstStyle/>
          <a:p>
            <a:r>
              <a:rPr lang="en-US" sz="3200" dirty="0"/>
              <a:t>R code brute force</a:t>
            </a:r>
          </a:p>
        </p:txBody>
      </p:sp>
      <p:sp>
        <p:nvSpPr>
          <p:cNvPr id="3" name="Content Placeholder 2">
            <a:extLst>
              <a:ext uri="{FF2B5EF4-FFF2-40B4-BE49-F238E27FC236}">
                <a16:creationId xmlns:a16="http://schemas.microsoft.com/office/drawing/2014/main" id="{6B06C447-CE2F-46B8-8FDD-34CC44D9072F}"/>
              </a:ext>
            </a:extLst>
          </p:cNvPr>
          <p:cNvSpPr>
            <a:spLocks noGrp="1"/>
          </p:cNvSpPr>
          <p:nvPr>
            <p:ph idx="1"/>
          </p:nvPr>
        </p:nvSpPr>
        <p:spPr>
          <a:xfrm>
            <a:off x="1219200" y="76202"/>
            <a:ext cx="4504476" cy="2776371"/>
          </a:xfrm>
        </p:spPr>
        <p:txBody>
          <a:bodyPr/>
          <a:lstStyle/>
          <a:p>
            <a:r>
              <a:rPr lang="en-US" sz="800" dirty="0" err="1"/>
              <a:t>setwd</a:t>
            </a:r>
            <a:r>
              <a:rPr lang="en-US" sz="800" dirty="0"/>
              <a:t>("C:/Users/user/Dropbox (Personal)/sensitivity for logistics")</a:t>
            </a:r>
          </a:p>
          <a:p>
            <a:r>
              <a:rPr lang="en-US" sz="800" dirty="0"/>
              <a:t>rm(list = ls())</a:t>
            </a:r>
          </a:p>
          <a:p>
            <a:endParaRPr lang="en-US" sz="800" dirty="0"/>
          </a:p>
          <a:p>
            <a:r>
              <a:rPr lang="en-US" sz="800" dirty="0"/>
              <a:t>A &lt;- 29</a:t>
            </a:r>
          </a:p>
          <a:p>
            <a:r>
              <a:rPr lang="en-US" sz="800" dirty="0"/>
              <a:t>B &lt;- 26</a:t>
            </a:r>
          </a:p>
          <a:p>
            <a:r>
              <a:rPr lang="en-US" sz="800" dirty="0"/>
              <a:t>C &lt;- 15</a:t>
            </a:r>
          </a:p>
          <a:p>
            <a:r>
              <a:rPr lang="en-US" sz="800" dirty="0"/>
              <a:t>D &lt;- 40</a:t>
            </a:r>
          </a:p>
          <a:p>
            <a:r>
              <a:rPr lang="en-US" sz="800" dirty="0"/>
              <a:t>x &lt;- matrix(c(A,B,C,D), </a:t>
            </a:r>
            <a:r>
              <a:rPr lang="en-US" sz="800" dirty="0" err="1"/>
              <a:t>byrow</a:t>
            </a:r>
            <a:r>
              <a:rPr lang="en-US" sz="800" dirty="0"/>
              <a:t> = TRUE, 2, 2)</a:t>
            </a:r>
          </a:p>
          <a:p>
            <a:r>
              <a:rPr lang="en-US" sz="800" dirty="0"/>
              <a:t># this is the 2 by 2 table we start with</a:t>
            </a:r>
          </a:p>
          <a:p>
            <a:r>
              <a:rPr lang="en-US" sz="800" dirty="0"/>
              <a:t>p.CD &lt;- </a:t>
            </a:r>
            <a:r>
              <a:rPr lang="en-US" sz="800" dirty="0" err="1"/>
              <a:t>p.value</a:t>
            </a:r>
            <a:r>
              <a:rPr lang="en-US" sz="800" dirty="0"/>
              <a:t> &lt;- </a:t>
            </a:r>
            <a:r>
              <a:rPr lang="en-US" sz="800" dirty="0" err="1"/>
              <a:t>chisq.test</a:t>
            </a:r>
            <a:r>
              <a:rPr lang="en-US" sz="800" dirty="0"/>
              <a:t>(</a:t>
            </a:r>
            <a:r>
              <a:rPr lang="en-US" sz="800" dirty="0" err="1"/>
              <a:t>x,correct</a:t>
            </a:r>
            <a:r>
              <a:rPr lang="en-US" sz="800" dirty="0"/>
              <a:t> = FALSE)$</a:t>
            </a:r>
            <a:r>
              <a:rPr lang="en-US" sz="800" dirty="0" err="1"/>
              <a:t>p.value</a:t>
            </a:r>
            <a:endParaRPr lang="en-US" sz="800" dirty="0"/>
          </a:p>
          <a:p>
            <a:r>
              <a:rPr lang="en-US" sz="800" dirty="0"/>
              <a:t>N.CD &lt;- 0 </a:t>
            </a:r>
          </a:p>
          <a:p>
            <a:r>
              <a:rPr lang="en-US" sz="800" dirty="0"/>
              <a:t>while ( </a:t>
            </a:r>
            <a:r>
              <a:rPr lang="en-US" sz="800" dirty="0" err="1"/>
              <a:t>p.value</a:t>
            </a:r>
            <a:r>
              <a:rPr lang="en-US" sz="800" dirty="0"/>
              <a:t> &lt;0.05 ) {</a:t>
            </a:r>
          </a:p>
          <a:p>
            <a:r>
              <a:rPr lang="en-US" sz="800" dirty="0"/>
              <a:t>				C &lt;- C + 1 </a:t>
            </a:r>
          </a:p>
          <a:p>
            <a:r>
              <a:rPr lang="en-US" sz="800" dirty="0"/>
              <a:t>				D &lt;- D - 1</a:t>
            </a:r>
          </a:p>
          <a:p>
            <a:r>
              <a:rPr lang="en-US" sz="800" dirty="0"/>
              <a:t>				N.CD &lt;- N.CD + 1</a:t>
            </a:r>
          </a:p>
          <a:p>
            <a:r>
              <a:rPr lang="en-US" sz="800" dirty="0"/>
              <a:t>				x &lt;- matrix(c(A,B,C,D), </a:t>
            </a:r>
            <a:r>
              <a:rPr lang="en-US" sz="800" dirty="0" err="1"/>
              <a:t>byrow</a:t>
            </a:r>
            <a:r>
              <a:rPr lang="en-US" sz="800" dirty="0"/>
              <a:t> = TRUE, 2, 2)</a:t>
            </a:r>
          </a:p>
          <a:p>
            <a:r>
              <a:rPr lang="en-US" sz="800" dirty="0"/>
              <a:t>				print(x)</a:t>
            </a:r>
          </a:p>
          <a:p>
            <a:r>
              <a:rPr lang="en-US" sz="800" dirty="0"/>
              <a:t>				print(</a:t>
            </a:r>
            <a:r>
              <a:rPr lang="en-US" sz="800" dirty="0" err="1"/>
              <a:t>chisq.test</a:t>
            </a:r>
            <a:r>
              <a:rPr lang="en-US" sz="800" dirty="0"/>
              <a:t>(</a:t>
            </a:r>
            <a:r>
              <a:rPr lang="en-US" sz="800" dirty="0" err="1"/>
              <a:t>x,correct</a:t>
            </a:r>
            <a:r>
              <a:rPr lang="en-US" sz="800" dirty="0"/>
              <a:t> = FALSE))</a:t>
            </a:r>
          </a:p>
          <a:p>
            <a:r>
              <a:rPr lang="en-US" sz="800" dirty="0"/>
              <a:t>				</a:t>
            </a:r>
            <a:r>
              <a:rPr lang="en-US" sz="800" dirty="0" err="1"/>
              <a:t>p.value</a:t>
            </a:r>
            <a:r>
              <a:rPr lang="en-US" sz="800" dirty="0"/>
              <a:t> &lt;- </a:t>
            </a:r>
            <a:r>
              <a:rPr lang="en-US" sz="800" dirty="0" err="1"/>
              <a:t>chisq.test</a:t>
            </a:r>
            <a:r>
              <a:rPr lang="en-US" sz="800" dirty="0"/>
              <a:t>(</a:t>
            </a:r>
            <a:r>
              <a:rPr lang="en-US" sz="800" dirty="0" err="1"/>
              <a:t>x,correct</a:t>
            </a:r>
            <a:r>
              <a:rPr lang="en-US" sz="800" dirty="0"/>
              <a:t> = FALSE)$</a:t>
            </a:r>
            <a:r>
              <a:rPr lang="en-US" sz="800" dirty="0" err="1"/>
              <a:t>p.value</a:t>
            </a:r>
            <a:endParaRPr lang="en-US" sz="800" dirty="0"/>
          </a:p>
          <a:p>
            <a:r>
              <a:rPr lang="en-US" sz="800" dirty="0"/>
              <a:t>         			p.CD &lt;- c(p.CD, </a:t>
            </a:r>
            <a:r>
              <a:rPr lang="en-US" sz="800" dirty="0" err="1"/>
              <a:t>chisq.test</a:t>
            </a:r>
            <a:r>
              <a:rPr lang="en-US" sz="800" dirty="0"/>
              <a:t>(</a:t>
            </a:r>
            <a:r>
              <a:rPr lang="en-US" sz="800" dirty="0" err="1"/>
              <a:t>x,correct</a:t>
            </a:r>
            <a:r>
              <a:rPr lang="en-US" sz="800" dirty="0"/>
              <a:t> = FALSE)$</a:t>
            </a:r>
            <a:r>
              <a:rPr lang="en-US" sz="800" dirty="0" err="1"/>
              <a:t>p.value</a:t>
            </a:r>
            <a:r>
              <a:rPr lang="en-US" sz="800" dirty="0"/>
              <a:t>)</a:t>
            </a:r>
          </a:p>
          <a:p>
            <a:r>
              <a:rPr lang="en-US" sz="800" dirty="0"/>
              <a:t>				}</a:t>
            </a:r>
          </a:p>
          <a:p>
            <a:endParaRPr lang="en-US" sz="800" dirty="0"/>
          </a:p>
          <a:p>
            <a:r>
              <a:rPr lang="en-US" sz="800" dirty="0"/>
              <a:t>A &lt;- 29</a:t>
            </a:r>
          </a:p>
          <a:p>
            <a:r>
              <a:rPr lang="en-US" sz="800" dirty="0"/>
              <a:t>B &lt;- 26</a:t>
            </a:r>
          </a:p>
          <a:p>
            <a:r>
              <a:rPr lang="en-US" sz="800" dirty="0"/>
              <a:t>C &lt;- 15</a:t>
            </a:r>
          </a:p>
          <a:p>
            <a:r>
              <a:rPr lang="en-US" sz="800" dirty="0"/>
              <a:t>D &lt;- 40</a:t>
            </a:r>
          </a:p>
          <a:p>
            <a:r>
              <a:rPr lang="en-US" sz="800" dirty="0"/>
              <a:t>x &lt;- matrix(c(A,B,C,D), </a:t>
            </a:r>
            <a:r>
              <a:rPr lang="en-US" sz="800" dirty="0" err="1"/>
              <a:t>byrow</a:t>
            </a:r>
            <a:r>
              <a:rPr lang="en-US" sz="800" dirty="0"/>
              <a:t> = TRUE, 2, 2)</a:t>
            </a:r>
          </a:p>
          <a:p>
            <a:r>
              <a:rPr lang="en-US" sz="800" dirty="0" err="1"/>
              <a:t>p.AB</a:t>
            </a:r>
            <a:r>
              <a:rPr lang="en-US" sz="800" dirty="0"/>
              <a:t> &lt;- </a:t>
            </a:r>
            <a:r>
              <a:rPr lang="en-US" sz="800" dirty="0" err="1"/>
              <a:t>p.value</a:t>
            </a:r>
            <a:r>
              <a:rPr lang="en-US" sz="800" dirty="0"/>
              <a:t> &lt;- </a:t>
            </a:r>
            <a:r>
              <a:rPr lang="en-US" sz="800" dirty="0" err="1"/>
              <a:t>chisq.test</a:t>
            </a:r>
            <a:r>
              <a:rPr lang="en-US" sz="800" dirty="0"/>
              <a:t>(</a:t>
            </a:r>
            <a:r>
              <a:rPr lang="en-US" sz="800" dirty="0" err="1"/>
              <a:t>x,correct</a:t>
            </a:r>
            <a:r>
              <a:rPr lang="en-US" sz="800" dirty="0"/>
              <a:t> = FALSE)$</a:t>
            </a:r>
            <a:r>
              <a:rPr lang="en-US" sz="800" dirty="0" err="1"/>
              <a:t>p.value</a:t>
            </a:r>
            <a:endParaRPr lang="en-US" sz="800" dirty="0"/>
          </a:p>
          <a:p>
            <a:r>
              <a:rPr lang="en-US" sz="800" dirty="0"/>
              <a:t>N.AB &lt;- 0</a:t>
            </a:r>
          </a:p>
          <a:p>
            <a:r>
              <a:rPr lang="en-US" sz="800" dirty="0"/>
              <a:t>while ( </a:t>
            </a:r>
            <a:r>
              <a:rPr lang="en-US" sz="800" dirty="0" err="1"/>
              <a:t>p.value</a:t>
            </a:r>
            <a:r>
              <a:rPr lang="en-US" sz="800" dirty="0"/>
              <a:t> &lt;0.05 ) {</a:t>
            </a:r>
          </a:p>
          <a:p>
            <a:r>
              <a:rPr lang="en-US" sz="800" dirty="0"/>
              <a:t>				A &lt;- A - 1 </a:t>
            </a:r>
          </a:p>
          <a:p>
            <a:r>
              <a:rPr lang="en-US" sz="800" dirty="0"/>
              <a:t>				B &lt;- B + 1</a:t>
            </a:r>
          </a:p>
          <a:p>
            <a:r>
              <a:rPr lang="en-US" sz="800" dirty="0"/>
              <a:t>				N.AB &lt;- N.AB + 1</a:t>
            </a:r>
          </a:p>
          <a:p>
            <a:r>
              <a:rPr lang="en-US" sz="800" dirty="0"/>
              <a:t>				x &lt;- matrix(c(A,B,C,D), </a:t>
            </a:r>
            <a:r>
              <a:rPr lang="en-US" sz="800" dirty="0" err="1"/>
              <a:t>byrow</a:t>
            </a:r>
            <a:r>
              <a:rPr lang="en-US" sz="800" dirty="0"/>
              <a:t> = TRUE, 2, 2)</a:t>
            </a:r>
          </a:p>
          <a:p>
            <a:r>
              <a:rPr lang="en-US" sz="800" dirty="0"/>
              <a:t>				print(x)</a:t>
            </a:r>
          </a:p>
          <a:p>
            <a:r>
              <a:rPr lang="en-US" sz="800" dirty="0"/>
              <a:t>				print(</a:t>
            </a:r>
            <a:r>
              <a:rPr lang="en-US" sz="800" dirty="0" err="1"/>
              <a:t>chisq.test</a:t>
            </a:r>
            <a:r>
              <a:rPr lang="en-US" sz="800" dirty="0"/>
              <a:t>(</a:t>
            </a:r>
            <a:r>
              <a:rPr lang="en-US" sz="800" dirty="0" err="1"/>
              <a:t>x,correct</a:t>
            </a:r>
            <a:r>
              <a:rPr lang="en-US" sz="800" dirty="0"/>
              <a:t> = FALSE))</a:t>
            </a:r>
          </a:p>
          <a:p>
            <a:r>
              <a:rPr lang="en-US" sz="800" dirty="0"/>
              <a:t>				</a:t>
            </a:r>
            <a:r>
              <a:rPr lang="en-US" sz="800" dirty="0" err="1"/>
              <a:t>p.value</a:t>
            </a:r>
            <a:r>
              <a:rPr lang="en-US" sz="800" dirty="0"/>
              <a:t> &lt;- </a:t>
            </a:r>
            <a:r>
              <a:rPr lang="en-US" sz="800" dirty="0" err="1"/>
              <a:t>chisq.test</a:t>
            </a:r>
            <a:r>
              <a:rPr lang="en-US" sz="800" dirty="0"/>
              <a:t>(</a:t>
            </a:r>
            <a:r>
              <a:rPr lang="en-US" sz="800" dirty="0" err="1"/>
              <a:t>x,correct</a:t>
            </a:r>
            <a:r>
              <a:rPr lang="en-US" sz="800" dirty="0"/>
              <a:t> = FALSE)$</a:t>
            </a:r>
            <a:r>
              <a:rPr lang="en-US" sz="800" dirty="0" err="1"/>
              <a:t>p.value</a:t>
            </a:r>
            <a:endParaRPr lang="en-US" sz="800" dirty="0"/>
          </a:p>
          <a:p>
            <a:r>
              <a:rPr lang="en-US" sz="800" dirty="0"/>
              <a:t>         			</a:t>
            </a:r>
            <a:r>
              <a:rPr lang="en-US" sz="800" dirty="0" err="1"/>
              <a:t>p.AB</a:t>
            </a:r>
            <a:r>
              <a:rPr lang="en-US" sz="800" dirty="0"/>
              <a:t> &lt;- c(</a:t>
            </a:r>
            <a:r>
              <a:rPr lang="en-US" sz="800" dirty="0" err="1"/>
              <a:t>p.AB</a:t>
            </a:r>
            <a:r>
              <a:rPr lang="en-US" sz="800" dirty="0"/>
              <a:t>, </a:t>
            </a:r>
            <a:r>
              <a:rPr lang="en-US" sz="800" dirty="0" err="1"/>
              <a:t>chisq.test</a:t>
            </a:r>
            <a:r>
              <a:rPr lang="en-US" sz="800" dirty="0"/>
              <a:t>(</a:t>
            </a:r>
            <a:r>
              <a:rPr lang="en-US" sz="800" dirty="0" err="1"/>
              <a:t>x,correct</a:t>
            </a:r>
            <a:r>
              <a:rPr lang="en-US" sz="800" dirty="0"/>
              <a:t> = FALSE)$</a:t>
            </a:r>
            <a:r>
              <a:rPr lang="en-US" sz="800" dirty="0" err="1"/>
              <a:t>p.value</a:t>
            </a:r>
            <a:r>
              <a:rPr lang="en-US" sz="800" dirty="0"/>
              <a:t>)</a:t>
            </a:r>
          </a:p>
          <a:p>
            <a:r>
              <a:rPr lang="en-US" sz="800" dirty="0"/>
              <a:t>				}</a:t>
            </a:r>
          </a:p>
          <a:p>
            <a:endParaRPr lang="en-US" sz="800" dirty="0"/>
          </a:p>
          <a:p>
            <a:r>
              <a:rPr lang="en-US" sz="800" dirty="0"/>
              <a:t># so </a:t>
            </a:r>
            <a:r>
              <a:rPr lang="en-US" sz="800" dirty="0" err="1"/>
              <a:t>p.AB</a:t>
            </a:r>
            <a:r>
              <a:rPr lang="en-US" sz="800" dirty="0"/>
              <a:t> and p.CD record the p values each time we switch one case</a:t>
            </a:r>
          </a:p>
          <a:p>
            <a:r>
              <a:rPr lang="en-US" sz="800" dirty="0"/>
              <a:t># N.AB = 5 (5 cases needed to be changed from A to B)</a:t>
            </a:r>
          </a:p>
          <a:p>
            <a:r>
              <a:rPr lang="en-US" sz="800" dirty="0"/>
              <a:t># N.CD = 4 (4 cases needed to be changed from D to C)</a:t>
            </a:r>
          </a:p>
          <a:p>
            <a:endParaRPr lang="en-US" sz="800" dirty="0"/>
          </a:p>
        </p:txBody>
      </p:sp>
      <p:sp>
        <p:nvSpPr>
          <p:cNvPr id="4" name="Slide Number Placeholder 3">
            <a:extLst>
              <a:ext uri="{FF2B5EF4-FFF2-40B4-BE49-F238E27FC236}">
                <a16:creationId xmlns:a16="http://schemas.microsoft.com/office/drawing/2014/main" id="{58AF4598-69A7-4873-A9A0-E99FB389EC2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a:ln>
                  <a:noFill/>
                </a:ln>
                <a:solidFill>
                  <a:srgbClr val="FFFF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788"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Tree>
    <p:extLst>
      <p:ext uri="{BB962C8B-B14F-4D97-AF65-F5344CB8AC3E}">
        <p14:creationId xmlns:p14="http://schemas.microsoft.com/office/powerpoint/2010/main" val="3179097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72" y="990600"/>
            <a:ext cx="6188019" cy="502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57300" y="1314450"/>
            <a:ext cx="6172200" cy="857250"/>
          </a:xfrm>
        </p:spPr>
        <p:txBody>
          <a:bodyPr/>
          <a:lstStyle/>
          <a:p>
            <a:r>
              <a:rPr lang="en-US" dirty="0">
                <a:solidFill>
                  <a:schemeClr val="tx1"/>
                </a:solidFill>
                <a:hlinkClick r:id="rId3"/>
              </a:rPr>
              <a:t>KonFound-it for Logistic Regression</a:t>
            </a:r>
            <a:br>
              <a:rPr lang="en-US" dirty="0">
                <a:solidFill>
                  <a:schemeClr val="tx1"/>
                </a:solidFill>
              </a:rPr>
            </a:br>
            <a:endParaRPr lang="en-US" dirty="0">
              <a:solidFill>
                <a:schemeClr val="tx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smtClean="0">
                <a:ln>
                  <a:noFill/>
                </a:ln>
                <a:solidFill>
                  <a:srgbClr val="FFFF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788"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
        <p:nvSpPr>
          <p:cNvPr id="6" name="Rectangle 5"/>
          <p:cNvSpPr/>
          <p:nvPr/>
        </p:nvSpPr>
        <p:spPr>
          <a:xfrm>
            <a:off x="1207560" y="6245225"/>
            <a:ext cx="57246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hlinkClick r:id="rId3"/>
              </a:rPr>
              <a:t>https://jmichaelrosenberg.shinyapps.io/shinykonfound/</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2">
            <a:extLst>
              <a:ext uri="{FF2B5EF4-FFF2-40B4-BE49-F238E27FC236}">
                <a16:creationId xmlns:a16="http://schemas.microsoft.com/office/drawing/2014/main" id="{C532F9E6-CE7B-4CB8-8E71-63903F8609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807" r="84660"/>
          <a:stretch/>
        </p:blipFill>
        <p:spPr bwMode="auto">
          <a:xfrm>
            <a:off x="443426" y="381000"/>
            <a:ext cx="2057400" cy="5904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a:extLst>
              <a:ext uri="{FF2B5EF4-FFF2-40B4-BE49-F238E27FC236}">
                <a16:creationId xmlns:a16="http://schemas.microsoft.com/office/drawing/2014/main" id="{CFC44368-AADD-437F-9743-D084EA150A45}"/>
              </a:ext>
            </a:extLst>
          </p:cNvPr>
          <p:cNvCxnSpPr/>
          <p:nvPr/>
        </p:nvCxnSpPr>
        <p:spPr bwMode="auto">
          <a:xfrm flipH="1">
            <a:off x="1162071" y="5609730"/>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16" name="Straight Arrow Connector 15">
            <a:extLst>
              <a:ext uri="{FF2B5EF4-FFF2-40B4-BE49-F238E27FC236}">
                <a16:creationId xmlns:a16="http://schemas.microsoft.com/office/drawing/2014/main" id="{C6E5AF0B-B4D2-41F6-B221-2FDFFEA87FA6}"/>
              </a:ext>
            </a:extLst>
          </p:cNvPr>
          <p:cNvCxnSpPr/>
          <p:nvPr/>
        </p:nvCxnSpPr>
        <p:spPr bwMode="auto">
          <a:xfrm flipH="1">
            <a:off x="1001337" y="627068"/>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17" name="Straight Arrow Connector 16">
            <a:extLst>
              <a:ext uri="{FF2B5EF4-FFF2-40B4-BE49-F238E27FC236}">
                <a16:creationId xmlns:a16="http://schemas.microsoft.com/office/drawing/2014/main" id="{8B02878E-C01C-4D49-8A61-0E12076821AE}"/>
              </a:ext>
            </a:extLst>
          </p:cNvPr>
          <p:cNvCxnSpPr/>
          <p:nvPr/>
        </p:nvCxnSpPr>
        <p:spPr bwMode="auto">
          <a:xfrm flipH="1">
            <a:off x="1138954" y="2419381"/>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18" name="Straight Arrow Connector 17">
            <a:extLst>
              <a:ext uri="{FF2B5EF4-FFF2-40B4-BE49-F238E27FC236}">
                <a16:creationId xmlns:a16="http://schemas.microsoft.com/office/drawing/2014/main" id="{07B80D4C-D91E-4640-ADCC-1A8EB03F149C}"/>
              </a:ext>
            </a:extLst>
          </p:cNvPr>
          <p:cNvCxnSpPr/>
          <p:nvPr/>
        </p:nvCxnSpPr>
        <p:spPr bwMode="auto">
          <a:xfrm flipH="1">
            <a:off x="959806" y="3391810"/>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19" name="Straight Arrow Connector 18">
            <a:extLst>
              <a:ext uri="{FF2B5EF4-FFF2-40B4-BE49-F238E27FC236}">
                <a16:creationId xmlns:a16="http://schemas.microsoft.com/office/drawing/2014/main" id="{9882933E-6CF8-4B7E-A8F6-F25B81DA89FB}"/>
              </a:ext>
            </a:extLst>
          </p:cNvPr>
          <p:cNvCxnSpPr/>
          <p:nvPr/>
        </p:nvCxnSpPr>
        <p:spPr bwMode="auto">
          <a:xfrm flipH="1">
            <a:off x="1145053" y="1576220"/>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20" name="Straight Arrow Connector 19">
            <a:extLst>
              <a:ext uri="{FF2B5EF4-FFF2-40B4-BE49-F238E27FC236}">
                <a16:creationId xmlns:a16="http://schemas.microsoft.com/office/drawing/2014/main" id="{46362702-AF96-49A8-A9A6-AB0D881A5198}"/>
              </a:ext>
            </a:extLst>
          </p:cNvPr>
          <p:cNvCxnSpPr/>
          <p:nvPr/>
        </p:nvCxnSpPr>
        <p:spPr bwMode="auto">
          <a:xfrm flipH="1">
            <a:off x="1207560" y="4299865"/>
            <a:ext cx="321469" cy="306161"/>
          </a:xfrm>
          <a:prstGeom prst="straightConnector1">
            <a:avLst/>
          </a:prstGeom>
          <a:noFill/>
          <a:ln w="57150" cap="flat" cmpd="sng" algn="ctr">
            <a:solidFill>
              <a:srgbClr val="FF0000"/>
            </a:solidFill>
            <a:prstDash val="solid"/>
            <a:round/>
            <a:headEnd type="none" w="med" len="med"/>
            <a:tailEnd type="arrow"/>
          </a:ln>
          <a:effectLst/>
        </p:spPr>
      </p:cxnSp>
      <p:cxnSp>
        <p:nvCxnSpPr>
          <p:cNvPr id="21" name="Straight Arrow Connector 20">
            <a:extLst>
              <a:ext uri="{FF2B5EF4-FFF2-40B4-BE49-F238E27FC236}">
                <a16:creationId xmlns:a16="http://schemas.microsoft.com/office/drawing/2014/main" id="{6130E520-267C-47EC-A144-F2AB217A50BF}"/>
              </a:ext>
            </a:extLst>
          </p:cNvPr>
          <p:cNvCxnSpPr>
            <a:cxnSpLocks/>
          </p:cNvCxnSpPr>
          <p:nvPr/>
        </p:nvCxnSpPr>
        <p:spPr bwMode="auto">
          <a:xfrm flipV="1">
            <a:off x="1138954" y="3653803"/>
            <a:ext cx="2206800" cy="2123348"/>
          </a:xfrm>
          <a:prstGeom prst="straightConnector1">
            <a:avLst/>
          </a:prstGeom>
          <a:noFill/>
          <a:ln w="57150" cap="flat" cmpd="sng" algn="ctr">
            <a:solidFill>
              <a:srgbClr val="FF0000"/>
            </a:solidFill>
            <a:prstDash val="solid"/>
            <a:round/>
            <a:headEnd type="none" w="med" len="med"/>
            <a:tailEnd type="arrow"/>
          </a:ln>
          <a:effectLst/>
        </p:spPr>
      </p:cxnSp>
      <p:pic>
        <p:nvPicPr>
          <p:cNvPr id="23" name="Picture 2">
            <a:extLst>
              <a:ext uri="{FF2B5EF4-FFF2-40B4-BE49-F238E27FC236}">
                <a16:creationId xmlns:a16="http://schemas.microsoft.com/office/drawing/2014/main" id="{604E6E2B-8354-4D62-8820-C2609E617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03" t="46992" r="14110" b="16739"/>
          <a:stretch/>
        </p:blipFill>
        <p:spPr bwMode="auto">
          <a:xfrm>
            <a:off x="104288" y="1093949"/>
            <a:ext cx="8935423" cy="401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a:extLst>
              <a:ext uri="{FF2B5EF4-FFF2-40B4-BE49-F238E27FC236}">
                <a16:creationId xmlns:a16="http://schemas.microsoft.com/office/drawing/2014/main" id="{19FB1BCC-42E2-42BB-B90C-D0167B5686C1}"/>
              </a:ext>
            </a:extLst>
          </p:cNvPr>
          <p:cNvCxnSpPr>
            <a:cxnSpLocks/>
          </p:cNvCxnSpPr>
          <p:nvPr/>
        </p:nvCxnSpPr>
        <p:spPr bwMode="auto">
          <a:xfrm>
            <a:off x="1958453" y="2935948"/>
            <a:ext cx="0" cy="1715678"/>
          </a:xfrm>
          <a:prstGeom prst="straightConnector1">
            <a:avLst/>
          </a:prstGeom>
          <a:noFill/>
          <a:ln w="57150" cap="flat" cmpd="sng" algn="ctr">
            <a:solidFill>
              <a:srgbClr val="FF0000"/>
            </a:solidFill>
            <a:prstDash val="solid"/>
            <a:round/>
            <a:headEnd type="none" w="med" len="med"/>
            <a:tailEnd type="arrow"/>
          </a:ln>
          <a:effectLst/>
        </p:spPr>
      </p:cxnSp>
      <p:cxnSp>
        <p:nvCxnSpPr>
          <p:cNvPr id="27" name="Straight Arrow Connector 26">
            <a:extLst>
              <a:ext uri="{FF2B5EF4-FFF2-40B4-BE49-F238E27FC236}">
                <a16:creationId xmlns:a16="http://schemas.microsoft.com/office/drawing/2014/main" id="{1D11372B-FE20-411A-987F-EFE07DA3BBE5}"/>
              </a:ext>
            </a:extLst>
          </p:cNvPr>
          <p:cNvCxnSpPr>
            <a:cxnSpLocks/>
          </p:cNvCxnSpPr>
          <p:nvPr/>
        </p:nvCxnSpPr>
        <p:spPr bwMode="auto">
          <a:xfrm>
            <a:off x="1251473" y="2903699"/>
            <a:ext cx="0" cy="1715678"/>
          </a:xfrm>
          <a:prstGeom prst="straightConnector1">
            <a:avLst/>
          </a:prstGeom>
          <a:no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85034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6987-7757-44C5-B082-A365BC401E75}"/>
              </a:ext>
            </a:extLst>
          </p:cNvPr>
          <p:cNvSpPr>
            <a:spLocks noGrp="1"/>
          </p:cNvSpPr>
          <p:nvPr>
            <p:ph type="title"/>
          </p:nvPr>
        </p:nvSpPr>
        <p:spPr/>
        <p:txBody>
          <a:bodyPr/>
          <a:lstStyle/>
          <a:p>
            <a:r>
              <a:rPr lang="en-US" sz="2700" dirty="0"/>
              <a:t>In R: </a:t>
            </a:r>
            <a:r>
              <a:rPr lang="en-US" sz="2700" dirty="0" err="1"/>
              <a:t>Pkonfound</a:t>
            </a:r>
            <a:r>
              <a:rPr lang="en-US" sz="2700" dirty="0"/>
              <a:t> for nonlinear (published example)</a:t>
            </a:r>
          </a:p>
        </p:txBody>
      </p:sp>
      <p:sp>
        <p:nvSpPr>
          <p:cNvPr id="3" name="Content Placeholder 2">
            <a:extLst>
              <a:ext uri="{FF2B5EF4-FFF2-40B4-BE49-F238E27FC236}">
                <a16:creationId xmlns:a16="http://schemas.microsoft.com/office/drawing/2014/main" id="{5BB6FCAF-939D-433C-8816-F90E6EFA0F97}"/>
              </a:ext>
            </a:extLst>
          </p:cNvPr>
          <p:cNvSpPr>
            <a:spLocks noGrp="1"/>
          </p:cNvSpPr>
          <p:nvPr>
            <p:ph idx="1"/>
          </p:nvPr>
        </p:nvSpPr>
        <p:spPr>
          <a:xfrm>
            <a:off x="1314450" y="1885956"/>
            <a:ext cx="6686550" cy="3394472"/>
          </a:xfrm>
        </p:spPr>
        <p:txBody>
          <a:bodyPr/>
          <a:lstStyle/>
          <a:p>
            <a:r>
              <a:rPr lang="en-US" sz="1350" dirty="0" err="1"/>
              <a:t>install.packages</a:t>
            </a:r>
            <a:r>
              <a:rPr lang="en-US" sz="1350" dirty="0"/>
              <a:t>("</a:t>
            </a:r>
            <a:r>
              <a:rPr lang="en-US" sz="1350" dirty="0" err="1"/>
              <a:t>devtools</a:t>
            </a:r>
            <a:r>
              <a:rPr lang="en-US" sz="1350" dirty="0"/>
              <a:t>")</a:t>
            </a:r>
          </a:p>
          <a:p>
            <a:r>
              <a:rPr lang="en-US" sz="1350" dirty="0" err="1"/>
              <a:t>devtools</a:t>
            </a:r>
            <a:r>
              <a:rPr lang="en-US" sz="1350" dirty="0"/>
              <a:t>::</a:t>
            </a:r>
            <a:r>
              <a:rPr lang="en-US" sz="1350" dirty="0" err="1"/>
              <a:t>install_github</a:t>
            </a:r>
            <a:r>
              <a:rPr lang="en-US" sz="1350" dirty="0"/>
              <a:t>("jrosen48/</a:t>
            </a:r>
            <a:r>
              <a:rPr lang="en-US" sz="1350" dirty="0" err="1"/>
              <a:t>konfound</a:t>
            </a:r>
            <a:r>
              <a:rPr lang="en-US" sz="1350" dirty="0"/>
              <a:t>")</a:t>
            </a:r>
          </a:p>
          <a:p>
            <a:r>
              <a:rPr lang="en-US" sz="1350" dirty="0"/>
              <a:t>library(</a:t>
            </a:r>
            <a:r>
              <a:rPr lang="en-US" sz="1350" dirty="0" err="1"/>
              <a:t>konfound</a:t>
            </a:r>
            <a:r>
              <a:rPr lang="en-US" sz="1350" dirty="0"/>
              <a:t>)</a:t>
            </a:r>
          </a:p>
          <a:p>
            <a:endParaRPr lang="en-US" sz="1350" dirty="0"/>
          </a:p>
          <a:p>
            <a:r>
              <a:rPr lang="en-US" sz="1350" dirty="0" err="1"/>
              <a:t>pkonfound</a:t>
            </a:r>
            <a:r>
              <a:rPr lang="en-US" sz="1350" dirty="0"/>
              <a:t>(2.5, 0.5, 20888, 3, </a:t>
            </a:r>
            <a:r>
              <a:rPr lang="en-US" sz="1350" dirty="0" err="1"/>
              <a:t>n_trm</a:t>
            </a:r>
            <a:r>
              <a:rPr lang="en-US" sz="1350" dirty="0"/>
              <a:t> = 17888, </a:t>
            </a:r>
            <a:r>
              <a:rPr lang="en-US" sz="1350" dirty="0" err="1"/>
              <a:t>switch_trm</a:t>
            </a:r>
            <a:r>
              <a:rPr lang="en-US" sz="1350" dirty="0"/>
              <a:t>=TRUE, </a:t>
            </a:r>
            <a:r>
              <a:rPr lang="en-US" sz="1350" dirty="0" err="1"/>
              <a:t>non_linear</a:t>
            </a:r>
            <a:r>
              <a:rPr lang="en-US" sz="1350" dirty="0"/>
              <a:t> = TRUE)</a:t>
            </a:r>
          </a:p>
        </p:txBody>
      </p:sp>
      <p:sp>
        <p:nvSpPr>
          <p:cNvPr id="4" name="Slide Number Placeholder 3">
            <a:extLst>
              <a:ext uri="{FF2B5EF4-FFF2-40B4-BE49-F238E27FC236}">
                <a16:creationId xmlns:a16="http://schemas.microsoft.com/office/drawing/2014/main" id="{52FBA0F1-EE1F-41BD-92D8-9CACA2262E6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0884FC-A345-47D7-8DCD-28131DE4BA17}" type="slidenum">
              <a:rPr kumimoji="0" lang="en-US" sz="788"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788"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9" name="Picture 8">
            <a:extLst>
              <a:ext uri="{FF2B5EF4-FFF2-40B4-BE49-F238E27FC236}">
                <a16:creationId xmlns:a16="http://schemas.microsoft.com/office/drawing/2014/main" id="{57AC7314-B402-4CB1-90DB-A3092715BCF2}"/>
              </a:ext>
            </a:extLst>
          </p:cNvPr>
          <p:cNvPicPr>
            <a:picLocks noChangeAspect="1"/>
          </p:cNvPicPr>
          <p:nvPr/>
        </p:nvPicPr>
        <p:blipFill>
          <a:blip r:embed="rId2"/>
          <a:stretch>
            <a:fillRect/>
          </a:stretch>
        </p:blipFill>
        <p:spPr>
          <a:xfrm>
            <a:off x="1143000" y="3200403"/>
            <a:ext cx="6858000" cy="2445271"/>
          </a:xfrm>
          <a:prstGeom prst="rect">
            <a:avLst/>
          </a:prstGeom>
        </p:spPr>
      </p:pic>
    </p:spTree>
    <p:extLst>
      <p:ext uri="{BB962C8B-B14F-4D97-AF65-F5344CB8AC3E}">
        <p14:creationId xmlns:p14="http://schemas.microsoft.com/office/powerpoint/2010/main" val="3985426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Extensions</a:t>
            </a:r>
          </a:p>
        </p:txBody>
      </p:sp>
      <p:sp>
        <p:nvSpPr>
          <p:cNvPr id="3" name="Content Placeholder 2"/>
          <p:cNvSpPr>
            <a:spLocks noGrp="1"/>
          </p:cNvSpPr>
          <p:nvPr>
            <p:ph idx="1"/>
          </p:nvPr>
        </p:nvSpPr>
        <p:spPr>
          <a:xfrm>
            <a:off x="152400" y="1295400"/>
            <a:ext cx="8839200" cy="4525963"/>
          </a:xfrm>
        </p:spPr>
        <p:txBody>
          <a:bodyPr/>
          <a:lstStyle/>
          <a:p>
            <a:r>
              <a:rPr lang="en-US" sz="2000" dirty="0" err="1">
                <a:hlinkClick r:id="rId2"/>
              </a:rPr>
              <a:t>powerpoint</a:t>
            </a:r>
            <a:r>
              <a:rPr lang="en-US" sz="2000" dirty="0">
                <a:hlinkClick r:id="rId2"/>
              </a:rPr>
              <a:t> for ordered thresholds relative to transaction costs</a:t>
            </a:r>
            <a:endParaRPr lang="en-US" sz="2000" dirty="0"/>
          </a:p>
          <a:p>
            <a:r>
              <a:rPr lang="en-US" sz="2000" dirty="0"/>
              <a:t>Specify threshold based on context of value and cost of treatment</a:t>
            </a:r>
          </a:p>
          <a:p>
            <a:endParaRPr lang="en-US" sz="2000" dirty="0"/>
          </a:p>
          <a:p>
            <a:r>
              <a:rPr lang="en-US" sz="2000" dirty="0" err="1">
                <a:hlinkClick r:id="rId3"/>
              </a:rPr>
              <a:t>powerpoint</a:t>
            </a:r>
            <a:r>
              <a:rPr lang="en-US" sz="2000" dirty="0">
                <a:hlinkClick r:id="rId3"/>
              </a:rPr>
              <a:t> for alternative scenarios and related techniques</a:t>
            </a:r>
            <a:endParaRPr lang="en-US" sz="2000" dirty="0"/>
          </a:p>
          <a:p>
            <a:r>
              <a:rPr lang="en-US" sz="2000" dirty="0"/>
              <a:t>Includes Type II errors, alternative replacement data</a:t>
            </a:r>
          </a:p>
          <a:p>
            <a:endParaRPr lang="en-US" sz="2000" dirty="0"/>
          </a:p>
          <a:p>
            <a:r>
              <a:rPr lang="en-US" sz="2000" dirty="0" err="1">
                <a:hlinkClick r:id="rId4"/>
              </a:rPr>
              <a:t>powerpoint</a:t>
            </a:r>
            <a:r>
              <a:rPr lang="en-US" sz="2000" dirty="0">
                <a:hlinkClick r:id="rId4"/>
              </a:rPr>
              <a:t> for new directions</a:t>
            </a:r>
            <a:endParaRPr lang="en-US" sz="2000" dirty="0"/>
          </a:p>
          <a:p>
            <a:r>
              <a:rPr lang="en-US" sz="2000" dirty="0"/>
              <a:t>Includes value added, Bayesian, integrated framework</a:t>
            </a:r>
          </a:p>
          <a:p>
            <a:endParaRPr lang="en-US" sz="2000" dirty="0"/>
          </a:p>
          <a:p>
            <a:r>
              <a:rPr lang="en-US" sz="2000" dirty="0" err="1">
                <a:hlinkClick r:id="rId5"/>
              </a:rPr>
              <a:t>powerpoint</a:t>
            </a:r>
            <a:r>
              <a:rPr lang="en-US" sz="2000" dirty="0">
                <a:hlinkClick r:id="rId5"/>
              </a:rPr>
              <a:t> for comparison of frameworks</a:t>
            </a:r>
            <a:r>
              <a:rPr lang="en-US" sz="2000" dirty="0"/>
              <a:t> </a:t>
            </a:r>
            <a:r>
              <a:rPr lang="en-US" sz="2000" dirty="0">
                <a:hlinkClick r:id="rId6"/>
              </a:rPr>
              <a:t>[pdf of comparison of frameworks]</a:t>
            </a:r>
            <a:endParaRPr lang="en-US" sz="2000" dirty="0"/>
          </a:p>
          <a:p>
            <a:r>
              <a:rPr lang="en-US" sz="2000" dirty="0"/>
              <a:t>Shows algebraic and graphical relationships between comparison of cases and correlation/regression frameworks</a:t>
            </a:r>
          </a:p>
          <a:p>
            <a:endParaRPr lang="en-US" sz="2000" dirty="0"/>
          </a:p>
          <a:p>
            <a:endParaRPr lang="en-US" sz="2000" dirty="0"/>
          </a:p>
        </p:txBody>
      </p:sp>
      <p:sp>
        <p:nvSpPr>
          <p:cNvPr id="4" name="Slide Number Placeholder 3"/>
          <p:cNvSpPr>
            <a:spLocks noGrp="1"/>
          </p:cNvSpPr>
          <p:nvPr>
            <p:ph type="sldNum" sz="quarter" idx="12"/>
          </p:nvPr>
        </p:nvSpPr>
        <p:spPr/>
        <p:txBody>
          <a:bodyPr/>
          <a:lstStyle/>
          <a:p>
            <a:pPr>
              <a:defRPr/>
            </a:pPr>
            <a:fld id="{350884FC-A345-47D7-8DCD-28131DE4BA17}"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080378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Part II: Correlation/regression Framework</a:t>
            </a:r>
          </a:p>
        </p:txBody>
      </p:sp>
      <p:sp>
        <p:nvSpPr>
          <p:cNvPr id="3" name="Content Placeholder 2"/>
          <p:cNvSpPr>
            <a:spLocks noGrp="1"/>
          </p:cNvSpPr>
          <p:nvPr>
            <p:ph idx="1"/>
          </p:nvPr>
        </p:nvSpPr>
        <p:spPr/>
        <p:txBody>
          <a:bodyPr/>
          <a:lstStyle/>
          <a:p>
            <a:r>
              <a:rPr lang="en-US" dirty="0"/>
              <a:t>Work in terms of partial correlations</a:t>
            </a:r>
          </a:p>
          <a:p>
            <a:r>
              <a:rPr lang="en-US" dirty="0"/>
              <a:t>How strongly must an omitted variable be correlated with the predictor of interest (e.g., retention) and the outcome (e.g., reading achievement) to invalidate an inference of an effect of retention on achievement?</a:t>
            </a:r>
          </a:p>
        </p:txBody>
      </p:sp>
      <p:sp>
        <p:nvSpPr>
          <p:cNvPr id="4" name="Slide Number Placeholder 3"/>
          <p:cNvSpPr>
            <a:spLocks noGrp="1"/>
          </p:cNvSpPr>
          <p:nvPr>
            <p:ph type="sldNum" sz="quarter" idx="12"/>
          </p:nvPr>
        </p:nvSpPr>
        <p:spPr/>
        <p:txBody>
          <a:bodyPr/>
          <a:lstStyle/>
          <a:p>
            <a:pPr>
              <a:defRPr/>
            </a:pPr>
            <a:fld id="{350884FC-A345-47D7-8DCD-28131DE4BA17}" type="slidenum">
              <a:rPr lang="en-US" smtClean="0"/>
              <a:pPr>
                <a:defRPr/>
              </a:pPr>
              <a:t>85</a:t>
            </a:fld>
            <a:endParaRPr lang="en-US" dirty="0"/>
          </a:p>
        </p:txBody>
      </p:sp>
    </p:spTree>
    <p:extLst>
      <p:ext uri="{BB962C8B-B14F-4D97-AF65-F5344CB8AC3E}">
        <p14:creationId xmlns:p14="http://schemas.microsoft.com/office/powerpoint/2010/main" val="2090342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6" name="Rectangle 4"/>
          <p:cNvSpPr>
            <a:spLocks noGrp="1" noChangeArrowheads="1"/>
          </p:cNvSpPr>
          <p:nvPr>
            <p:ph type="title"/>
          </p:nvPr>
        </p:nvSpPr>
        <p:spPr/>
        <p:txBody>
          <a:bodyPr/>
          <a:lstStyle/>
          <a:p>
            <a:r>
              <a:rPr lang="en-US" sz="2800" dirty="0"/>
              <a:t>Estimated Effect of Retention on Reading Scores</a:t>
            </a:r>
            <a:br>
              <a:rPr lang="en-US" sz="2800" dirty="0"/>
            </a:br>
            <a:r>
              <a:rPr lang="en-US" sz="2800" dirty="0"/>
              <a:t>(Hong and Raudenbush)</a:t>
            </a:r>
          </a:p>
        </p:txBody>
      </p:sp>
      <p:pic>
        <p:nvPicPr>
          <p:cNvPr id="525317" name="Picture 5"/>
          <p:cNvPicPr>
            <a:picLocks noChangeAspect="1" noChangeArrowheads="1"/>
          </p:cNvPicPr>
          <p:nvPr/>
        </p:nvPicPr>
        <p:blipFill>
          <a:blip r:embed="rId2" cstate="print"/>
          <a:srcRect l="11719" t="15625" r="13281" b="6250"/>
          <a:stretch>
            <a:fillRect/>
          </a:stretch>
        </p:blipFill>
        <p:spPr bwMode="auto">
          <a:xfrm>
            <a:off x="990600" y="1262066"/>
            <a:ext cx="7162800" cy="5595937"/>
          </a:xfrm>
          <a:prstGeom prst="rect">
            <a:avLst/>
          </a:prstGeom>
          <a:noFill/>
          <a:ln w="9525">
            <a:noFill/>
            <a:miter lim="800000"/>
            <a:headEnd/>
            <a:tailEnd/>
          </a:ln>
          <a:effectLst/>
        </p:spPr>
      </p:pic>
      <p:sp>
        <p:nvSpPr>
          <p:cNvPr id="525318" name="Line 6"/>
          <p:cNvSpPr>
            <a:spLocks noChangeShapeType="1"/>
          </p:cNvSpPr>
          <p:nvPr/>
        </p:nvSpPr>
        <p:spPr bwMode="auto">
          <a:xfrm>
            <a:off x="7315200" y="2895600"/>
            <a:ext cx="0" cy="457200"/>
          </a:xfrm>
          <a:prstGeom prst="line">
            <a:avLst/>
          </a:prstGeom>
          <a:noFill/>
          <a:ln w="38100">
            <a:solidFill>
              <a:srgbClr val="FF0000"/>
            </a:solidFill>
            <a:round/>
            <a:headEnd/>
            <a:tailEnd/>
          </a:ln>
          <a:effectLst/>
        </p:spPr>
        <p:txBody>
          <a:bodyPr lIns="91430" tIns="45715" rIns="91430" bIns="45715"/>
          <a:lstStyle/>
          <a:p>
            <a:pPr fontAlgn="base">
              <a:spcBef>
                <a:spcPct val="0"/>
              </a:spcBef>
              <a:spcAft>
                <a:spcPct val="0"/>
              </a:spcAft>
            </a:pPr>
            <a:endParaRPr lang="en-US">
              <a:solidFill>
                <a:srgbClr val="FFFF00"/>
              </a:solidFill>
            </a:endParaRPr>
          </a:p>
        </p:txBody>
      </p:sp>
    </p:spTree>
    <p:extLst>
      <p:ext uri="{BB962C8B-B14F-4D97-AF65-F5344CB8AC3E}">
        <p14:creationId xmlns:p14="http://schemas.microsoft.com/office/powerpoint/2010/main" val="37302694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C38431-240B-49EB-933E-7948566E59EA}"/>
              </a:ext>
            </a:extLst>
          </p:cNvPr>
          <p:cNvPicPr>
            <a:picLocks noChangeAspect="1"/>
          </p:cNvPicPr>
          <p:nvPr/>
        </p:nvPicPr>
        <p:blipFill>
          <a:blip r:embed="rId2"/>
          <a:stretch>
            <a:fillRect/>
          </a:stretch>
        </p:blipFill>
        <p:spPr>
          <a:xfrm>
            <a:off x="-13724" y="126714"/>
            <a:ext cx="9144000" cy="5434102"/>
          </a:xfrm>
          <a:prstGeom prst="rect">
            <a:avLst/>
          </a:prstGeom>
        </p:spPr>
      </p:pic>
      <p:sp>
        <p:nvSpPr>
          <p:cNvPr id="2" name="Title 1"/>
          <p:cNvSpPr>
            <a:spLocks noGrp="1"/>
          </p:cNvSpPr>
          <p:nvPr>
            <p:ph type="title"/>
          </p:nvPr>
        </p:nvSpPr>
        <p:spPr>
          <a:xfrm>
            <a:off x="426508" y="228600"/>
            <a:ext cx="8641292" cy="1143000"/>
          </a:xfrm>
        </p:spPr>
        <p:txBody>
          <a:bodyPr/>
          <a:lstStyle/>
          <a:p>
            <a:r>
              <a:rPr lang="en-US" sz="3200" dirty="0">
                <a:hlinkClick r:id="rId3"/>
              </a:rPr>
              <a:t>In R Shiny app </a:t>
            </a:r>
            <a:r>
              <a:rPr lang="en-US" sz="3200" dirty="0" err="1">
                <a:hlinkClick r:id="rId3"/>
              </a:rPr>
              <a:t>KonFound</a:t>
            </a:r>
            <a:r>
              <a:rPr lang="en-US" sz="3200" dirty="0">
                <a:hlinkClick r:id="rId3"/>
              </a:rPr>
              <a:t>-it!</a:t>
            </a:r>
            <a:r>
              <a:rPr lang="en-US" sz="3200" dirty="0"/>
              <a:t> </a:t>
            </a:r>
            <a:br>
              <a:rPr lang="en-US" sz="3200" dirty="0"/>
            </a:br>
            <a:r>
              <a:rPr lang="en-US" sz="3200" dirty="0">
                <a:solidFill>
                  <a:schemeClr val="tx1"/>
                </a:solidFill>
              </a:rPr>
              <a:t>(konfound-it.com/)</a:t>
            </a:r>
          </a:p>
        </p:txBody>
      </p:sp>
      <p:cxnSp>
        <p:nvCxnSpPr>
          <p:cNvPr id="7" name="Straight Arrow Connector 6"/>
          <p:cNvCxnSpPr/>
          <p:nvPr/>
        </p:nvCxnSpPr>
        <p:spPr bwMode="auto">
          <a:xfrm flipH="1">
            <a:off x="560474" y="3210797"/>
            <a:ext cx="762000" cy="457200"/>
          </a:xfrm>
          <a:prstGeom prst="straightConnector1">
            <a:avLst/>
          </a:prstGeom>
          <a:noFill/>
          <a:ln w="3810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H="1">
            <a:off x="457200" y="4919806"/>
            <a:ext cx="762000" cy="457200"/>
          </a:xfrm>
          <a:prstGeom prst="straightConnector1">
            <a:avLst/>
          </a:prstGeom>
          <a:noFill/>
          <a:ln w="38100" cap="flat" cmpd="sng" algn="ctr">
            <a:solidFill>
              <a:srgbClr val="FF0000"/>
            </a:solidFill>
            <a:prstDash val="solid"/>
            <a:round/>
            <a:headEnd type="none" w="med" len="med"/>
            <a:tailEnd type="arrow"/>
          </a:ln>
          <a:effectLst/>
        </p:spPr>
      </p:cxnSp>
      <p:cxnSp>
        <p:nvCxnSpPr>
          <p:cNvPr id="14" name="Straight Arrow Connector 13"/>
          <p:cNvCxnSpPr>
            <a:cxnSpLocks/>
          </p:cNvCxnSpPr>
          <p:nvPr/>
        </p:nvCxnSpPr>
        <p:spPr bwMode="auto">
          <a:xfrm flipV="1">
            <a:off x="1828812" y="3276600"/>
            <a:ext cx="1600188" cy="2100431"/>
          </a:xfrm>
          <a:prstGeom prst="straightConnector1">
            <a:avLst/>
          </a:prstGeom>
          <a:noFill/>
          <a:ln w="38100" cap="flat" cmpd="sng" algn="ctr">
            <a:solidFill>
              <a:srgbClr val="FF0000"/>
            </a:solidFill>
            <a:prstDash val="solid"/>
            <a:round/>
            <a:headEnd type="none" w="med" len="med"/>
            <a:tailEnd type="arrow"/>
          </a:ln>
          <a:effectLst/>
        </p:spPr>
      </p:cxnSp>
      <p:sp>
        <p:nvSpPr>
          <p:cNvPr id="3" name="TextBox 2"/>
          <p:cNvSpPr txBox="1"/>
          <p:nvPr/>
        </p:nvSpPr>
        <p:spPr>
          <a:xfrm>
            <a:off x="609612" y="5921514"/>
            <a:ext cx="73733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a:ea typeface="+mn-ea"/>
                <a:cs typeface="+mn-cs"/>
              </a:rPr>
              <a:t>Take out your phone and try it!!!</a:t>
            </a:r>
          </a:p>
        </p:txBody>
      </p:sp>
      <p:cxnSp>
        <p:nvCxnSpPr>
          <p:cNvPr id="11" name="Straight Arrow Connector 10"/>
          <p:cNvCxnSpPr>
            <a:cxnSpLocks/>
          </p:cNvCxnSpPr>
          <p:nvPr/>
        </p:nvCxnSpPr>
        <p:spPr bwMode="auto">
          <a:xfrm flipH="1">
            <a:off x="637455" y="4322124"/>
            <a:ext cx="948221" cy="325072"/>
          </a:xfrm>
          <a:prstGeom prst="straightConnector1">
            <a:avLst/>
          </a:prstGeom>
          <a:noFill/>
          <a:ln w="38100" cap="flat" cmpd="sng" algn="ctr">
            <a:solidFill>
              <a:srgbClr val="FF0000"/>
            </a:solidFill>
            <a:prstDash val="solid"/>
            <a:round/>
            <a:headEnd type="none" w="med" len="med"/>
            <a:tailEnd type="arrow"/>
          </a:ln>
          <a:effectLst/>
        </p:spPr>
      </p:cxnSp>
      <p:sp>
        <p:nvSpPr>
          <p:cNvPr id="18" name="Slide Number Placeholder 17">
            <a:extLst>
              <a:ext uri="{FF2B5EF4-FFF2-40B4-BE49-F238E27FC236}">
                <a16:creationId xmlns:a16="http://schemas.microsoft.com/office/drawing/2014/main" id="{CFBEC8C5-CCB9-44C0-B2BD-9FDB46A896AB}"/>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87</a:t>
            </a:fld>
            <a:endParaRPr lang="en-US" dirty="0">
              <a:solidFill>
                <a:srgbClr val="FFFF00"/>
              </a:solidFill>
            </a:endParaRPr>
          </a:p>
        </p:txBody>
      </p:sp>
      <p:cxnSp>
        <p:nvCxnSpPr>
          <p:cNvPr id="4" name="Straight Arrow Connector 3"/>
          <p:cNvCxnSpPr/>
          <p:nvPr/>
        </p:nvCxnSpPr>
        <p:spPr bwMode="auto">
          <a:xfrm flipH="1">
            <a:off x="629915" y="2531552"/>
            <a:ext cx="762000" cy="457200"/>
          </a:xfrm>
          <a:prstGeom prst="straightConnector1">
            <a:avLst/>
          </a:prstGeom>
          <a:noFill/>
          <a:ln w="38100" cap="flat" cmpd="sng" algn="ctr">
            <a:solidFill>
              <a:srgbClr val="FF0000"/>
            </a:solidFill>
            <a:prstDash val="solid"/>
            <a:round/>
            <a:headEnd type="none" w="med" len="med"/>
            <a:tailEnd type="arrow"/>
          </a:ln>
          <a:effectLst/>
        </p:spPr>
      </p:cxnSp>
      <p:sp>
        <p:nvSpPr>
          <p:cNvPr id="5" name="TextBox 4">
            <a:extLst>
              <a:ext uri="{FF2B5EF4-FFF2-40B4-BE49-F238E27FC236}">
                <a16:creationId xmlns:a16="http://schemas.microsoft.com/office/drawing/2014/main" id="{1D9EFA54-321E-4F9F-ABEF-B12E847B6B91}"/>
              </a:ext>
            </a:extLst>
          </p:cNvPr>
          <p:cNvSpPr txBox="1"/>
          <p:nvPr/>
        </p:nvSpPr>
        <p:spPr>
          <a:xfrm>
            <a:off x="27468" y="2824732"/>
            <a:ext cx="710451" cy="369332"/>
          </a:xfrm>
          <a:prstGeom prst="rect">
            <a:avLst/>
          </a:prstGeom>
          <a:solidFill>
            <a:schemeClr val="bg1"/>
          </a:solidFill>
        </p:spPr>
        <p:txBody>
          <a:bodyPr wrap="none" rtlCol="0">
            <a:spAutoFit/>
          </a:bodyPr>
          <a:lstStyle/>
          <a:p>
            <a:r>
              <a:rPr lang="en-US" dirty="0">
                <a:solidFill>
                  <a:schemeClr val="tx1"/>
                </a:solidFill>
              </a:rPr>
              <a:t>-9.01</a:t>
            </a:r>
          </a:p>
        </p:txBody>
      </p:sp>
      <p:sp>
        <p:nvSpPr>
          <p:cNvPr id="15" name="TextBox 14">
            <a:extLst>
              <a:ext uri="{FF2B5EF4-FFF2-40B4-BE49-F238E27FC236}">
                <a16:creationId xmlns:a16="http://schemas.microsoft.com/office/drawing/2014/main" id="{BD21E09E-9049-4424-8ACA-CADE98300729}"/>
              </a:ext>
            </a:extLst>
          </p:cNvPr>
          <p:cNvSpPr txBox="1"/>
          <p:nvPr/>
        </p:nvSpPr>
        <p:spPr>
          <a:xfrm>
            <a:off x="101974" y="3354295"/>
            <a:ext cx="505267" cy="369332"/>
          </a:xfrm>
          <a:prstGeom prst="rect">
            <a:avLst/>
          </a:prstGeom>
          <a:solidFill>
            <a:schemeClr val="bg1"/>
          </a:solidFill>
        </p:spPr>
        <p:txBody>
          <a:bodyPr wrap="none" rtlCol="0">
            <a:spAutoFit/>
          </a:bodyPr>
          <a:lstStyle/>
          <a:p>
            <a:r>
              <a:rPr lang="en-US" dirty="0">
                <a:solidFill>
                  <a:schemeClr val="tx1"/>
                </a:solidFill>
              </a:rPr>
              <a:t>.68</a:t>
            </a:r>
          </a:p>
        </p:txBody>
      </p:sp>
      <p:sp>
        <p:nvSpPr>
          <p:cNvPr id="16" name="TextBox 15">
            <a:extLst>
              <a:ext uri="{FF2B5EF4-FFF2-40B4-BE49-F238E27FC236}">
                <a16:creationId xmlns:a16="http://schemas.microsoft.com/office/drawing/2014/main" id="{10966CBE-9BE5-4A53-B51B-1FFB9E569E9E}"/>
              </a:ext>
            </a:extLst>
          </p:cNvPr>
          <p:cNvSpPr txBox="1"/>
          <p:nvPr/>
        </p:nvSpPr>
        <p:spPr>
          <a:xfrm>
            <a:off x="127749" y="3881165"/>
            <a:ext cx="697627" cy="369332"/>
          </a:xfrm>
          <a:prstGeom prst="rect">
            <a:avLst/>
          </a:prstGeom>
          <a:solidFill>
            <a:schemeClr val="bg1"/>
          </a:solidFill>
        </p:spPr>
        <p:txBody>
          <a:bodyPr wrap="none" rtlCol="0">
            <a:spAutoFit/>
          </a:bodyPr>
          <a:lstStyle/>
          <a:p>
            <a:r>
              <a:rPr lang="en-US" dirty="0">
                <a:solidFill>
                  <a:schemeClr val="tx1"/>
                </a:solidFill>
              </a:rPr>
              <a:t>7639</a:t>
            </a:r>
          </a:p>
        </p:txBody>
      </p:sp>
      <p:sp>
        <p:nvSpPr>
          <p:cNvPr id="19" name="TextBox 18">
            <a:extLst>
              <a:ext uri="{FF2B5EF4-FFF2-40B4-BE49-F238E27FC236}">
                <a16:creationId xmlns:a16="http://schemas.microsoft.com/office/drawing/2014/main" id="{8176ADCB-9C2A-4D96-8324-BE85B2F296C7}"/>
              </a:ext>
            </a:extLst>
          </p:cNvPr>
          <p:cNvSpPr txBox="1"/>
          <p:nvPr/>
        </p:nvSpPr>
        <p:spPr>
          <a:xfrm>
            <a:off x="38675" y="4447367"/>
            <a:ext cx="569387" cy="369332"/>
          </a:xfrm>
          <a:prstGeom prst="rect">
            <a:avLst/>
          </a:prstGeom>
          <a:solidFill>
            <a:schemeClr val="bg1"/>
          </a:solidFill>
        </p:spPr>
        <p:txBody>
          <a:bodyPr wrap="none" rtlCol="0">
            <a:spAutoFit/>
          </a:bodyPr>
          <a:lstStyle/>
          <a:p>
            <a:r>
              <a:rPr lang="en-US" dirty="0">
                <a:solidFill>
                  <a:schemeClr val="tx1"/>
                </a:solidFill>
              </a:rPr>
              <a:t>223</a:t>
            </a:r>
          </a:p>
        </p:txBody>
      </p:sp>
      <p:pic>
        <p:nvPicPr>
          <p:cNvPr id="20" name="Picture 19">
            <a:extLst>
              <a:ext uri="{FF2B5EF4-FFF2-40B4-BE49-F238E27FC236}">
                <a16:creationId xmlns:a16="http://schemas.microsoft.com/office/drawing/2014/main" id="{438E2A2D-CAB6-4AFE-82D2-C3492E6E6C6E}"/>
              </a:ext>
            </a:extLst>
          </p:cNvPr>
          <p:cNvPicPr>
            <a:picLocks noChangeAspect="1"/>
          </p:cNvPicPr>
          <p:nvPr/>
        </p:nvPicPr>
        <p:blipFill rotWithShape="1">
          <a:blip r:embed="rId2"/>
          <a:srcRect l="16816" t="42878" r="19851" b="50326"/>
          <a:stretch/>
        </p:blipFill>
        <p:spPr>
          <a:xfrm>
            <a:off x="54916" y="2461570"/>
            <a:ext cx="9116552" cy="646331"/>
          </a:xfrm>
          <a:prstGeom prst="rect">
            <a:avLst/>
          </a:prstGeom>
        </p:spPr>
      </p:pic>
      <p:cxnSp>
        <p:nvCxnSpPr>
          <p:cNvPr id="9" name="Straight Arrow Connector 8"/>
          <p:cNvCxnSpPr>
            <a:cxnSpLocks/>
          </p:cNvCxnSpPr>
          <p:nvPr/>
        </p:nvCxnSpPr>
        <p:spPr bwMode="auto">
          <a:xfrm flipH="1">
            <a:off x="638477" y="3753913"/>
            <a:ext cx="990600" cy="420127"/>
          </a:xfrm>
          <a:prstGeom prst="straightConnector1">
            <a:avLst/>
          </a:prstGeom>
          <a:no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5182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lstStyle/>
          <a:p>
            <a:r>
              <a:rPr lang="en-US" sz="2800" dirty="0"/>
              <a:t>Impact Threshold for a Confounding variable: Path Diagram</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92" y="1295400"/>
            <a:ext cx="8115808" cy="536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419600" y="5867400"/>
            <a:ext cx="3886200" cy="78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7" name="Rectangle 6">
            <a:extLst>
              <a:ext uri="{FF2B5EF4-FFF2-40B4-BE49-F238E27FC236}">
                <a16:creationId xmlns:a16="http://schemas.microsoft.com/office/drawing/2014/main" id="{AE4DF978-4D68-4ABA-88AF-590A2BBF9122}"/>
              </a:ext>
            </a:extLst>
          </p:cNvPr>
          <p:cNvSpPr/>
          <p:nvPr/>
        </p:nvSpPr>
        <p:spPr bwMode="auto">
          <a:xfrm>
            <a:off x="6172200" y="50292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9" name="Rectangle 8">
            <a:extLst>
              <a:ext uri="{FF2B5EF4-FFF2-40B4-BE49-F238E27FC236}">
                <a16:creationId xmlns:a16="http://schemas.microsoft.com/office/drawing/2014/main" id="{06C2A08C-C325-4617-AC99-8186E519694E}"/>
              </a:ext>
            </a:extLst>
          </p:cNvPr>
          <p:cNvSpPr/>
          <p:nvPr/>
        </p:nvSpPr>
        <p:spPr bwMode="auto">
          <a:xfrm>
            <a:off x="1295400" y="41910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8" name="TextBox 7">
            <a:extLst>
              <a:ext uri="{FF2B5EF4-FFF2-40B4-BE49-F238E27FC236}">
                <a16:creationId xmlns:a16="http://schemas.microsoft.com/office/drawing/2014/main" id="{A2E11DEE-3519-44C0-ADAA-D4F6B1D8944E}"/>
              </a:ext>
            </a:extLst>
          </p:cNvPr>
          <p:cNvSpPr txBox="1"/>
          <p:nvPr/>
        </p:nvSpPr>
        <p:spPr>
          <a:xfrm>
            <a:off x="2438400" y="5417959"/>
            <a:ext cx="1069524" cy="646331"/>
          </a:xfrm>
          <a:prstGeom prst="rect">
            <a:avLst/>
          </a:prstGeom>
          <a:solidFill>
            <a:schemeClr val="bg1"/>
          </a:solidFill>
        </p:spPr>
        <p:txBody>
          <a:bodyPr wrap="none" rtlCol="0">
            <a:spAutoFit/>
          </a:bodyPr>
          <a:lstStyle/>
          <a:p>
            <a:r>
              <a:rPr lang="en-US" dirty="0">
                <a:solidFill>
                  <a:schemeClr val="tx1"/>
                </a:solidFill>
              </a:rPr>
              <a:t>.36 x .36</a:t>
            </a:r>
          </a:p>
          <a:p>
            <a:r>
              <a:rPr lang="en-US" dirty="0">
                <a:solidFill>
                  <a:schemeClr val="tx1"/>
                </a:solidFill>
              </a:rPr>
              <a:t>=.13</a:t>
            </a:r>
          </a:p>
        </p:txBody>
      </p:sp>
      <p:sp>
        <p:nvSpPr>
          <p:cNvPr id="11" name="Rectangle 10">
            <a:extLst>
              <a:ext uri="{FF2B5EF4-FFF2-40B4-BE49-F238E27FC236}">
                <a16:creationId xmlns:a16="http://schemas.microsoft.com/office/drawing/2014/main" id="{9CF68474-7D4C-4D0C-A9FC-2D5FDCEBE121}"/>
              </a:ext>
            </a:extLst>
          </p:cNvPr>
          <p:cNvSpPr/>
          <p:nvPr/>
        </p:nvSpPr>
        <p:spPr bwMode="auto">
          <a:xfrm>
            <a:off x="6324600" y="51816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12" name="TextBox 11">
            <a:extLst>
              <a:ext uri="{FF2B5EF4-FFF2-40B4-BE49-F238E27FC236}">
                <a16:creationId xmlns:a16="http://schemas.microsoft.com/office/drawing/2014/main" id="{F57371A2-5B13-469F-B712-E98B8D5DF728}"/>
              </a:ext>
            </a:extLst>
          </p:cNvPr>
          <p:cNvSpPr txBox="1"/>
          <p:nvPr/>
        </p:nvSpPr>
        <p:spPr>
          <a:xfrm>
            <a:off x="5867400" y="1545869"/>
            <a:ext cx="710451" cy="369332"/>
          </a:xfrm>
          <a:prstGeom prst="rect">
            <a:avLst/>
          </a:prstGeom>
          <a:solidFill>
            <a:schemeClr val="bg1"/>
          </a:solidFill>
        </p:spPr>
        <p:txBody>
          <a:bodyPr wrap="none" rtlCol="0">
            <a:spAutoFit/>
          </a:bodyPr>
          <a:lstStyle/>
          <a:p>
            <a:r>
              <a:rPr lang="en-US" dirty="0">
                <a:solidFill>
                  <a:schemeClr val="tx1"/>
                </a:solidFill>
              </a:rPr>
              <a:t>-.023</a:t>
            </a:r>
          </a:p>
        </p:txBody>
      </p:sp>
      <p:sp>
        <p:nvSpPr>
          <p:cNvPr id="13" name="TextBox 12">
            <a:extLst>
              <a:ext uri="{FF2B5EF4-FFF2-40B4-BE49-F238E27FC236}">
                <a16:creationId xmlns:a16="http://schemas.microsoft.com/office/drawing/2014/main" id="{588E6E84-65F4-484D-8263-6423BBE9006D}"/>
              </a:ext>
            </a:extLst>
          </p:cNvPr>
          <p:cNvSpPr txBox="1"/>
          <p:nvPr/>
        </p:nvSpPr>
        <p:spPr>
          <a:xfrm>
            <a:off x="348752" y="4279288"/>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cv</a:t>
            </a:r>
            <a:r>
              <a:rPr lang="en-US" sz="2400" baseline="-25000" dirty="0">
                <a:solidFill>
                  <a:schemeClr val="tx1"/>
                </a:solidFill>
              </a:rPr>
              <a:t> x</a:t>
            </a:r>
            <a:r>
              <a:rPr lang="en-US" sz="2400" dirty="0">
                <a:solidFill>
                  <a:schemeClr val="tx1"/>
                </a:solidFill>
              </a:rPr>
              <a:t>=.36</a:t>
            </a:r>
          </a:p>
        </p:txBody>
      </p:sp>
      <p:sp>
        <p:nvSpPr>
          <p:cNvPr id="14" name="TextBox 13">
            <a:extLst>
              <a:ext uri="{FF2B5EF4-FFF2-40B4-BE49-F238E27FC236}">
                <a16:creationId xmlns:a16="http://schemas.microsoft.com/office/drawing/2014/main" id="{3A39F76B-1C95-4D45-A7FE-643EB8FBC0E1}"/>
              </a:ext>
            </a:extLst>
          </p:cNvPr>
          <p:cNvSpPr txBox="1"/>
          <p:nvPr/>
        </p:nvSpPr>
        <p:spPr>
          <a:xfrm>
            <a:off x="5181600" y="5029175"/>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cv</a:t>
            </a:r>
            <a:r>
              <a:rPr lang="en-US" sz="2400" baseline="-25000" dirty="0">
                <a:solidFill>
                  <a:schemeClr val="tx1"/>
                </a:solidFill>
              </a:rPr>
              <a:t> y</a:t>
            </a:r>
            <a:r>
              <a:rPr lang="en-US" sz="2400" dirty="0">
                <a:solidFill>
                  <a:schemeClr val="tx1"/>
                </a:solidFill>
              </a:rPr>
              <a:t>=.36</a:t>
            </a:r>
          </a:p>
        </p:txBody>
      </p:sp>
      <p:sp>
        <p:nvSpPr>
          <p:cNvPr id="15" name="TextBox 14">
            <a:extLst>
              <a:ext uri="{FF2B5EF4-FFF2-40B4-BE49-F238E27FC236}">
                <a16:creationId xmlns:a16="http://schemas.microsoft.com/office/drawing/2014/main" id="{0BDC43AF-1425-4718-8251-51A0842A031B}"/>
              </a:ext>
            </a:extLst>
          </p:cNvPr>
          <p:cNvSpPr txBox="1"/>
          <p:nvPr/>
        </p:nvSpPr>
        <p:spPr>
          <a:xfrm>
            <a:off x="2787373" y="1332533"/>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x</a:t>
            </a:r>
            <a:r>
              <a:rPr lang="en-US" sz="2400" baseline="-25000" dirty="0">
                <a:solidFill>
                  <a:schemeClr val="tx1"/>
                </a:solidFill>
              </a:rPr>
              <a:t> y</a:t>
            </a:r>
            <a:r>
              <a:rPr lang="en-US" sz="2400" dirty="0">
                <a:solidFill>
                  <a:schemeClr val="tx1"/>
                </a:solidFill>
              </a:rPr>
              <a:t>=-.150</a:t>
            </a:r>
          </a:p>
        </p:txBody>
      </p:sp>
      <p:sp>
        <p:nvSpPr>
          <p:cNvPr id="16" name="TextBox 15">
            <a:extLst>
              <a:ext uri="{FF2B5EF4-FFF2-40B4-BE49-F238E27FC236}">
                <a16:creationId xmlns:a16="http://schemas.microsoft.com/office/drawing/2014/main" id="{17F4064D-92C1-4B04-87FA-EE00BB7F5B2A}"/>
              </a:ext>
            </a:extLst>
          </p:cNvPr>
          <p:cNvSpPr txBox="1"/>
          <p:nvPr/>
        </p:nvSpPr>
        <p:spPr>
          <a:xfrm>
            <a:off x="5081523" y="1440347"/>
            <a:ext cx="2181353"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x</a:t>
            </a:r>
            <a:r>
              <a:rPr lang="en-US" sz="2400" baseline="-25000" dirty="0">
                <a:solidFill>
                  <a:schemeClr val="tx1"/>
                </a:solidFill>
              </a:rPr>
              <a:t> </a:t>
            </a:r>
            <a:r>
              <a:rPr lang="en-US" sz="2400" baseline="-25000" dirty="0" err="1">
                <a:solidFill>
                  <a:schemeClr val="tx1"/>
                </a:solidFill>
              </a:rPr>
              <a:t>y|cv</a:t>
            </a:r>
            <a:r>
              <a:rPr lang="en-US" sz="2400" dirty="0">
                <a:solidFill>
                  <a:schemeClr val="tx1"/>
                </a:solidFill>
              </a:rPr>
              <a:t>=-.023</a:t>
            </a:r>
          </a:p>
        </p:txBody>
      </p:sp>
    </p:spTree>
    <p:extLst>
      <p:ext uri="{BB962C8B-B14F-4D97-AF65-F5344CB8AC3E}">
        <p14:creationId xmlns:p14="http://schemas.microsoft.com/office/powerpoint/2010/main" val="4176957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3" name="Rectangle 2"/>
          <p:cNvSpPr>
            <a:spLocks noGrp="1" noChangeArrowheads="1"/>
          </p:cNvSpPr>
          <p:nvPr>
            <p:ph type="title" idx="4294967295"/>
          </p:nvPr>
        </p:nvSpPr>
        <p:spPr>
          <a:xfrm>
            <a:off x="1" y="274638"/>
            <a:ext cx="8229600" cy="1143000"/>
          </a:xfrm>
        </p:spPr>
        <p:txBody>
          <a:bodyPr/>
          <a:lstStyle/>
          <a:p>
            <a:pPr eaLnBrk="1" hangingPunct="1"/>
            <a:r>
              <a:rPr lang="en-US" sz="4000" dirty="0"/>
              <a:t>How Regression Works: </a:t>
            </a:r>
            <a:br>
              <a:rPr lang="en-US" sz="4000" dirty="0"/>
            </a:br>
            <a:r>
              <a:rPr lang="en-US" sz="4000" dirty="0"/>
              <a:t>Partial Correlation</a:t>
            </a:r>
          </a:p>
        </p:txBody>
      </p:sp>
      <p:graphicFrame>
        <p:nvGraphicFramePr>
          <p:cNvPr id="7170" name="Object 3"/>
          <p:cNvGraphicFramePr>
            <a:graphicFrameLocks noGrp="1" noChangeAspect="1"/>
          </p:cNvGraphicFramePr>
          <p:nvPr>
            <p:ph sz="half" idx="4294967295"/>
            <p:extLst>
              <p:ext uri="{D42A27DB-BD31-4B8C-83A1-F6EECF244321}">
                <p14:modId xmlns:p14="http://schemas.microsoft.com/office/powerpoint/2010/main" val="1936531874"/>
              </p:ext>
            </p:extLst>
          </p:nvPr>
        </p:nvGraphicFramePr>
        <p:xfrm>
          <a:off x="388950" y="2193949"/>
          <a:ext cx="7729537" cy="2333625"/>
        </p:xfrm>
        <a:graphic>
          <a:graphicData uri="http://schemas.openxmlformats.org/presentationml/2006/ole">
            <mc:AlternateContent xmlns:mc="http://schemas.openxmlformats.org/markup-compatibility/2006">
              <mc:Choice xmlns:v="urn:schemas-microsoft-com:vml" Requires="v">
                <p:oleObj spid="_x0000_s20482" name="Equation" r:id="rId4" imgW="3365280" imgH="1015920" progId="Equation.DSMT4">
                  <p:embed/>
                </p:oleObj>
              </mc:Choice>
              <mc:Fallback>
                <p:oleObj name="Equation" r:id="rId4" imgW="3365280" imgH="1015920" progId="Equation.DSMT4">
                  <p:embed/>
                  <p:pic>
                    <p:nvPicPr>
                      <p:cNvPr id="7170" name="Object 3"/>
                      <p:cNvPicPr>
                        <a:picLocks noChangeAspect="1" noChangeArrowheads="1"/>
                      </p:cNvPicPr>
                      <p:nvPr/>
                    </p:nvPicPr>
                    <p:blipFill>
                      <a:blip r:embed="rId5"/>
                      <a:srcRect/>
                      <a:stretch>
                        <a:fillRect/>
                      </a:stretch>
                    </p:blipFill>
                    <p:spPr bwMode="auto">
                      <a:xfrm>
                        <a:off x="388950" y="2193949"/>
                        <a:ext cx="7729537" cy="2333625"/>
                      </a:xfrm>
                      <a:prstGeom prst="rect">
                        <a:avLst/>
                      </a:prstGeom>
                      <a:noFill/>
                    </p:spPr>
                  </p:pic>
                </p:oleObj>
              </mc:Fallback>
            </mc:AlternateContent>
          </a:graphicData>
        </a:graphic>
      </p:graphicFrame>
      <p:sp>
        <p:nvSpPr>
          <p:cNvPr id="7174" name="Rectangle 4"/>
          <p:cNvSpPr>
            <a:spLocks noChangeArrowheads="1"/>
          </p:cNvSpPr>
          <p:nvPr/>
        </p:nvSpPr>
        <p:spPr bwMode="auto">
          <a:xfrm>
            <a:off x="0" y="-18466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7175" name="Rectangle 5"/>
          <p:cNvSpPr>
            <a:spLocks noChangeArrowheads="1"/>
          </p:cNvSpPr>
          <p:nvPr/>
        </p:nvSpPr>
        <p:spPr bwMode="auto">
          <a:xfrm>
            <a:off x="0" y="31064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7176" name="Rectangle 6"/>
          <p:cNvSpPr>
            <a:spLocks noChangeArrowheads="1"/>
          </p:cNvSpPr>
          <p:nvPr/>
        </p:nvSpPr>
        <p:spPr bwMode="auto">
          <a:xfrm>
            <a:off x="0" y="299669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7177" name="Rectangle 7"/>
          <p:cNvSpPr>
            <a:spLocks noChangeArrowheads="1"/>
          </p:cNvSpPr>
          <p:nvPr/>
        </p:nvSpPr>
        <p:spPr bwMode="auto">
          <a:xfrm>
            <a:off x="0" y="349199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7179" name="Rectangle 11"/>
          <p:cNvSpPr>
            <a:spLocks noChangeArrowheads="1"/>
          </p:cNvSpPr>
          <p:nvPr/>
        </p:nvSpPr>
        <p:spPr bwMode="auto">
          <a:xfrm>
            <a:off x="0" y="2991928"/>
            <a:ext cx="184710" cy="369322"/>
          </a:xfrm>
          <a:prstGeom prst="rect">
            <a:avLst/>
          </a:prstGeom>
          <a:noFill/>
          <a:ln w="9525">
            <a:noFill/>
            <a:miter lim="800000"/>
            <a:headEnd/>
            <a:tailEnd/>
          </a:ln>
        </p:spPr>
        <p:txBody>
          <a:bodyPr wrap="none" lIns="91430" tIns="45715" rIns="91430" bIns="45715" anchor="ctr">
            <a:spAutoFit/>
          </a:bodyPr>
          <a:lstStyle/>
          <a:p>
            <a:endParaRPr lang="en-US">
              <a:latin typeface="Arial"/>
            </a:endParaRPr>
          </a:p>
        </p:txBody>
      </p:sp>
      <p:sp>
        <p:nvSpPr>
          <p:cNvPr id="7180" name="Rectangle 13"/>
          <p:cNvSpPr>
            <a:spLocks noChangeArrowheads="1"/>
          </p:cNvSpPr>
          <p:nvPr/>
        </p:nvSpPr>
        <p:spPr bwMode="auto">
          <a:xfrm>
            <a:off x="0" y="2982402"/>
            <a:ext cx="184710" cy="369322"/>
          </a:xfrm>
          <a:prstGeom prst="rect">
            <a:avLst/>
          </a:prstGeom>
          <a:noFill/>
          <a:ln w="9525">
            <a:noFill/>
            <a:miter lim="800000"/>
            <a:headEnd/>
            <a:tailEnd/>
          </a:ln>
        </p:spPr>
        <p:txBody>
          <a:bodyPr wrap="none" lIns="91430" tIns="45715" rIns="91430" bIns="45715" anchor="ctr">
            <a:spAutoFit/>
          </a:bodyPr>
          <a:lstStyle/>
          <a:p>
            <a:endParaRPr lang="en-US">
              <a:latin typeface="Arial"/>
            </a:endParaRPr>
          </a:p>
        </p:txBody>
      </p:sp>
      <p:sp>
        <p:nvSpPr>
          <p:cNvPr id="7181" name="Text Box 14"/>
          <p:cNvSpPr txBox="1">
            <a:spLocks noChangeArrowheads="1"/>
          </p:cNvSpPr>
          <p:nvPr/>
        </p:nvSpPr>
        <p:spPr bwMode="auto">
          <a:xfrm>
            <a:off x="332880" y="1290453"/>
            <a:ext cx="8935439" cy="830987"/>
          </a:xfrm>
          <a:prstGeom prst="rect">
            <a:avLst/>
          </a:prstGeom>
          <a:noFill/>
          <a:ln w="9525">
            <a:noFill/>
            <a:miter lim="800000"/>
            <a:headEnd/>
            <a:tailEnd/>
          </a:ln>
        </p:spPr>
        <p:txBody>
          <a:bodyPr wrap="none" lIns="91430" tIns="45715" rIns="91430" bIns="45715">
            <a:spAutoFit/>
          </a:bodyPr>
          <a:lstStyle/>
          <a:p>
            <a:r>
              <a:rPr lang="nl-NL" sz="2400" dirty="0">
                <a:latin typeface="Arial"/>
              </a:rPr>
              <a:t>Partial Correlation: correlation between x and y, </a:t>
            </a:r>
          </a:p>
          <a:p>
            <a:r>
              <a:rPr lang="nl-NL" sz="2400" dirty="0">
                <a:latin typeface="Arial"/>
              </a:rPr>
              <a:t>where x and y have been controlled for the confounding variable</a:t>
            </a:r>
            <a:endParaRPr lang="en-GB" sz="2400" dirty="0">
              <a:latin typeface="Arial"/>
            </a:endParaRPr>
          </a:p>
        </p:txBody>
      </p:sp>
      <p:sp>
        <p:nvSpPr>
          <p:cNvPr id="7182" name="Rectangle 16"/>
          <p:cNvSpPr>
            <a:spLocks noChangeArrowheads="1"/>
          </p:cNvSpPr>
          <p:nvPr/>
        </p:nvSpPr>
        <p:spPr bwMode="auto">
          <a:xfrm>
            <a:off x="0" y="2982402"/>
            <a:ext cx="184710" cy="369322"/>
          </a:xfrm>
          <a:prstGeom prst="rect">
            <a:avLst/>
          </a:prstGeom>
          <a:noFill/>
          <a:ln w="9525">
            <a:noFill/>
            <a:miter lim="800000"/>
            <a:headEnd/>
            <a:tailEnd/>
          </a:ln>
        </p:spPr>
        <p:txBody>
          <a:bodyPr wrap="none" lIns="91430" tIns="45715" rIns="91430" bIns="45715" anchor="ctr">
            <a:spAutoFit/>
          </a:bodyPr>
          <a:lstStyle/>
          <a:p>
            <a:endParaRPr lang="en-US">
              <a:latin typeface="Arial"/>
            </a:endParaRPr>
          </a:p>
        </p:txBody>
      </p:sp>
      <p:sp>
        <p:nvSpPr>
          <p:cNvPr id="7183" name="Rectangle 19"/>
          <p:cNvSpPr>
            <a:spLocks noChangeArrowheads="1"/>
          </p:cNvSpPr>
          <p:nvPr/>
        </p:nvSpPr>
        <p:spPr bwMode="auto">
          <a:xfrm>
            <a:off x="0" y="2982402"/>
            <a:ext cx="184710" cy="369322"/>
          </a:xfrm>
          <a:prstGeom prst="rect">
            <a:avLst/>
          </a:prstGeom>
          <a:noFill/>
          <a:ln w="9525">
            <a:noFill/>
            <a:miter lim="800000"/>
            <a:headEnd/>
            <a:tailEnd/>
          </a:ln>
        </p:spPr>
        <p:txBody>
          <a:bodyPr wrap="none" lIns="91430" tIns="45715" rIns="91430" bIns="45715" anchor="ctr">
            <a:spAutoFit/>
          </a:bodyPr>
          <a:lstStyle/>
          <a:p>
            <a:endParaRPr lang="en-US">
              <a:latin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3215874069"/>
              </p:ext>
            </p:extLst>
          </p:nvPr>
        </p:nvGraphicFramePr>
        <p:xfrm>
          <a:off x="762000" y="5029200"/>
          <a:ext cx="6324600" cy="1483360"/>
        </p:xfrm>
        <a:graphic>
          <a:graphicData uri="http://schemas.openxmlformats.org/drawingml/2006/table">
            <a:tbl>
              <a:tblPr firstRow="1" bandRow="1">
                <a:tableStyleId>{5C22544A-7EE6-4342-B048-85BDC9FD1C3A}</a:tableStyleId>
              </a:tblPr>
              <a:tblGrid>
                <a:gridCol w="1581150">
                  <a:extLst>
                    <a:ext uri="{9D8B030D-6E8A-4147-A177-3AD203B41FA5}">
                      <a16:colId xmlns:a16="http://schemas.microsoft.com/office/drawing/2014/main" val="20000"/>
                    </a:ext>
                  </a:extLst>
                </a:gridCol>
                <a:gridCol w="1581150">
                  <a:extLst>
                    <a:ext uri="{9D8B030D-6E8A-4147-A177-3AD203B41FA5}">
                      <a16:colId xmlns:a16="http://schemas.microsoft.com/office/drawing/2014/main" val="20001"/>
                    </a:ext>
                  </a:extLst>
                </a:gridCol>
                <a:gridCol w="1581150">
                  <a:extLst>
                    <a:ext uri="{9D8B030D-6E8A-4147-A177-3AD203B41FA5}">
                      <a16:colId xmlns:a16="http://schemas.microsoft.com/office/drawing/2014/main" val="20002"/>
                    </a:ext>
                  </a:extLst>
                </a:gridCol>
                <a:gridCol w="1581150">
                  <a:extLst>
                    <a:ext uri="{9D8B030D-6E8A-4147-A177-3AD203B41FA5}">
                      <a16:colId xmlns:a16="http://schemas.microsoft.com/office/drawing/2014/main" val="20003"/>
                    </a:ext>
                  </a:extLst>
                </a:gridCol>
              </a:tblGrid>
              <a:tr h="370840">
                <a:tc>
                  <a:txBody>
                    <a:bodyPr/>
                    <a:lstStyle/>
                    <a:p>
                      <a:endParaRPr lang="en-US" b="1" dirty="0">
                        <a:solidFill>
                          <a:schemeClr val="tx1"/>
                        </a:solidFill>
                      </a:endParaRPr>
                    </a:p>
                  </a:txBody>
                  <a:tcPr/>
                </a:tc>
                <a:tc>
                  <a:txBody>
                    <a:bodyPr/>
                    <a:lstStyle/>
                    <a:p>
                      <a:r>
                        <a:rPr lang="en-US" b="1" dirty="0" err="1">
                          <a:solidFill>
                            <a:schemeClr val="tx1"/>
                          </a:solidFill>
                        </a:rPr>
                        <a:t>momed</a:t>
                      </a:r>
                      <a:endParaRPr lang="en-US" b="1" dirty="0">
                        <a:solidFill>
                          <a:schemeClr val="tx1"/>
                        </a:solidFill>
                      </a:endParaRPr>
                    </a:p>
                  </a:txBody>
                  <a:tcPr/>
                </a:tc>
                <a:tc>
                  <a:txBody>
                    <a:bodyPr/>
                    <a:lstStyle/>
                    <a:p>
                      <a:r>
                        <a:rPr lang="en-US" b="1" dirty="0">
                          <a:solidFill>
                            <a:schemeClr val="tx1"/>
                          </a:solidFill>
                        </a:rPr>
                        <a:t>retention</a:t>
                      </a:r>
                    </a:p>
                  </a:txBody>
                  <a:tcPr/>
                </a:tc>
                <a:tc>
                  <a:txBody>
                    <a:bodyPr/>
                    <a:lstStyle/>
                    <a:p>
                      <a:r>
                        <a:rPr lang="en-US" b="1" dirty="0">
                          <a:solidFill>
                            <a:schemeClr val="tx1"/>
                          </a:solidFill>
                        </a:rPr>
                        <a:t>achievement</a:t>
                      </a:r>
                    </a:p>
                  </a:txBody>
                  <a:tcPr/>
                </a:tc>
                <a:extLst>
                  <a:ext uri="{0D108BD9-81ED-4DB2-BD59-A6C34878D82A}">
                    <a16:rowId xmlns:a16="http://schemas.microsoft.com/office/drawing/2014/main" val="10000"/>
                  </a:ext>
                </a:extLst>
              </a:tr>
              <a:tr h="370840">
                <a:tc>
                  <a:txBody>
                    <a:bodyPr/>
                    <a:lstStyle/>
                    <a:p>
                      <a:r>
                        <a:rPr lang="en-US" b="1" dirty="0" err="1">
                          <a:solidFill>
                            <a:schemeClr val="tx1"/>
                          </a:solidFill>
                        </a:rPr>
                        <a:t>momed</a:t>
                      </a:r>
                      <a:endParaRPr lang="en-US" b="1" dirty="0">
                        <a:solidFill>
                          <a:schemeClr val="tx1"/>
                        </a:solidFill>
                      </a:endParaRPr>
                    </a:p>
                  </a:txBody>
                  <a:tcPr/>
                </a:tc>
                <a:tc>
                  <a:txBody>
                    <a:bodyPr/>
                    <a:lstStyle/>
                    <a:p>
                      <a:r>
                        <a:rPr lang="en-US" b="1" dirty="0">
                          <a:solidFill>
                            <a:schemeClr val="tx1"/>
                          </a:solidFill>
                        </a:rPr>
                        <a:t>1</a:t>
                      </a:r>
                    </a:p>
                  </a:txBody>
                  <a:tcPr/>
                </a:tc>
                <a:tc>
                  <a:txBody>
                    <a:bodyPr/>
                    <a:lstStyle/>
                    <a:p>
                      <a:r>
                        <a:rPr lang="en-US" b="1" dirty="0">
                          <a:solidFill>
                            <a:schemeClr val="tx1"/>
                          </a:solidFill>
                        </a:rPr>
                        <a:t>-.075</a:t>
                      </a:r>
                    </a:p>
                  </a:txBody>
                  <a:tcPr/>
                </a:tc>
                <a:tc>
                  <a:txBody>
                    <a:bodyPr/>
                    <a:lstStyle/>
                    <a:p>
                      <a:r>
                        <a:rPr lang="en-US" b="1" dirty="0">
                          <a:solidFill>
                            <a:schemeClr val="tx1"/>
                          </a:solidFill>
                        </a:rPr>
                        <a:t> .203</a:t>
                      </a:r>
                    </a:p>
                  </a:txBody>
                  <a:tcPr/>
                </a:tc>
                <a:extLst>
                  <a:ext uri="{0D108BD9-81ED-4DB2-BD59-A6C34878D82A}">
                    <a16:rowId xmlns:a16="http://schemas.microsoft.com/office/drawing/2014/main" val="10001"/>
                  </a:ext>
                </a:extLst>
              </a:tr>
              <a:tr h="370840">
                <a:tc>
                  <a:txBody>
                    <a:bodyPr/>
                    <a:lstStyle/>
                    <a:p>
                      <a:r>
                        <a:rPr lang="en-US" b="1" dirty="0">
                          <a:solidFill>
                            <a:schemeClr val="tx1"/>
                          </a:solidFill>
                        </a:rPr>
                        <a:t>retention</a:t>
                      </a:r>
                    </a:p>
                  </a:txBody>
                  <a:tcPr/>
                </a:tc>
                <a:tc>
                  <a:txBody>
                    <a:bodyPr/>
                    <a:lstStyle/>
                    <a:p>
                      <a:r>
                        <a:rPr lang="en-US" b="1" dirty="0">
                          <a:solidFill>
                            <a:schemeClr val="tx1"/>
                          </a:solidFill>
                        </a:rPr>
                        <a:t>-.075</a:t>
                      </a:r>
                    </a:p>
                  </a:txBody>
                  <a:tcPr/>
                </a:tc>
                <a:tc>
                  <a:txBody>
                    <a:bodyPr/>
                    <a:lstStyle/>
                    <a:p>
                      <a:r>
                        <a:rPr lang="en-US" b="1" dirty="0">
                          <a:solidFill>
                            <a:schemeClr val="tx1"/>
                          </a:solidFill>
                        </a:rPr>
                        <a:t>1</a:t>
                      </a:r>
                    </a:p>
                  </a:txBody>
                  <a:tcPr/>
                </a:tc>
                <a:tc>
                  <a:txBody>
                    <a:bodyPr/>
                    <a:lstStyle/>
                    <a:p>
                      <a:r>
                        <a:rPr lang="en-US" b="1" dirty="0">
                          <a:solidFill>
                            <a:schemeClr val="tx1"/>
                          </a:solidFill>
                        </a:rPr>
                        <a:t>-.152</a:t>
                      </a:r>
                    </a:p>
                  </a:txBody>
                  <a:tcPr/>
                </a:tc>
                <a:extLst>
                  <a:ext uri="{0D108BD9-81ED-4DB2-BD59-A6C34878D82A}">
                    <a16:rowId xmlns:a16="http://schemas.microsoft.com/office/drawing/2014/main" val="10002"/>
                  </a:ext>
                </a:extLst>
              </a:tr>
              <a:tr h="370840">
                <a:tc>
                  <a:txBody>
                    <a:bodyPr/>
                    <a:lstStyle/>
                    <a:p>
                      <a:r>
                        <a:rPr lang="en-US" b="1" dirty="0">
                          <a:solidFill>
                            <a:schemeClr val="tx1"/>
                          </a:solidFill>
                        </a:rPr>
                        <a:t>achievement</a:t>
                      </a:r>
                    </a:p>
                  </a:txBody>
                  <a:tcPr/>
                </a:tc>
                <a:tc>
                  <a:txBody>
                    <a:bodyPr/>
                    <a:lstStyle/>
                    <a:p>
                      <a:r>
                        <a:rPr lang="en-US" b="1" dirty="0">
                          <a:solidFill>
                            <a:schemeClr val="tx1"/>
                          </a:solidFill>
                        </a:rPr>
                        <a:t>.203</a:t>
                      </a:r>
                    </a:p>
                  </a:txBody>
                  <a:tcPr/>
                </a:tc>
                <a:tc>
                  <a:txBody>
                    <a:bodyPr/>
                    <a:lstStyle/>
                    <a:p>
                      <a:r>
                        <a:rPr lang="en-US" b="1" dirty="0">
                          <a:solidFill>
                            <a:schemeClr val="tx1"/>
                          </a:solidFill>
                        </a:rPr>
                        <a:t>-.152</a:t>
                      </a:r>
                    </a:p>
                  </a:txBody>
                  <a:tcPr/>
                </a:tc>
                <a:tc>
                  <a:txBody>
                    <a:bodyPr/>
                    <a:lstStyle/>
                    <a:p>
                      <a:r>
                        <a:rPr lang="en-US" b="1" dirty="0">
                          <a:solidFill>
                            <a:schemeClr val="tx1"/>
                          </a:solidFill>
                        </a:rPr>
                        <a:t>1</a:t>
                      </a:r>
                    </a:p>
                  </a:txBody>
                  <a:tcPr/>
                </a:tc>
                <a:extLst>
                  <a:ext uri="{0D108BD9-81ED-4DB2-BD59-A6C34878D82A}">
                    <a16:rowId xmlns:a16="http://schemas.microsoft.com/office/drawing/2014/main" val="10003"/>
                  </a:ext>
                </a:extLst>
              </a:tr>
            </a:tbl>
          </a:graphicData>
        </a:graphic>
      </p:graphicFrame>
      <p:cxnSp>
        <p:nvCxnSpPr>
          <p:cNvPr id="6" name="Straight Arrow Connector 5"/>
          <p:cNvCxnSpPr/>
          <p:nvPr/>
        </p:nvCxnSpPr>
        <p:spPr bwMode="auto">
          <a:xfrm flipV="1">
            <a:off x="4343400" y="4419600"/>
            <a:ext cx="457200" cy="1066800"/>
          </a:xfrm>
          <a:prstGeom prst="straightConnector1">
            <a:avLst/>
          </a:prstGeom>
          <a:noFill/>
          <a:ln w="5715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4343400" y="3861312"/>
            <a:ext cx="1219200" cy="1625088"/>
          </a:xfrm>
          <a:prstGeom prst="straightConnector1">
            <a:avLst/>
          </a:prstGeom>
          <a:noFill/>
          <a:ln w="57150" cap="flat" cmpd="sng" algn="ctr">
            <a:solidFill>
              <a:srgbClr val="FF0000"/>
            </a:solidFill>
            <a:prstDash val="solid"/>
            <a:round/>
            <a:headEnd type="none" w="med" len="med"/>
            <a:tailEnd type="arrow"/>
          </a:ln>
          <a:effectLst/>
        </p:spPr>
      </p:cxnSp>
      <p:cxnSp>
        <p:nvCxnSpPr>
          <p:cNvPr id="28" name="Straight Arrow Connector 27"/>
          <p:cNvCxnSpPr>
            <a:cxnSpLocks/>
          </p:cNvCxnSpPr>
          <p:nvPr/>
        </p:nvCxnSpPr>
        <p:spPr bwMode="auto">
          <a:xfrm flipV="1">
            <a:off x="4343400" y="3861312"/>
            <a:ext cx="457200" cy="2387088"/>
          </a:xfrm>
          <a:prstGeom prst="straightConnector1">
            <a:avLst/>
          </a:prstGeom>
          <a:noFill/>
          <a:ln w="57150" cap="flat" cmpd="sng" algn="ctr">
            <a:solidFill>
              <a:srgbClr val="FF0000"/>
            </a:solidFill>
            <a:prstDash val="solid"/>
            <a:round/>
            <a:headEnd type="none" w="med" len="med"/>
            <a:tailEnd type="arrow"/>
          </a:ln>
          <a:effectLst/>
        </p:spPr>
      </p:cxnSp>
      <p:cxnSp>
        <p:nvCxnSpPr>
          <p:cNvPr id="35" name="Straight Arrow Connector 34"/>
          <p:cNvCxnSpPr>
            <a:cxnSpLocks/>
          </p:cNvCxnSpPr>
          <p:nvPr/>
        </p:nvCxnSpPr>
        <p:spPr bwMode="auto">
          <a:xfrm flipV="1">
            <a:off x="5867400" y="3861312"/>
            <a:ext cx="533400" cy="1701288"/>
          </a:xfrm>
          <a:prstGeom prst="straightConnector1">
            <a:avLst/>
          </a:prstGeom>
          <a:noFill/>
          <a:ln w="57150" cap="flat" cmpd="sng" algn="ctr">
            <a:solidFill>
              <a:srgbClr val="FF0000"/>
            </a:solidFill>
            <a:prstDash val="solid"/>
            <a:round/>
            <a:headEnd type="none" w="med" len="med"/>
            <a:tailEnd type="arrow"/>
          </a:ln>
          <a:effectLst/>
        </p:spPr>
      </p:cxnSp>
      <p:cxnSp>
        <p:nvCxnSpPr>
          <p:cNvPr id="38" name="Straight Arrow Connector 37"/>
          <p:cNvCxnSpPr>
            <a:cxnSpLocks/>
          </p:cNvCxnSpPr>
          <p:nvPr/>
        </p:nvCxnSpPr>
        <p:spPr bwMode="auto">
          <a:xfrm flipV="1">
            <a:off x="6019800" y="4267200"/>
            <a:ext cx="533400" cy="1219200"/>
          </a:xfrm>
          <a:prstGeom prst="straightConnector1">
            <a:avLst/>
          </a:prstGeom>
          <a:noFill/>
          <a:ln w="57150" cap="flat" cmpd="sng" algn="ctr">
            <a:solidFill>
              <a:srgbClr val="FF0000"/>
            </a:solidFill>
            <a:prstDash val="solid"/>
            <a:round/>
            <a:headEnd type="none" w="med" len="med"/>
            <a:tailEnd type="arrow"/>
          </a:ln>
          <a:effectLst/>
        </p:spPr>
      </p:cxnSp>
      <p:sp>
        <p:nvSpPr>
          <p:cNvPr id="41" name="Text Box 26"/>
          <p:cNvSpPr txBox="1">
            <a:spLocks noChangeArrowheads="1"/>
          </p:cNvSpPr>
          <p:nvPr/>
        </p:nvSpPr>
        <p:spPr bwMode="auto">
          <a:xfrm>
            <a:off x="0" y="3511030"/>
            <a:ext cx="4038600" cy="369322"/>
          </a:xfrm>
          <a:prstGeom prst="rect">
            <a:avLst/>
          </a:prstGeom>
          <a:noFill/>
          <a:ln w="19050">
            <a:noFill/>
            <a:miter lim="800000"/>
            <a:headEnd/>
            <a:tailEnd/>
          </a:ln>
        </p:spPr>
        <p:txBody>
          <a:bodyPr wrap="square" lIns="91430" tIns="45715" rIns="91430" bIns="45715">
            <a:spAutoFit/>
          </a:bodyPr>
          <a:lstStyle/>
          <a:p>
            <a:r>
              <a:rPr lang="en-US" dirty="0">
                <a:latin typeface="Arial"/>
              </a:rPr>
              <a:t>Implied by multivariate: </a:t>
            </a:r>
            <a:r>
              <a:rPr lang="el-GR" dirty="0">
                <a:latin typeface="Arial"/>
                <a:cs typeface="Arial" charset="0"/>
              </a:rPr>
              <a:t>Β</a:t>
            </a:r>
            <a:r>
              <a:rPr lang="en-US" dirty="0">
                <a:latin typeface="Arial"/>
                <a:cs typeface="Arial" charset="0"/>
              </a:rPr>
              <a:t>=[X’X]</a:t>
            </a:r>
            <a:r>
              <a:rPr lang="en-US" baseline="30000" dirty="0">
                <a:latin typeface="Arial"/>
                <a:cs typeface="Arial" charset="0"/>
              </a:rPr>
              <a:t>-1</a:t>
            </a:r>
            <a:r>
              <a:rPr lang="en-US" dirty="0">
                <a:latin typeface="Arial"/>
              </a:rPr>
              <a:t>X’Y</a:t>
            </a:r>
            <a:endParaRPr lang="el-GR" dirty="0">
              <a:latin typeface="Arial"/>
            </a:endParaRPr>
          </a:p>
        </p:txBody>
      </p:sp>
      <p:sp>
        <p:nvSpPr>
          <p:cNvPr id="3" name="TextBox 2">
            <a:extLst>
              <a:ext uri="{FF2B5EF4-FFF2-40B4-BE49-F238E27FC236}">
                <a16:creationId xmlns:a16="http://schemas.microsoft.com/office/drawing/2014/main" id="{C620D810-0CE4-4D42-B994-65389ECA38D8}"/>
              </a:ext>
            </a:extLst>
          </p:cNvPr>
          <p:cNvSpPr txBox="1"/>
          <p:nvPr/>
        </p:nvSpPr>
        <p:spPr>
          <a:xfrm>
            <a:off x="8001000" y="3048000"/>
            <a:ext cx="952505" cy="400110"/>
          </a:xfrm>
          <a:prstGeom prst="rect">
            <a:avLst/>
          </a:prstGeom>
          <a:noFill/>
        </p:spPr>
        <p:txBody>
          <a:bodyPr wrap="none" rtlCol="0">
            <a:spAutoFit/>
          </a:bodyPr>
          <a:lstStyle/>
          <a:p>
            <a:r>
              <a:rPr lang="en-US" sz="2000" dirty="0"/>
              <a:t>Impact</a:t>
            </a:r>
          </a:p>
        </p:txBody>
      </p:sp>
      <p:cxnSp>
        <p:nvCxnSpPr>
          <p:cNvPr id="21" name="Straight Arrow Connector 20">
            <a:extLst>
              <a:ext uri="{FF2B5EF4-FFF2-40B4-BE49-F238E27FC236}">
                <a16:creationId xmlns:a16="http://schemas.microsoft.com/office/drawing/2014/main" id="{F6F0099A-7E6B-4523-9E66-45778DF29D75}"/>
              </a:ext>
            </a:extLst>
          </p:cNvPr>
          <p:cNvCxnSpPr>
            <a:cxnSpLocks/>
          </p:cNvCxnSpPr>
          <p:nvPr/>
        </p:nvCxnSpPr>
        <p:spPr bwMode="auto">
          <a:xfrm flipH="1" flipV="1">
            <a:off x="6553200" y="2590800"/>
            <a:ext cx="1565287" cy="533400"/>
          </a:xfrm>
          <a:prstGeom prst="straightConnector1">
            <a:avLst/>
          </a:prstGeom>
          <a:noFill/>
          <a:ln w="57150" cap="flat" cmpd="sng" algn="ctr">
            <a:solidFill>
              <a:srgbClr val="FF0000"/>
            </a:solidFill>
            <a:prstDash val="solid"/>
            <a:round/>
            <a:headEnd type="none" w="med" len="med"/>
            <a:tailEnd type="arrow"/>
          </a:ln>
          <a:effectLst/>
        </p:spPr>
      </p:cxnSp>
      <p:cxnSp>
        <p:nvCxnSpPr>
          <p:cNvPr id="25" name="Straight Arrow Connector 24">
            <a:extLst>
              <a:ext uri="{FF2B5EF4-FFF2-40B4-BE49-F238E27FC236}">
                <a16:creationId xmlns:a16="http://schemas.microsoft.com/office/drawing/2014/main" id="{F2B49A03-3D45-48FA-B332-91CB3C456C9A}"/>
              </a:ext>
            </a:extLst>
          </p:cNvPr>
          <p:cNvCxnSpPr>
            <a:cxnSpLocks/>
          </p:cNvCxnSpPr>
          <p:nvPr/>
        </p:nvCxnSpPr>
        <p:spPr bwMode="auto">
          <a:xfrm flipH="1">
            <a:off x="6324600" y="3361250"/>
            <a:ext cx="1793887" cy="372551"/>
          </a:xfrm>
          <a:prstGeom prst="straightConnector1">
            <a:avLst/>
          </a:prstGeom>
          <a:noFill/>
          <a:ln w="57150" cap="flat" cmpd="sng" algn="ctr">
            <a:solidFill>
              <a:srgbClr val="FF0000"/>
            </a:solidFill>
            <a:prstDash val="solid"/>
            <a:round/>
            <a:headEnd type="none" w="med" len="med"/>
            <a:tailEnd type="arrow"/>
          </a:ln>
          <a:effectLst/>
        </p:spPr>
      </p:cxnSp>
      <p:sp>
        <p:nvSpPr>
          <p:cNvPr id="9" name="TextBox 8">
            <a:extLst>
              <a:ext uri="{FF2B5EF4-FFF2-40B4-BE49-F238E27FC236}">
                <a16:creationId xmlns:a16="http://schemas.microsoft.com/office/drawing/2014/main" id="{D2F8C398-C590-44D2-BA9C-16B18F33DA45}"/>
              </a:ext>
            </a:extLst>
          </p:cNvPr>
          <p:cNvSpPr txBox="1"/>
          <p:nvPr/>
        </p:nvSpPr>
        <p:spPr>
          <a:xfrm>
            <a:off x="739394" y="4489190"/>
            <a:ext cx="2762295" cy="369332"/>
          </a:xfrm>
          <a:prstGeom prst="rect">
            <a:avLst/>
          </a:prstGeom>
          <a:noFill/>
        </p:spPr>
        <p:txBody>
          <a:bodyPr wrap="none" rtlCol="0">
            <a:spAutoFit/>
          </a:bodyPr>
          <a:lstStyle/>
          <a:p>
            <a:r>
              <a:rPr lang="en-US" dirty="0"/>
              <a:t>Impact=-.075x.203=-.015</a:t>
            </a:r>
          </a:p>
        </p:txBody>
      </p:sp>
      <p:cxnSp>
        <p:nvCxnSpPr>
          <p:cNvPr id="32" name="Straight Arrow Connector 31">
            <a:extLst>
              <a:ext uri="{FF2B5EF4-FFF2-40B4-BE49-F238E27FC236}">
                <a16:creationId xmlns:a16="http://schemas.microsoft.com/office/drawing/2014/main" id="{68793E81-AD27-4DEF-ABB6-090E7A5A020F}"/>
              </a:ext>
            </a:extLst>
          </p:cNvPr>
          <p:cNvCxnSpPr>
            <a:cxnSpLocks/>
          </p:cNvCxnSpPr>
          <p:nvPr/>
        </p:nvCxnSpPr>
        <p:spPr bwMode="auto">
          <a:xfrm flipH="1" flipV="1">
            <a:off x="2075910" y="4858522"/>
            <a:ext cx="1994260" cy="689194"/>
          </a:xfrm>
          <a:prstGeom prst="straightConnector1">
            <a:avLst/>
          </a:prstGeom>
          <a:noFill/>
          <a:ln w="57150" cap="flat" cmpd="sng" algn="ctr">
            <a:solidFill>
              <a:srgbClr val="FF0000"/>
            </a:solidFill>
            <a:prstDash val="solid"/>
            <a:round/>
            <a:headEnd type="none" w="med" len="med"/>
            <a:tailEnd type="arrow"/>
          </a:ln>
          <a:effectLst/>
        </p:spPr>
      </p:cxnSp>
      <p:cxnSp>
        <p:nvCxnSpPr>
          <p:cNvPr id="34" name="Straight Arrow Connector 33">
            <a:extLst>
              <a:ext uri="{FF2B5EF4-FFF2-40B4-BE49-F238E27FC236}">
                <a16:creationId xmlns:a16="http://schemas.microsoft.com/office/drawing/2014/main" id="{53A429A4-9D1B-470E-B92E-4B419ECAF43C}"/>
              </a:ext>
            </a:extLst>
          </p:cNvPr>
          <p:cNvCxnSpPr>
            <a:cxnSpLocks/>
          </p:cNvCxnSpPr>
          <p:nvPr/>
        </p:nvCxnSpPr>
        <p:spPr bwMode="auto">
          <a:xfrm flipH="1" flipV="1">
            <a:off x="2722233" y="4858522"/>
            <a:ext cx="2992767" cy="627878"/>
          </a:xfrm>
          <a:prstGeom prst="straightConnector1">
            <a:avLst/>
          </a:prstGeom>
          <a:no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492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0" y="891665"/>
            <a:ext cx="184710" cy="369322"/>
          </a:xfrm>
          <a:prstGeom prst="rect">
            <a:avLst/>
          </a:prstGeom>
          <a:noFill/>
          <a:ln w="19050">
            <a:noFill/>
            <a:miter lim="800000"/>
            <a:headEnd/>
            <a:tailEnd/>
          </a:ln>
        </p:spPr>
        <p:txBody>
          <a:bodyPr wrap="none" lIns="91430" tIns="45715" rIns="91430" bIns="45715" anchor="ctr">
            <a:spAutoFit/>
          </a:bodyPr>
          <a:lstStyle/>
          <a:p>
            <a:endParaRPr lang="en-US"/>
          </a:p>
        </p:txBody>
      </p:sp>
      <p:graphicFrame>
        <p:nvGraphicFramePr>
          <p:cNvPr id="19458" name="Object 4"/>
          <p:cNvGraphicFramePr>
            <a:graphicFrameLocks noChangeAspect="1"/>
          </p:cNvGraphicFramePr>
          <p:nvPr>
            <p:extLst>
              <p:ext uri="{D42A27DB-BD31-4B8C-83A1-F6EECF244321}">
                <p14:modId xmlns:p14="http://schemas.microsoft.com/office/powerpoint/2010/main" val="2177690689"/>
              </p:ext>
            </p:extLst>
          </p:nvPr>
        </p:nvGraphicFramePr>
        <p:xfrm>
          <a:off x="206781" y="0"/>
          <a:ext cx="8839200" cy="6616700"/>
        </p:xfrm>
        <a:graphic>
          <a:graphicData uri="http://schemas.openxmlformats.org/presentationml/2006/ole">
            <mc:AlternateContent xmlns:mc="http://schemas.openxmlformats.org/markup-compatibility/2006">
              <mc:Choice xmlns:v="urn:schemas-microsoft-com:vml" Requires="v">
                <p:oleObj spid="_x0000_s1026" name="Slide" r:id="rId4" imgW="4572023" imgH="3428838" progId="PowerPoint.Slide.8">
                  <p:embed/>
                </p:oleObj>
              </mc:Choice>
              <mc:Fallback>
                <p:oleObj name="Slide" r:id="rId4" imgW="4572023" imgH="3428838" progId="PowerPoint.Slide.8">
                  <p:embed/>
                  <p:pic>
                    <p:nvPicPr>
                      <p:cNvPr id="1945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781" y="0"/>
                        <a:ext cx="8839200" cy="661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419613" y="2133625"/>
            <a:ext cx="184019" cy="1384995"/>
          </a:xfrm>
          <a:prstGeom prst="rect">
            <a:avLst/>
          </a:prstGeom>
          <a:noFill/>
        </p:spPr>
        <p:txBody>
          <a:bodyPr wrap="square" lIns="91430" tIns="45715" rIns="91430" bIns="45715" rtlCol="0">
            <a:spAutoFit/>
          </a:bodyPr>
          <a:lstStyle/>
          <a:p>
            <a:r>
              <a:rPr lang="en-US" sz="8400" dirty="0">
                <a:solidFill>
                  <a:schemeClr val="tx1"/>
                </a:solidFill>
              </a:rPr>
              <a:t>{</a:t>
            </a:r>
          </a:p>
        </p:txBody>
      </p:sp>
      <p:sp>
        <p:nvSpPr>
          <p:cNvPr id="6" name="TextBox 5"/>
          <p:cNvSpPr txBox="1"/>
          <p:nvPr/>
        </p:nvSpPr>
        <p:spPr>
          <a:xfrm>
            <a:off x="3276613" y="2735783"/>
            <a:ext cx="202421" cy="769441"/>
          </a:xfrm>
          <a:prstGeom prst="rect">
            <a:avLst/>
          </a:prstGeom>
          <a:noFill/>
        </p:spPr>
        <p:txBody>
          <a:bodyPr wrap="square" lIns="91430" tIns="45715" rIns="91430" bIns="45715" rtlCol="0">
            <a:spAutoFit/>
          </a:bodyPr>
          <a:lstStyle/>
          <a:p>
            <a:r>
              <a:rPr lang="en-US" sz="4400" dirty="0">
                <a:solidFill>
                  <a:schemeClr val="tx1"/>
                </a:solidFill>
              </a:rPr>
              <a:t>}</a:t>
            </a:r>
          </a:p>
        </p:txBody>
      </p:sp>
      <p:sp>
        <p:nvSpPr>
          <p:cNvPr id="7" name="TextBox 6"/>
          <p:cNvSpPr txBox="1"/>
          <p:nvPr/>
        </p:nvSpPr>
        <p:spPr>
          <a:xfrm>
            <a:off x="3568784" y="2083993"/>
            <a:ext cx="1057599" cy="1384984"/>
          </a:xfrm>
          <a:prstGeom prst="rect">
            <a:avLst/>
          </a:prstGeom>
          <a:noFill/>
        </p:spPr>
        <p:txBody>
          <a:bodyPr wrap="square" lIns="91430" tIns="45715" rIns="91430" bIns="45715" rtlCol="0">
            <a:spAutoFit/>
          </a:bodyPr>
          <a:lstStyle/>
          <a:p>
            <a:pPr algn="ctr"/>
            <a:r>
              <a:rPr lang="en-US" sz="1400" dirty="0">
                <a:solidFill>
                  <a:schemeClr val="tx1"/>
                </a:solidFill>
              </a:rPr>
              <a:t>% bias necessary to invalidate the inference</a:t>
            </a:r>
          </a:p>
        </p:txBody>
      </p:sp>
      <p:sp>
        <p:nvSpPr>
          <p:cNvPr id="2" name="Slide Number Placeholder 1">
            <a:extLst>
              <a:ext uri="{FF2B5EF4-FFF2-40B4-BE49-F238E27FC236}">
                <a16:creationId xmlns:a16="http://schemas.microsoft.com/office/drawing/2014/main" id="{A361557C-B88D-48BD-9E51-3BD3F53E8B3F}"/>
              </a:ext>
            </a:extLst>
          </p:cNvPr>
          <p:cNvSpPr>
            <a:spLocks noGrp="1"/>
          </p:cNvSpPr>
          <p:nvPr>
            <p:ph type="sldNum" sz="quarter" idx="11"/>
          </p:nvPr>
        </p:nvSpPr>
        <p:spPr/>
        <p:txBody>
          <a:bodyPr/>
          <a:lstStyle/>
          <a:p>
            <a:pPr>
              <a:defRPr/>
            </a:pPr>
            <a:fld id="{2088A31A-02D4-4BA1-8536-FBD446B2D458}" type="slidenum">
              <a:rPr lang="en-US" smtClean="0">
                <a:solidFill>
                  <a:schemeClr val="tx1"/>
                </a:solidFill>
              </a:rPr>
              <a:pPr>
                <a:defRPr/>
              </a:pPr>
              <a:t>9</a:t>
            </a:fld>
            <a:endParaRPr lang="en-US" dirty="0">
              <a:solidFill>
                <a:schemeClr val="tx1"/>
              </a:solidFill>
            </a:endParaRPr>
          </a:p>
        </p:txBody>
      </p:sp>
    </p:spTree>
    <p:extLst>
      <p:ext uri="{BB962C8B-B14F-4D97-AF65-F5344CB8AC3E}">
        <p14:creationId xmlns:p14="http://schemas.microsoft.com/office/powerpoint/2010/main" val="3000656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68" name="Rectangle 3"/>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69" name="Rectangle 4"/>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0" name="Rectangle 5"/>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1" name="Rectangle 6"/>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2" name="Rectangle 7"/>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3" name="Rectangle 8"/>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4" name="Rectangle 9"/>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5" name="Rectangle 10"/>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6" name="Rectangle 11"/>
          <p:cNvSpPr>
            <a:spLocks noChangeArrowheads="1"/>
          </p:cNvSpPr>
          <p:nvPr/>
        </p:nvSpPr>
        <p:spPr bwMode="auto">
          <a:xfrm>
            <a:off x="0" y="529715"/>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graphicFrame>
        <p:nvGraphicFramePr>
          <p:cNvPr id="11266" name="Object 12"/>
          <p:cNvGraphicFramePr>
            <a:graphicFrameLocks noChangeAspect="1"/>
          </p:cNvGraphicFramePr>
          <p:nvPr/>
        </p:nvGraphicFramePr>
        <p:xfrm>
          <a:off x="304800" y="304801"/>
          <a:ext cx="8305800" cy="6237288"/>
        </p:xfrm>
        <a:graphic>
          <a:graphicData uri="http://schemas.openxmlformats.org/presentationml/2006/ole">
            <mc:AlternateContent xmlns:mc="http://schemas.openxmlformats.org/markup-compatibility/2006">
              <mc:Choice xmlns:v="urn:schemas-microsoft-com:vml" Requires="v">
                <p:oleObj spid="_x0000_s21506" name="Slide" r:id="rId4" imgW="4559808" imgH="3419135" progId="PowerPoint.Slide.8">
                  <p:embed/>
                </p:oleObj>
              </mc:Choice>
              <mc:Fallback>
                <p:oleObj name="Slide" r:id="rId4" imgW="4559808" imgH="3419135" progId="PowerPoint.Slide.8">
                  <p:embed/>
                  <p:pic>
                    <p:nvPicPr>
                      <p:cNvPr id="11266" name="Object 12"/>
                      <p:cNvPicPr>
                        <a:picLocks noChangeAspect="1" noChangeArrowheads="1"/>
                      </p:cNvPicPr>
                      <p:nvPr/>
                    </p:nvPicPr>
                    <p:blipFill>
                      <a:blip r:embed="rId5"/>
                      <a:srcRect/>
                      <a:stretch>
                        <a:fillRect/>
                      </a:stretch>
                    </p:blipFill>
                    <p:spPr bwMode="auto">
                      <a:xfrm>
                        <a:off x="304800" y="304801"/>
                        <a:ext cx="8305800" cy="6237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7" name="Rectangle 13"/>
          <p:cNvSpPr>
            <a:spLocks noChangeArrowheads="1"/>
          </p:cNvSpPr>
          <p:nvPr/>
        </p:nvSpPr>
        <p:spPr bwMode="auto">
          <a:xfrm>
            <a:off x="3733800" y="2286000"/>
            <a:ext cx="914400" cy="381000"/>
          </a:xfrm>
          <a:prstGeom prst="rect">
            <a:avLst/>
          </a:prstGeom>
          <a:solidFill>
            <a:schemeClr val="bg1"/>
          </a:solidFill>
          <a:ln w="9525">
            <a:solidFill>
              <a:schemeClr val="bg1"/>
            </a:solidFill>
            <a:miter lim="800000"/>
            <a:headEnd/>
            <a:tailEnd/>
          </a:ln>
        </p:spPr>
        <p:txBody>
          <a:bodyPr wrap="none" lIns="91430" tIns="45715" rIns="91430" bIns="45715" anchor="ctr"/>
          <a:lstStyle/>
          <a:p>
            <a:pPr fontAlgn="auto">
              <a:spcBef>
                <a:spcPts val="0"/>
              </a:spcBef>
              <a:spcAft>
                <a:spcPts val="0"/>
              </a:spcAft>
            </a:pPr>
            <a:endParaRPr lang="en-US">
              <a:solidFill>
                <a:prstClr val="black"/>
              </a:solidFill>
              <a:latin typeface="Calibri"/>
            </a:endParaRPr>
          </a:p>
        </p:txBody>
      </p:sp>
      <p:sp>
        <p:nvSpPr>
          <p:cNvPr id="11278" name="Text Box 14"/>
          <p:cNvSpPr txBox="1">
            <a:spLocks noChangeArrowheads="1"/>
          </p:cNvSpPr>
          <p:nvPr/>
        </p:nvSpPr>
        <p:spPr bwMode="auto">
          <a:xfrm>
            <a:off x="3695712" y="2174532"/>
            <a:ext cx="934851" cy="584765"/>
          </a:xfrm>
          <a:prstGeom prst="rect">
            <a:avLst/>
          </a:prstGeom>
          <a:noFill/>
          <a:ln w="9525">
            <a:noFill/>
            <a:miter lim="800000"/>
            <a:headEnd/>
            <a:tailEnd/>
          </a:ln>
        </p:spPr>
        <p:txBody>
          <a:bodyPr wrap="non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xy|cv</a:t>
            </a:r>
            <a:endParaRPr lang="en-US" sz="3200" dirty="0">
              <a:solidFill>
                <a:srgbClr val="000000"/>
              </a:solidFill>
              <a:latin typeface="Calibri"/>
            </a:endParaRPr>
          </a:p>
        </p:txBody>
      </p:sp>
      <p:sp>
        <p:nvSpPr>
          <p:cNvPr id="11280" name="Rectangle 16"/>
          <p:cNvSpPr>
            <a:spLocks noChangeArrowheads="1"/>
          </p:cNvSpPr>
          <p:nvPr/>
        </p:nvSpPr>
        <p:spPr bwMode="auto">
          <a:xfrm>
            <a:off x="457200" y="1143001"/>
            <a:ext cx="7543800" cy="609600"/>
          </a:xfrm>
          <a:prstGeom prst="rect">
            <a:avLst/>
          </a:prstGeom>
          <a:solidFill>
            <a:schemeClr val="bg1"/>
          </a:solidFill>
          <a:ln w="9525">
            <a:solidFill>
              <a:schemeClr val="bg1"/>
            </a:solidFill>
            <a:miter lim="800000"/>
            <a:headEnd/>
            <a:tailEnd/>
          </a:ln>
        </p:spPr>
        <p:txBody>
          <a:bodyPr wrap="none" lIns="91430" tIns="45715" rIns="91430" bIns="45715" anchor="ctr"/>
          <a:lstStyle/>
          <a:p>
            <a:pPr fontAlgn="auto">
              <a:spcBef>
                <a:spcPts val="0"/>
              </a:spcBef>
              <a:spcAft>
                <a:spcPts val="0"/>
              </a:spcAft>
            </a:pPr>
            <a:endParaRPr lang="en-US">
              <a:solidFill>
                <a:prstClr val="black"/>
              </a:solidFill>
              <a:latin typeface="Calibri"/>
            </a:endParaRPr>
          </a:p>
        </p:txBody>
      </p:sp>
      <p:sp>
        <p:nvSpPr>
          <p:cNvPr id="11281" name="Text Box 17"/>
          <p:cNvSpPr txBox="1">
            <a:spLocks noChangeArrowheads="1"/>
          </p:cNvSpPr>
          <p:nvPr/>
        </p:nvSpPr>
        <p:spPr bwMode="auto">
          <a:xfrm>
            <a:off x="3581400" y="1295425"/>
            <a:ext cx="638296" cy="584765"/>
          </a:xfrm>
          <a:prstGeom prst="rect">
            <a:avLst/>
          </a:prstGeom>
          <a:noFill/>
          <a:ln w="9525">
            <a:noFill/>
            <a:miter lim="800000"/>
            <a:headEnd/>
            <a:tailEnd/>
          </a:ln>
        </p:spPr>
        <p:txBody>
          <a:bodyPr wrap="non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x∙y</a:t>
            </a:r>
            <a:endParaRPr lang="en-US" sz="3200" dirty="0">
              <a:solidFill>
                <a:srgbClr val="000000"/>
              </a:solidFill>
              <a:latin typeface="Calibri"/>
            </a:endParaRPr>
          </a:p>
        </p:txBody>
      </p:sp>
      <p:sp>
        <p:nvSpPr>
          <p:cNvPr id="3" name="Rectangle 2"/>
          <p:cNvSpPr/>
          <p:nvPr/>
        </p:nvSpPr>
        <p:spPr bwMode="auto">
          <a:xfrm>
            <a:off x="1905000" y="2102644"/>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0" name="Rectangle 19"/>
          <p:cNvSpPr/>
          <p:nvPr/>
        </p:nvSpPr>
        <p:spPr bwMode="auto">
          <a:xfrm>
            <a:off x="1905000" y="5638800"/>
            <a:ext cx="15240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1" name="Rectangle 20"/>
          <p:cNvSpPr/>
          <p:nvPr/>
        </p:nvSpPr>
        <p:spPr bwMode="auto">
          <a:xfrm>
            <a:off x="5715001" y="2346722"/>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3" name="Text Box 17"/>
          <p:cNvSpPr txBox="1">
            <a:spLocks noChangeArrowheads="1"/>
          </p:cNvSpPr>
          <p:nvPr/>
        </p:nvSpPr>
        <p:spPr bwMode="auto">
          <a:xfrm>
            <a:off x="4623672" y="4416122"/>
            <a:ext cx="934851" cy="584765"/>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cv∙y</a:t>
            </a:r>
            <a:endParaRPr lang="en-US" sz="3200" dirty="0">
              <a:solidFill>
                <a:srgbClr val="000000"/>
              </a:solidFill>
              <a:latin typeface="Calibri"/>
            </a:endParaRPr>
          </a:p>
        </p:txBody>
      </p:sp>
      <p:sp>
        <p:nvSpPr>
          <p:cNvPr id="25" name="TextBox 24"/>
          <p:cNvSpPr txBox="1"/>
          <p:nvPr/>
        </p:nvSpPr>
        <p:spPr>
          <a:xfrm>
            <a:off x="1143012" y="1900560"/>
            <a:ext cx="1676401" cy="830987"/>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Retention</a:t>
            </a:r>
          </a:p>
          <a:p>
            <a:pPr algn="ctr" fontAlgn="auto">
              <a:spcBef>
                <a:spcPts val="0"/>
              </a:spcBef>
              <a:spcAft>
                <a:spcPts val="0"/>
              </a:spcAft>
            </a:pPr>
            <a:r>
              <a:rPr lang="en-US" sz="2400" dirty="0">
                <a:solidFill>
                  <a:prstClr val="black"/>
                </a:solidFill>
                <a:latin typeface="Calibri"/>
              </a:rPr>
              <a:t>X</a:t>
            </a:r>
          </a:p>
        </p:txBody>
      </p:sp>
      <p:sp>
        <p:nvSpPr>
          <p:cNvPr id="27" name="Text Box 17"/>
          <p:cNvSpPr txBox="1">
            <a:spLocks noChangeArrowheads="1"/>
          </p:cNvSpPr>
          <p:nvPr/>
        </p:nvSpPr>
        <p:spPr bwMode="auto">
          <a:xfrm>
            <a:off x="989645" y="3831357"/>
            <a:ext cx="1279685" cy="584765"/>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cv∙x</a:t>
            </a:r>
            <a:endParaRPr lang="en-US" sz="3200" dirty="0">
              <a:solidFill>
                <a:srgbClr val="000000"/>
              </a:solidFill>
              <a:latin typeface="Calibri"/>
            </a:endParaRPr>
          </a:p>
        </p:txBody>
      </p:sp>
      <p:sp>
        <p:nvSpPr>
          <p:cNvPr id="28" name="Text Box 17"/>
          <p:cNvSpPr txBox="1">
            <a:spLocks noChangeArrowheads="1"/>
          </p:cNvSpPr>
          <p:nvPr/>
        </p:nvSpPr>
        <p:spPr bwMode="auto">
          <a:xfrm>
            <a:off x="2688336" y="4507992"/>
            <a:ext cx="822960" cy="369322"/>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dirty="0" err="1">
                <a:solidFill>
                  <a:srgbClr val="000000"/>
                </a:solidFill>
                <a:latin typeface="Calibri"/>
              </a:rPr>
              <a:t>r</a:t>
            </a:r>
            <a:r>
              <a:rPr lang="en-US" baseline="-25000" dirty="0" err="1">
                <a:solidFill>
                  <a:srgbClr val="000000"/>
                </a:solidFill>
                <a:latin typeface="Calibri"/>
              </a:rPr>
              <a:t>cv∙x</a:t>
            </a:r>
            <a:r>
              <a:rPr lang="en-US" dirty="0" err="1">
                <a:solidFill>
                  <a:srgbClr val="000000"/>
                </a:solidFill>
                <a:latin typeface="Calibri"/>
              </a:rPr>
              <a:t>r</a:t>
            </a:r>
            <a:r>
              <a:rPr lang="en-US" baseline="-25000" dirty="0" err="1">
                <a:solidFill>
                  <a:srgbClr val="000000"/>
                </a:solidFill>
                <a:latin typeface="Calibri"/>
              </a:rPr>
              <a:t>cv∙y</a:t>
            </a:r>
            <a:endParaRPr lang="en-US" dirty="0">
              <a:solidFill>
                <a:srgbClr val="000000"/>
              </a:solidFill>
              <a:latin typeface="Calibri"/>
            </a:endParaRPr>
          </a:p>
        </p:txBody>
      </p:sp>
      <p:sp>
        <p:nvSpPr>
          <p:cNvPr id="4" name="Isosceles Triangle 3"/>
          <p:cNvSpPr/>
          <p:nvPr/>
        </p:nvSpPr>
        <p:spPr bwMode="auto">
          <a:xfrm rot="19272092">
            <a:off x="1196867" y="2177568"/>
            <a:ext cx="4263285" cy="2646106"/>
          </a:xfrm>
          <a:prstGeom prst="triangle">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 name="TextBox 1"/>
          <p:cNvSpPr txBox="1"/>
          <p:nvPr/>
        </p:nvSpPr>
        <p:spPr>
          <a:xfrm>
            <a:off x="1143012" y="5334013"/>
            <a:ext cx="2000929" cy="1200318"/>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Mother’s education</a:t>
            </a:r>
          </a:p>
          <a:p>
            <a:pPr algn="ctr" fontAlgn="auto">
              <a:spcBef>
                <a:spcPts val="0"/>
              </a:spcBef>
              <a:spcAft>
                <a:spcPts val="0"/>
              </a:spcAft>
            </a:pPr>
            <a:r>
              <a:rPr lang="en-US" sz="2400" dirty="0">
                <a:solidFill>
                  <a:prstClr val="black"/>
                </a:solidFill>
                <a:latin typeface="Calibri"/>
              </a:rPr>
              <a:t>CV</a:t>
            </a:r>
          </a:p>
        </p:txBody>
      </p:sp>
      <p:sp>
        <p:nvSpPr>
          <p:cNvPr id="5" name="TextBox 4"/>
          <p:cNvSpPr txBox="1"/>
          <p:nvPr/>
        </p:nvSpPr>
        <p:spPr>
          <a:xfrm>
            <a:off x="6858001" y="3792379"/>
            <a:ext cx="1961474" cy="2308314"/>
          </a:xfrm>
          <a:prstGeom prst="rect">
            <a:avLst/>
          </a:prstGeom>
          <a:solidFill>
            <a:schemeClr val="bg1"/>
          </a:solidFill>
        </p:spPr>
        <p:txBody>
          <a:bodyPr wrap="square" lIns="91430" tIns="45715" rIns="91430" bIns="45715" rtlCol="0">
            <a:spAutoFit/>
          </a:bodyPr>
          <a:lstStyle/>
          <a:p>
            <a:pPr fontAlgn="auto">
              <a:spcBef>
                <a:spcPts val="0"/>
              </a:spcBef>
              <a:spcAft>
                <a:spcPts val="0"/>
              </a:spcAft>
            </a:pPr>
            <a:r>
              <a:rPr lang="en-US" sz="2400" dirty="0">
                <a:solidFill>
                  <a:prstClr val="black"/>
                </a:solidFill>
                <a:latin typeface="Calibri"/>
              </a:rPr>
              <a:t>Each correlation is weighted in proportion to the size of the other</a:t>
            </a:r>
          </a:p>
        </p:txBody>
      </p:sp>
      <p:sp>
        <p:nvSpPr>
          <p:cNvPr id="6" name="Rectangle 5"/>
          <p:cNvSpPr/>
          <p:nvPr/>
        </p:nvSpPr>
        <p:spPr bwMode="auto">
          <a:xfrm>
            <a:off x="1981201" y="3831357"/>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p:cNvSpPr/>
          <p:nvPr/>
        </p:nvSpPr>
        <p:spPr bwMode="auto">
          <a:xfrm>
            <a:off x="6096000" y="1992878"/>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Title 6"/>
          <p:cNvSpPr>
            <a:spLocks noGrp="1"/>
          </p:cNvSpPr>
          <p:nvPr>
            <p:ph type="title"/>
          </p:nvPr>
        </p:nvSpPr>
        <p:spPr>
          <a:xfrm>
            <a:off x="533400" y="133351"/>
            <a:ext cx="8229600" cy="1143000"/>
          </a:xfrm>
          <a:solidFill>
            <a:schemeClr val="bg1"/>
          </a:solidFill>
        </p:spPr>
        <p:txBody>
          <a:bodyPr>
            <a:noAutofit/>
          </a:bodyPr>
          <a:lstStyle/>
          <a:p>
            <a:r>
              <a:rPr lang="en-US" sz="3200" dirty="0"/>
              <a:t>The Impact of a Confounding Variable: Accounting for the Dual Relationships Associated with an Alternative Factor</a:t>
            </a:r>
          </a:p>
        </p:txBody>
      </p:sp>
      <p:sp>
        <p:nvSpPr>
          <p:cNvPr id="26" name="TextBox 25"/>
          <p:cNvSpPr txBox="1"/>
          <p:nvPr/>
        </p:nvSpPr>
        <p:spPr>
          <a:xfrm>
            <a:off x="5562601" y="2090593"/>
            <a:ext cx="1981200" cy="830987"/>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Achievement</a:t>
            </a:r>
          </a:p>
          <a:p>
            <a:pPr algn="ctr" fontAlgn="auto">
              <a:spcBef>
                <a:spcPts val="0"/>
              </a:spcBef>
              <a:spcAft>
                <a:spcPts val="0"/>
              </a:spcAft>
            </a:pPr>
            <a:r>
              <a:rPr lang="en-US" sz="2400" dirty="0">
                <a:solidFill>
                  <a:prstClr val="black"/>
                </a:solidFill>
                <a:latin typeface="Calibri"/>
              </a:rPr>
              <a:t>Y</a:t>
            </a:r>
          </a:p>
        </p:txBody>
      </p:sp>
    </p:spTree>
    <p:extLst>
      <p:ext uri="{BB962C8B-B14F-4D97-AF65-F5344CB8AC3E}">
        <p14:creationId xmlns:p14="http://schemas.microsoft.com/office/powerpoint/2010/main" val="12680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68" name="Rectangle 3"/>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69" name="Rectangle 4"/>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0" name="Rectangle 5"/>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1" name="Rectangle 6"/>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2" name="Rectangle 7"/>
          <p:cNvSpPr>
            <a:spLocks noChangeArrowheads="1"/>
          </p:cNvSpPr>
          <p:nvPr/>
        </p:nvSpPr>
        <p:spPr bwMode="auto">
          <a:xfrm>
            <a:off x="0" y="601153"/>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3" name="Rectangle 8"/>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4" name="Rectangle 9"/>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5" name="Rectangle 10"/>
          <p:cNvSpPr>
            <a:spLocks noChangeArrowheads="1"/>
          </p:cNvSpPr>
          <p:nvPr/>
        </p:nvSpPr>
        <p:spPr bwMode="auto">
          <a:xfrm>
            <a:off x="0" y="520190"/>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sp>
        <p:nvSpPr>
          <p:cNvPr id="11276" name="Rectangle 11"/>
          <p:cNvSpPr>
            <a:spLocks noChangeArrowheads="1"/>
          </p:cNvSpPr>
          <p:nvPr/>
        </p:nvSpPr>
        <p:spPr bwMode="auto">
          <a:xfrm>
            <a:off x="0" y="529715"/>
            <a:ext cx="184710" cy="369322"/>
          </a:xfrm>
          <a:prstGeom prst="rect">
            <a:avLst/>
          </a:prstGeom>
          <a:noFill/>
          <a:ln w="9525">
            <a:noFill/>
            <a:miter lim="800000"/>
            <a:headEnd/>
            <a:tailEnd/>
          </a:ln>
        </p:spPr>
        <p:txBody>
          <a:bodyPr wrap="none" lIns="91430" tIns="45715" rIns="91430" bIns="45715" anchor="ctr">
            <a:spAutoFit/>
          </a:bodyPr>
          <a:lstStyle/>
          <a:p>
            <a:pPr fontAlgn="auto">
              <a:spcBef>
                <a:spcPts val="0"/>
              </a:spcBef>
              <a:spcAft>
                <a:spcPts val="0"/>
              </a:spcAft>
            </a:pPr>
            <a:endParaRPr lang="en-GB">
              <a:solidFill>
                <a:prstClr val="black"/>
              </a:solidFill>
              <a:latin typeface="Calibri"/>
            </a:endParaRPr>
          </a:p>
        </p:txBody>
      </p:sp>
      <p:graphicFrame>
        <p:nvGraphicFramePr>
          <p:cNvPr id="11266" name="Object 12"/>
          <p:cNvGraphicFramePr>
            <a:graphicFrameLocks noChangeAspect="1"/>
          </p:cNvGraphicFramePr>
          <p:nvPr>
            <p:extLst>
              <p:ext uri="{D42A27DB-BD31-4B8C-83A1-F6EECF244321}">
                <p14:modId xmlns:p14="http://schemas.microsoft.com/office/powerpoint/2010/main" val="297412386"/>
              </p:ext>
            </p:extLst>
          </p:nvPr>
        </p:nvGraphicFramePr>
        <p:xfrm>
          <a:off x="304800" y="304801"/>
          <a:ext cx="8305800" cy="6237288"/>
        </p:xfrm>
        <a:graphic>
          <a:graphicData uri="http://schemas.openxmlformats.org/presentationml/2006/ole">
            <mc:AlternateContent xmlns:mc="http://schemas.openxmlformats.org/markup-compatibility/2006">
              <mc:Choice xmlns:v="urn:schemas-microsoft-com:vml" Requires="v">
                <p:oleObj spid="_x0000_s22530" name="Slide" r:id="rId4" imgW="4559808" imgH="3419135" progId="PowerPoint.Slide.8">
                  <p:embed/>
                </p:oleObj>
              </mc:Choice>
              <mc:Fallback>
                <p:oleObj name="Slide" r:id="rId4" imgW="4559808" imgH="3419135" progId="PowerPoint.Slide.8">
                  <p:embed/>
                  <p:pic>
                    <p:nvPicPr>
                      <p:cNvPr id="11266" name="Object 12"/>
                      <p:cNvPicPr>
                        <a:picLocks noChangeAspect="1" noChangeArrowheads="1"/>
                      </p:cNvPicPr>
                      <p:nvPr/>
                    </p:nvPicPr>
                    <p:blipFill>
                      <a:blip r:embed="rId5"/>
                      <a:srcRect/>
                      <a:stretch>
                        <a:fillRect/>
                      </a:stretch>
                    </p:blipFill>
                    <p:spPr bwMode="auto">
                      <a:xfrm>
                        <a:off x="304800" y="304801"/>
                        <a:ext cx="8305800" cy="6237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7" name="Rectangle 13"/>
          <p:cNvSpPr>
            <a:spLocks noChangeArrowheads="1"/>
          </p:cNvSpPr>
          <p:nvPr/>
        </p:nvSpPr>
        <p:spPr bwMode="auto">
          <a:xfrm>
            <a:off x="3733800" y="2286000"/>
            <a:ext cx="914400" cy="381000"/>
          </a:xfrm>
          <a:prstGeom prst="rect">
            <a:avLst/>
          </a:prstGeom>
          <a:solidFill>
            <a:schemeClr val="bg1"/>
          </a:solidFill>
          <a:ln w="9525">
            <a:solidFill>
              <a:schemeClr val="bg1"/>
            </a:solidFill>
            <a:miter lim="800000"/>
            <a:headEnd/>
            <a:tailEnd/>
          </a:ln>
        </p:spPr>
        <p:txBody>
          <a:bodyPr wrap="none" lIns="91430" tIns="45715" rIns="91430" bIns="45715" anchor="ctr"/>
          <a:lstStyle/>
          <a:p>
            <a:pPr fontAlgn="auto">
              <a:spcBef>
                <a:spcPts val="0"/>
              </a:spcBef>
              <a:spcAft>
                <a:spcPts val="0"/>
              </a:spcAft>
            </a:pPr>
            <a:endParaRPr lang="en-US">
              <a:solidFill>
                <a:prstClr val="black"/>
              </a:solidFill>
              <a:latin typeface="Calibri"/>
            </a:endParaRPr>
          </a:p>
        </p:txBody>
      </p:sp>
      <p:sp>
        <p:nvSpPr>
          <p:cNvPr id="11278" name="Text Box 14"/>
          <p:cNvSpPr txBox="1">
            <a:spLocks noChangeArrowheads="1"/>
          </p:cNvSpPr>
          <p:nvPr/>
        </p:nvSpPr>
        <p:spPr bwMode="auto">
          <a:xfrm>
            <a:off x="3695712" y="2174532"/>
            <a:ext cx="1994437" cy="584765"/>
          </a:xfrm>
          <a:prstGeom prst="rect">
            <a:avLst/>
          </a:prstGeom>
          <a:noFill/>
          <a:ln w="9525">
            <a:noFill/>
            <a:miter lim="800000"/>
            <a:headEnd/>
            <a:tailEnd/>
          </a:ln>
        </p:spPr>
        <p:txBody>
          <a:bodyPr wrap="non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xy|cv</a:t>
            </a:r>
            <a:r>
              <a:rPr lang="en-US" sz="3200" dirty="0">
                <a:solidFill>
                  <a:srgbClr val="000000"/>
                </a:solidFill>
                <a:latin typeface="Calibri"/>
              </a:rPr>
              <a:t>=-.140</a:t>
            </a:r>
          </a:p>
        </p:txBody>
      </p:sp>
      <p:sp>
        <p:nvSpPr>
          <p:cNvPr id="11280" name="Rectangle 16"/>
          <p:cNvSpPr>
            <a:spLocks noChangeArrowheads="1"/>
          </p:cNvSpPr>
          <p:nvPr/>
        </p:nvSpPr>
        <p:spPr bwMode="auto">
          <a:xfrm>
            <a:off x="457200" y="1143001"/>
            <a:ext cx="7543800" cy="609600"/>
          </a:xfrm>
          <a:prstGeom prst="rect">
            <a:avLst/>
          </a:prstGeom>
          <a:solidFill>
            <a:schemeClr val="bg1"/>
          </a:solidFill>
          <a:ln w="9525">
            <a:solidFill>
              <a:schemeClr val="bg1"/>
            </a:solidFill>
            <a:miter lim="800000"/>
            <a:headEnd/>
            <a:tailEnd/>
          </a:ln>
        </p:spPr>
        <p:txBody>
          <a:bodyPr wrap="none" lIns="91430" tIns="45715" rIns="91430" bIns="45715" anchor="ctr"/>
          <a:lstStyle/>
          <a:p>
            <a:pPr fontAlgn="auto">
              <a:spcBef>
                <a:spcPts val="0"/>
              </a:spcBef>
              <a:spcAft>
                <a:spcPts val="0"/>
              </a:spcAft>
            </a:pPr>
            <a:endParaRPr lang="en-US">
              <a:solidFill>
                <a:prstClr val="black"/>
              </a:solidFill>
              <a:latin typeface="Calibri"/>
            </a:endParaRPr>
          </a:p>
        </p:txBody>
      </p:sp>
      <p:sp>
        <p:nvSpPr>
          <p:cNvPr id="11281" name="Text Box 17"/>
          <p:cNvSpPr txBox="1">
            <a:spLocks noChangeArrowheads="1"/>
          </p:cNvSpPr>
          <p:nvPr/>
        </p:nvSpPr>
        <p:spPr bwMode="auto">
          <a:xfrm>
            <a:off x="3581400" y="1295425"/>
            <a:ext cx="1697881" cy="584765"/>
          </a:xfrm>
          <a:prstGeom prst="rect">
            <a:avLst/>
          </a:prstGeom>
          <a:noFill/>
          <a:ln w="9525">
            <a:noFill/>
            <a:miter lim="800000"/>
            <a:headEnd/>
            <a:tailEnd/>
          </a:ln>
        </p:spPr>
        <p:txBody>
          <a:bodyPr wrap="non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x∙y</a:t>
            </a:r>
            <a:r>
              <a:rPr lang="en-US" sz="3200" dirty="0">
                <a:solidFill>
                  <a:srgbClr val="000000"/>
                </a:solidFill>
                <a:latin typeface="Calibri"/>
              </a:rPr>
              <a:t>=-.152</a:t>
            </a:r>
          </a:p>
        </p:txBody>
      </p:sp>
      <p:sp>
        <p:nvSpPr>
          <p:cNvPr id="3" name="Rectangle 2"/>
          <p:cNvSpPr/>
          <p:nvPr/>
        </p:nvSpPr>
        <p:spPr bwMode="auto">
          <a:xfrm>
            <a:off x="1905000" y="2102644"/>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0" name="Rectangle 19"/>
          <p:cNvSpPr/>
          <p:nvPr/>
        </p:nvSpPr>
        <p:spPr bwMode="auto">
          <a:xfrm>
            <a:off x="1905000" y="5638800"/>
            <a:ext cx="15240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1" name="Rectangle 20"/>
          <p:cNvSpPr/>
          <p:nvPr/>
        </p:nvSpPr>
        <p:spPr bwMode="auto">
          <a:xfrm>
            <a:off x="5715001" y="2346722"/>
            <a:ext cx="838200" cy="488156"/>
          </a:xfrm>
          <a:prstGeom prst="rect">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3" name="Text Box 17"/>
          <p:cNvSpPr txBox="1">
            <a:spLocks noChangeArrowheads="1"/>
          </p:cNvSpPr>
          <p:nvPr/>
        </p:nvSpPr>
        <p:spPr bwMode="auto">
          <a:xfrm>
            <a:off x="4623672" y="4416122"/>
            <a:ext cx="1888331" cy="584765"/>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cv∙y</a:t>
            </a:r>
            <a:r>
              <a:rPr lang="en-US" sz="3200" dirty="0">
                <a:solidFill>
                  <a:srgbClr val="000000"/>
                </a:solidFill>
                <a:latin typeface="Calibri"/>
              </a:rPr>
              <a:t>=-.075</a:t>
            </a:r>
          </a:p>
        </p:txBody>
      </p:sp>
      <p:sp>
        <p:nvSpPr>
          <p:cNvPr id="25" name="TextBox 24"/>
          <p:cNvSpPr txBox="1"/>
          <p:nvPr/>
        </p:nvSpPr>
        <p:spPr>
          <a:xfrm>
            <a:off x="1143012" y="1900560"/>
            <a:ext cx="1676401" cy="830987"/>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Retention</a:t>
            </a:r>
          </a:p>
          <a:p>
            <a:pPr algn="ctr" fontAlgn="auto">
              <a:spcBef>
                <a:spcPts val="0"/>
              </a:spcBef>
              <a:spcAft>
                <a:spcPts val="0"/>
              </a:spcAft>
            </a:pPr>
            <a:r>
              <a:rPr lang="en-US" sz="2400" dirty="0">
                <a:solidFill>
                  <a:prstClr val="black"/>
                </a:solidFill>
                <a:latin typeface="Calibri"/>
              </a:rPr>
              <a:t>X</a:t>
            </a:r>
          </a:p>
        </p:txBody>
      </p:sp>
      <p:sp>
        <p:nvSpPr>
          <p:cNvPr id="28" name="Text Box 17"/>
          <p:cNvSpPr txBox="1">
            <a:spLocks noChangeArrowheads="1"/>
          </p:cNvSpPr>
          <p:nvPr/>
        </p:nvSpPr>
        <p:spPr bwMode="auto">
          <a:xfrm>
            <a:off x="2688336" y="4507992"/>
            <a:ext cx="822960" cy="369322"/>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dirty="0" err="1">
                <a:solidFill>
                  <a:srgbClr val="000000"/>
                </a:solidFill>
                <a:latin typeface="Calibri"/>
              </a:rPr>
              <a:t>r</a:t>
            </a:r>
            <a:r>
              <a:rPr lang="en-US" baseline="-25000" dirty="0" err="1">
                <a:solidFill>
                  <a:srgbClr val="000000"/>
                </a:solidFill>
                <a:latin typeface="Calibri"/>
              </a:rPr>
              <a:t>cv∙x</a:t>
            </a:r>
            <a:r>
              <a:rPr lang="en-US" dirty="0" err="1">
                <a:solidFill>
                  <a:srgbClr val="000000"/>
                </a:solidFill>
                <a:latin typeface="Calibri"/>
              </a:rPr>
              <a:t>r</a:t>
            </a:r>
            <a:r>
              <a:rPr lang="en-US" baseline="-25000" dirty="0" err="1">
                <a:solidFill>
                  <a:srgbClr val="000000"/>
                </a:solidFill>
                <a:latin typeface="Calibri"/>
              </a:rPr>
              <a:t>cv∙y</a:t>
            </a:r>
            <a:endParaRPr lang="en-US" dirty="0">
              <a:solidFill>
                <a:srgbClr val="000000"/>
              </a:solidFill>
              <a:latin typeface="Calibri"/>
            </a:endParaRPr>
          </a:p>
        </p:txBody>
      </p:sp>
      <p:sp>
        <p:nvSpPr>
          <p:cNvPr id="4" name="Isosceles Triangle 3"/>
          <p:cNvSpPr/>
          <p:nvPr/>
        </p:nvSpPr>
        <p:spPr bwMode="auto">
          <a:xfrm rot="19272092">
            <a:off x="1120435" y="2186726"/>
            <a:ext cx="4263285" cy="2646106"/>
          </a:xfrm>
          <a:prstGeom prst="triangle">
            <a:avLst/>
          </a:prstGeom>
          <a:solidFill>
            <a:schemeClr val="bg1"/>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defTabSz="914305" fontAlgn="auto">
              <a:spcBef>
                <a:spcPts val="0"/>
              </a:spcBef>
              <a:spcAft>
                <a:spcPts val="0"/>
              </a:spcAft>
            </a:pPr>
            <a:endParaRPr lang="en-US">
              <a:solidFill>
                <a:prstClr val="black"/>
              </a:solidFill>
              <a:latin typeface="Calibri"/>
            </a:endParaRPr>
          </a:p>
        </p:txBody>
      </p:sp>
      <p:sp>
        <p:nvSpPr>
          <p:cNvPr id="2" name="TextBox 1"/>
          <p:cNvSpPr txBox="1"/>
          <p:nvPr/>
        </p:nvSpPr>
        <p:spPr>
          <a:xfrm>
            <a:off x="1143012" y="5334013"/>
            <a:ext cx="2000929" cy="1200318"/>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Mother’s education</a:t>
            </a:r>
          </a:p>
          <a:p>
            <a:pPr algn="ctr" fontAlgn="auto">
              <a:spcBef>
                <a:spcPts val="0"/>
              </a:spcBef>
              <a:spcAft>
                <a:spcPts val="0"/>
              </a:spcAft>
            </a:pPr>
            <a:r>
              <a:rPr lang="en-US" sz="2400" dirty="0">
                <a:solidFill>
                  <a:prstClr val="black"/>
                </a:solidFill>
                <a:latin typeface="Calibri"/>
              </a:rPr>
              <a:t>CV</a:t>
            </a:r>
          </a:p>
        </p:txBody>
      </p:sp>
      <p:sp>
        <p:nvSpPr>
          <p:cNvPr id="5" name="TextBox 4"/>
          <p:cNvSpPr txBox="1"/>
          <p:nvPr/>
        </p:nvSpPr>
        <p:spPr>
          <a:xfrm>
            <a:off x="6858001" y="3792379"/>
            <a:ext cx="1961474" cy="2308314"/>
          </a:xfrm>
          <a:prstGeom prst="rect">
            <a:avLst/>
          </a:prstGeom>
          <a:solidFill>
            <a:schemeClr val="bg1"/>
          </a:solidFill>
        </p:spPr>
        <p:txBody>
          <a:bodyPr wrap="square" lIns="91430" tIns="45715" rIns="91430" bIns="45715" rtlCol="0">
            <a:spAutoFit/>
          </a:bodyPr>
          <a:lstStyle/>
          <a:p>
            <a:pPr fontAlgn="auto">
              <a:spcBef>
                <a:spcPts val="0"/>
              </a:spcBef>
              <a:spcAft>
                <a:spcPts val="0"/>
              </a:spcAft>
            </a:pPr>
            <a:r>
              <a:rPr lang="en-US" sz="2400" dirty="0">
                <a:solidFill>
                  <a:prstClr val="black"/>
                </a:solidFill>
                <a:latin typeface="Calibri"/>
              </a:rPr>
              <a:t>Each correlation is weighted in proportion to the size of the other</a:t>
            </a:r>
          </a:p>
        </p:txBody>
      </p:sp>
      <p:sp>
        <p:nvSpPr>
          <p:cNvPr id="6" name="Rectangle 5"/>
          <p:cNvSpPr/>
          <p:nvPr/>
        </p:nvSpPr>
        <p:spPr bwMode="auto">
          <a:xfrm>
            <a:off x="1981201" y="3831357"/>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1" name="Rectangle 30"/>
          <p:cNvSpPr/>
          <p:nvPr/>
        </p:nvSpPr>
        <p:spPr bwMode="auto">
          <a:xfrm>
            <a:off x="6096000" y="1992878"/>
            <a:ext cx="228600" cy="369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Title 6"/>
          <p:cNvSpPr>
            <a:spLocks noGrp="1"/>
          </p:cNvSpPr>
          <p:nvPr>
            <p:ph type="title"/>
          </p:nvPr>
        </p:nvSpPr>
        <p:spPr>
          <a:xfrm>
            <a:off x="533400" y="133351"/>
            <a:ext cx="8229600" cy="1143000"/>
          </a:xfrm>
          <a:solidFill>
            <a:schemeClr val="bg1"/>
          </a:solidFill>
        </p:spPr>
        <p:txBody>
          <a:bodyPr>
            <a:noAutofit/>
          </a:bodyPr>
          <a:lstStyle/>
          <a:p>
            <a:r>
              <a:rPr lang="en-US" sz="3200" dirty="0"/>
              <a:t>The Impact of a Confounding Variable: Accounting for the Dual Relationships Associated with an Alternative Factor</a:t>
            </a:r>
          </a:p>
        </p:txBody>
      </p:sp>
      <p:sp>
        <p:nvSpPr>
          <p:cNvPr id="26" name="TextBox 25"/>
          <p:cNvSpPr txBox="1"/>
          <p:nvPr/>
        </p:nvSpPr>
        <p:spPr>
          <a:xfrm>
            <a:off x="5562601" y="2090593"/>
            <a:ext cx="1981200" cy="830987"/>
          </a:xfrm>
          <a:prstGeom prst="rect">
            <a:avLst/>
          </a:prstGeom>
          <a:solidFill>
            <a:schemeClr val="bg1"/>
          </a:solidFill>
        </p:spPr>
        <p:txBody>
          <a:bodyPr wrap="square" lIns="91430" tIns="45715" rIns="91430" bIns="45715" rtlCol="0">
            <a:spAutoFit/>
          </a:bodyPr>
          <a:lstStyle/>
          <a:p>
            <a:pPr algn="ctr" fontAlgn="auto">
              <a:spcBef>
                <a:spcPts val="0"/>
              </a:spcBef>
              <a:spcAft>
                <a:spcPts val="0"/>
              </a:spcAft>
            </a:pPr>
            <a:r>
              <a:rPr lang="en-US" sz="2400" dirty="0">
                <a:solidFill>
                  <a:prstClr val="black"/>
                </a:solidFill>
                <a:latin typeface="Calibri"/>
              </a:rPr>
              <a:t>Achievement</a:t>
            </a:r>
          </a:p>
          <a:p>
            <a:pPr algn="ctr" fontAlgn="auto">
              <a:spcBef>
                <a:spcPts val="0"/>
              </a:spcBef>
              <a:spcAft>
                <a:spcPts val="0"/>
              </a:spcAft>
            </a:pPr>
            <a:r>
              <a:rPr lang="en-US" sz="2400" dirty="0">
                <a:solidFill>
                  <a:prstClr val="black"/>
                </a:solidFill>
                <a:latin typeface="Calibri"/>
              </a:rPr>
              <a:t>Y</a:t>
            </a:r>
          </a:p>
        </p:txBody>
      </p:sp>
      <p:sp>
        <p:nvSpPr>
          <p:cNvPr id="27" name="Text Box 17"/>
          <p:cNvSpPr txBox="1">
            <a:spLocks noChangeArrowheads="1"/>
          </p:cNvSpPr>
          <p:nvPr/>
        </p:nvSpPr>
        <p:spPr bwMode="auto">
          <a:xfrm>
            <a:off x="381000" y="3831358"/>
            <a:ext cx="1888331" cy="584765"/>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cv∙x</a:t>
            </a:r>
            <a:r>
              <a:rPr lang="en-US" sz="3200" dirty="0">
                <a:solidFill>
                  <a:srgbClr val="000000"/>
                </a:solidFill>
                <a:latin typeface="Calibri"/>
              </a:rPr>
              <a:t>=.203</a:t>
            </a:r>
          </a:p>
        </p:txBody>
      </p:sp>
      <p:sp>
        <p:nvSpPr>
          <p:cNvPr id="36" name="Text Box 17">
            <a:extLst>
              <a:ext uri="{FF2B5EF4-FFF2-40B4-BE49-F238E27FC236}">
                <a16:creationId xmlns:a16="http://schemas.microsoft.com/office/drawing/2014/main" id="{74002020-1BE3-46F5-91D8-3D7574B63AC6}"/>
              </a:ext>
            </a:extLst>
          </p:cNvPr>
          <p:cNvSpPr txBox="1">
            <a:spLocks noChangeArrowheads="1"/>
          </p:cNvSpPr>
          <p:nvPr/>
        </p:nvSpPr>
        <p:spPr bwMode="auto">
          <a:xfrm>
            <a:off x="2027792" y="3791793"/>
            <a:ext cx="3072228" cy="1077208"/>
          </a:xfrm>
          <a:prstGeom prst="rect">
            <a:avLst/>
          </a:prstGeom>
          <a:solidFill>
            <a:schemeClr val="bg1"/>
          </a:solidFill>
          <a:ln w="9525">
            <a:noFill/>
            <a:miter lim="800000"/>
            <a:headEnd/>
            <a:tailEnd/>
          </a:ln>
        </p:spPr>
        <p:txBody>
          <a:bodyPr wrap="square" lIns="91430" tIns="45715" rIns="91430" bIns="45715">
            <a:spAutoFit/>
          </a:bodyPr>
          <a:lstStyle/>
          <a:p>
            <a:pPr fontAlgn="auto">
              <a:spcBef>
                <a:spcPts val="0"/>
              </a:spcBef>
              <a:spcAft>
                <a:spcPts val="0"/>
              </a:spcAft>
            </a:pPr>
            <a:r>
              <a:rPr lang="en-US" sz="3200" dirty="0" err="1">
                <a:solidFill>
                  <a:srgbClr val="000000"/>
                </a:solidFill>
                <a:latin typeface="Calibri"/>
              </a:rPr>
              <a:t>r</a:t>
            </a:r>
            <a:r>
              <a:rPr lang="en-US" sz="3200" baseline="-25000" dirty="0" err="1">
                <a:solidFill>
                  <a:srgbClr val="000000"/>
                </a:solidFill>
                <a:latin typeface="Calibri"/>
              </a:rPr>
              <a:t>cv∙y</a:t>
            </a:r>
            <a:r>
              <a:rPr lang="en-US" sz="3200" dirty="0" err="1">
                <a:solidFill>
                  <a:srgbClr val="000000"/>
                </a:solidFill>
                <a:latin typeface="Calibri"/>
              </a:rPr>
              <a:t>r</a:t>
            </a:r>
            <a:r>
              <a:rPr lang="en-US" sz="3200" baseline="-25000" dirty="0" err="1">
                <a:solidFill>
                  <a:srgbClr val="000000"/>
                </a:solidFill>
                <a:latin typeface="Calibri"/>
              </a:rPr>
              <a:t>cv∙x</a:t>
            </a:r>
            <a:endParaRPr lang="en-US" sz="3200" baseline="-25000" dirty="0">
              <a:solidFill>
                <a:srgbClr val="000000"/>
              </a:solidFill>
              <a:latin typeface="Calibri"/>
            </a:endParaRPr>
          </a:p>
          <a:p>
            <a:pPr fontAlgn="auto">
              <a:spcBef>
                <a:spcPts val="0"/>
              </a:spcBef>
              <a:spcAft>
                <a:spcPts val="0"/>
              </a:spcAft>
            </a:pPr>
            <a:r>
              <a:rPr lang="en-US" sz="3200" dirty="0">
                <a:solidFill>
                  <a:srgbClr val="000000"/>
                </a:solidFill>
                <a:latin typeface="Calibri"/>
              </a:rPr>
              <a:t>=-.075x.203=.015</a:t>
            </a:r>
          </a:p>
        </p:txBody>
      </p:sp>
    </p:spTree>
    <p:extLst>
      <p:ext uri="{BB962C8B-B14F-4D97-AF65-F5344CB8AC3E}">
        <p14:creationId xmlns:p14="http://schemas.microsoft.com/office/powerpoint/2010/main" val="7526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Use the Impact of a Confounding Variable on a Regression Coefficient to Quantify Robustness of Inference</a:t>
            </a:r>
          </a:p>
        </p:txBody>
      </p:sp>
      <p:sp>
        <p:nvSpPr>
          <p:cNvPr id="3" name="Content Placeholder 2"/>
          <p:cNvSpPr>
            <a:spLocks noGrp="1"/>
          </p:cNvSpPr>
          <p:nvPr>
            <p:ph idx="1"/>
          </p:nvPr>
        </p:nvSpPr>
        <p:spPr>
          <a:xfrm>
            <a:off x="457200" y="1752600"/>
            <a:ext cx="8229600" cy="4525963"/>
          </a:xfrm>
        </p:spPr>
        <p:txBody>
          <a:bodyPr/>
          <a:lstStyle/>
          <a:p>
            <a:r>
              <a:rPr lang="en-US" dirty="0">
                <a:solidFill>
                  <a:srgbClr val="FFFF00"/>
                </a:solidFill>
              </a:rPr>
              <a:t>Statements such as:</a:t>
            </a:r>
          </a:p>
          <a:p>
            <a:pPr lvl="1"/>
            <a:r>
              <a:rPr lang="en-US" dirty="0">
                <a:solidFill>
                  <a:srgbClr val="FFFF00"/>
                </a:solidFill>
              </a:rPr>
              <a:t>An omitted variable must have an impact of </a:t>
            </a:r>
            <a:r>
              <a:rPr lang="en-US" dirty="0" err="1">
                <a:solidFill>
                  <a:srgbClr val="FFFF00"/>
                </a:solidFill>
              </a:rPr>
              <a:t>qqq</a:t>
            </a:r>
            <a:r>
              <a:rPr lang="en-US" dirty="0">
                <a:solidFill>
                  <a:srgbClr val="FFFF00"/>
                </a:solidFill>
              </a:rPr>
              <a:t> to invalidate the inference of an effect of X on Y.</a:t>
            </a:r>
          </a:p>
          <a:p>
            <a:pPr lvl="1"/>
            <a:r>
              <a:rPr lang="en-US" dirty="0">
                <a:solidFill>
                  <a:srgbClr val="FFFF00"/>
                </a:solidFill>
              </a:rPr>
              <a:t>An omitted variable must be correlated at </a:t>
            </a:r>
            <a:r>
              <a:rPr lang="en-US" dirty="0" err="1">
                <a:solidFill>
                  <a:srgbClr val="FFFF00"/>
                </a:solidFill>
              </a:rPr>
              <a:t>rrr</a:t>
            </a:r>
            <a:r>
              <a:rPr lang="en-US" dirty="0">
                <a:solidFill>
                  <a:srgbClr val="FFFF00"/>
                </a:solidFill>
              </a:rPr>
              <a:t> with X and Y to invalidate an inference of an effect of X on Y.</a:t>
            </a:r>
          </a:p>
          <a:p>
            <a:r>
              <a:rPr lang="en-US" dirty="0">
                <a:solidFill>
                  <a:srgbClr val="FFFF00"/>
                </a:solidFill>
              </a:rPr>
              <a:t>I call this the Impact Threshold of a Confounding Variable (ITCV).</a:t>
            </a:r>
          </a:p>
        </p:txBody>
      </p:sp>
    </p:spTree>
    <p:extLst>
      <p:ext uri="{BB962C8B-B14F-4D97-AF65-F5344CB8AC3E}">
        <p14:creationId xmlns:p14="http://schemas.microsoft.com/office/powerpoint/2010/main" val="2054997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381000"/>
            <a:ext cx="8229600" cy="1143000"/>
          </a:xfrm>
        </p:spPr>
        <p:txBody>
          <a:bodyPr/>
          <a:lstStyle/>
          <a:p>
            <a:pPr eaLnBrk="1" hangingPunct="1"/>
            <a:br>
              <a:rPr lang="en-US" sz="3200" dirty="0"/>
            </a:br>
            <a:r>
              <a:rPr lang="en-US" sz="3200" dirty="0"/>
              <a:t>Quantifying the Robustness of the Inference:</a:t>
            </a:r>
            <a:br>
              <a:rPr lang="en-US" sz="3200" dirty="0"/>
            </a:br>
            <a:r>
              <a:rPr lang="en-US" sz="3200" dirty="0"/>
              <a:t>Calculating the Impact Threshold of a Confounding Variable on a Regression Coefficient</a:t>
            </a:r>
          </a:p>
        </p:txBody>
      </p:sp>
      <p:sp>
        <p:nvSpPr>
          <p:cNvPr id="87043" name="Rectangle 3"/>
          <p:cNvSpPr>
            <a:spLocks noGrp="1" noChangeArrowheads="1"/>
          </p:cNvSpPr>
          <p:nvPr>
            <p:ph idx="1"/>
          </p:nvPr>
        </p:nvSpPr>
        <p:spPr>
          <a:xfrm>
            <a:off x="457200" y="2667024"/>
            <a:ext cx="8305800" cy="4525963"/>
          </a:xfrm>
        </p:spPr>
        <p:txBody>
          <a:bodyPr/>
          <a:lstStyle/>
          <a:p>
            <a:pPr eaLnBrk="1" hangingPunct="1">
              <a:lnSpc>
                <a:spcPct val="90000"/>
              </a:lnSpc>
              <a:buFontTx/>
              <a:buNone/>
            </a:pPr>
            <a:r>
              <a:rPr lang="en-US" dirty="0"/>
              <a:t>Step 1: Establish Correlation Between predictor of interest and outcome</a:t>
            </a:r>
          </a:p>
          <a:p>
            <a:pPr eaLnBrk="1" hangingPunct="1">
              <a:lnSpc>
                <a:spcPct val="90000"/>
              </a:lnSpc>
              <a:buFontTx/>
              <a:buNone/>
            </a:pPr>
            <a:r>
              <a:rPr lang="en-US" dirty="0"/>
              <a:t>Step 2: Define a Threshold for Inference</a:t>
            </a:r>
          </a:p>
          <a:p>
            <a:pPr eaLnBrk="1" hangingPunct="1">
              <a:lnSpc>
                <a:spcPct val="90000"/>
              </a:lnSpc>
              <a:buFontTx/>
              <a:buNone/>
            </a:pPr>
            <a:r>
              <a:rPr lang="en-US" dirty="0"/>
              <a:t>Step 3: Calculate the Threshold for the Impact Necessary to Invalidate the Inference</a:t>
            </a:r>
          </a:p>
        </p:txBody>
      </p:sp>
    </p:spTree>
    <p:extLst>
      <p:ext uri="{BB962C8B-B14F-4D97-AF65-F5344CB8AC3E}">
        <p14:creationId xmlns:p14="http://schemas.microsoft.com/office/powerpoint/2010/main" val="874078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89538" name="Picture 2"/>
          <p:cNvPicPr>
            <a:picLocks noChangeAspect="1" noChangeArrowheads="1"/>
          </p:cNvPicPr>
          <p:nvPr/>
        </p:nvPicPr>
        <p:blipFill>
          <a:blip r:embed="rId3" cstate="print"/>
          <a:srcRect r="14118" b="61391"/>
          <a:stretch>
            <a:fillRect/>
          </a:stretch>
        </p:blipFill>
        <p:spPr bwMode="auto">
          <a:xfrm>
            <a:off x="-36395" y="928119"/>
            <a:ext cx="9018351" cy="1729547"/>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sz="2400" dirty="0"/>
              <a:t>Obtain </a:t>
            </a:r>
            <a:r>
              <a:rPr lang="en-US" sz="2400" dirty="0" err="1"/>
              <a:t>df</a:t>
            </a:r>
            <a:r>
              <a:rPr lang="en-US" sz="2400" dirty="0"/>
              <a:t>, Estimated Effect and Standard Error</a:t>
            </a:r>
          </a:p>
        </p:txBody>
      </p:sp>
      <p:sp>
        <p:nvSpPr>
          <p:cNvPr id="6" name="Oval 5"/>
          <p:cNvSpPr/>
          <p:nvPr/>
        </p:nvSpPr>
        <p:spPr bwMode="auto">
          <a:xfrm>
            <a:off x="6000577" y="2293306"/>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7" name="Oval 6"/>
          <p:cNvSpPr/>
          <p:nvPr/>
        </p:nvSpPr>
        <p:spPr bwMode="auto">
          <a:xfrm>
            <a:off x="8001000" y="2341600"/>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cxnSp>
        <p:nvCxnSpPr>
          <p:cNvPr id="9" name="Straight Arrow Connector 8"/>
          <p:cNvCxnSpPr>
            <a:cxnSpLocks/>
            <a:stCxn id="6" idx="4"/>
          </p:cNvCxnSpPr>
          <p:nvPr/>
        </p:nvCxnSpPr>
        <p:spPr bwMode="auto">
          <a:xfrm flipH="1">
            <a:off x="5845130" y="2750506"/>
            <a:ext cx="460247" cy="838200"/>
          </a:xfrm>
          <a:prstGeom prst="straightConnector1">
            <a:avLst/>
          </a:prstGeom>
          <a:noFill/>
          <a:ln w="57150" cap="flat" cmpd="sng" algn="ctr">
            <a:solidFill>
              <a:srgbClr val="FF0000"/>
            </a:solidFill>
            <a:prstDash val="solid"/>
            <a:round/>
            <a:headEnd type="none" w="med" len="med"/>
            <a:tailEnd type="arrow"/>
          </a:ln>
          <a:effectLst/>
        </p:spPr>
      </p:cxnSp>
      <p:sp>
        <p:nvSpPr>
          <p:cNvPr id="12" name="TextBox 11"/>
          <p:cNvSpPr txBox="1"/>
          <p:nvPr/>
        </p:nvSpPr>
        <p:spPr>
          <a:xfrm>
            <a:off x="4920157" y="3289155"/>
            <a:ext cx="2384800" cy="830987"/>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Estimated effect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   ) = -9.01</a:t>
            </a:r>
          </a:p>
        </p:txBody>
      </p:sp>
      <p:cxnSp>
        <p:nvCxnSpPr>
          <p:cNvPr id="13" name="Straight Arrow Connector 12"/>
          <p:cNvCxnSpPr>
            <a:cxnSpLocks/>
          </p:cNvCxnSpPr>
          <p:nvPr/>
        </p:nvCxnSpPr>
        <p:spPr bwMode="auto">
          <a:xfrm>
            <a:off x="8382000" y="2763220"/>
            <a:ext cx="14082" cy="685800"/>
          </a:xfrm>
          <a:prstGeom prst="straightConnector1">
            <a:avLst/>
          </a:prstGeom>
          <a:noFill/>
          <a:ln w="57150" cap="flat" cmpd="sng" algn="ctr">
            <a:solidFill>
              <a:srgbClr val="FF0000"/>
            </a:solidFill>
            <a:prstDash val="solid"/>
            <a:round/>
            <a:headEnd type="none" w="med" len="med"/>
            <a:tailEnd type="arrow"/>
          </a:ln>
          <a:effectLst/>
        </p:spPr>
      </p:cxnSp>
      <p:sp>
        <p:nvSpPr>
          <p:cNvPr id="16" name="TextBox 15"/>
          <p:cNvSpPr txBox="1"/>
          <p:nvPr/>
        </p:nvSpPr>
        <p:spPr>
          <a:xfrm>
            <a:off x="7545826" y="3361040"/>
            <a:ext cx="1519948" cy="830987"/>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Standard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error=.68</a:t>
            </a:r>
          </a:p>
        </p:txBody>
      </p:sp>
      <p:pic>
        <p:nvPicPr>
          <p:cNvPr id="26" name="Picture 2"/>
          <p:cNvPicPr>
            <a:picLocks noChangeAspect="1" noChangeArrowheads="1"/>
          </p:cNvPicPr>
          <p:nvPr/>
        </p:nvPicPr>
        <p:blipFill rotWithShape="1">
          <a:blip r:embed="rId4" cstate="print"/>
          <a:srcRect b="66874"/>
          <a:stretch/>
        </p:blipFill>
        <p:spPr bwMode="auto">
          <a:xfrm>
            <a:off x="132474" y="2838455"/>
            <a:ext cx="4439526" cy="2513460"/>
          </a:xfrm>
          <a:prstGeom prst="rect">
            <a:avLst/>
          </a:prstGeom>
          <a:noFill/>
          <a:ln w="9525">
            <a:noFill/>
            <a:miter lim="800000"/>
            <a:headEnd/>
            <a:tailEnd/>
          </a:ln>
        </p:spPr>
      </p:pic>
      <p:sp>
        <p:nvSpPr>
          <p:cNvPr id="28" name="Oval 27"/>
          <p:cNvSpPr/>
          <p:nvPr/>
        </p:nvSpPr>
        <p:spPr bwMode="auto">
          <a:xfrm>
            <a:off x="2821286" y="310466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29" name="Oval 28"/>
          <p:cNvSpPr/>
          <p:nvPr/>
        </p:nvSpPr>
        <p:spPr bwMode="auto">
          <a:xfrm>
            <a:off x="1605997" y="3333268"/>
            <a:ext cx="6096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Arial"/>
              <a:ea typeface="+mn-ea"/>
              <a:cs typeface="+mn-cs"/>
            </a:endParaRPr>
          </a:p>
        </p:txBody>
      </p:sp>
      <p:sp>
        <p:nvSpPr>
          <p:cNvPr id="30" name="TextBox 29"/>
          <p:cNvSpPr txBox="1"/>
          <p:nvPr/>
        </p:nvSpPr>
        <p:spPr>
          <a:xfrm>
            <a:off x="4472781" y="4450670"/>
            <a:ext cx="4366419" cy="830987"/>
          </a:xfrm>
          <a:prstGeom prst="rect">
            <a:avLst/>
          </a:prstGeom>
          <a:noFill/>
        </p:spPr>
        <p:txBody>
          <a:bodyPr wrap="squar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n=7168+471=7639; df &gt; 500,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t </a:t>
            </a:r>
            <a:r>
              <a:rPr kumimoji="0" lang="en-US" sz="2400" b="0" i="0" u="none" strike="noStrike" kern="1200" cap="none" spc="0" normalizeH="0" baseline="-25000" noProof="0" dirty="0">
                <a:ln>
                  <a:noFill/>
                </a:ln>
                <a:solidFill>
                  <a:srgbClr val="FFFF00"/>
                </a:solidFill>
                <a:effectLst/>
                <a:uLnTx/>
                <a:uFillTx/>
                <a:latin typeface="Arial"/>
                <a:ea typeface="+mn-ea"/>
                <a:cs typeface="+mn-cs"/>
              </a:rPr>
              <a:t>critical</a:t>
            </a:r>
            <a:r>
              <a:rPr kumimoji="0" lang="en-US" sz="2400" b="0" i="0" u="none" strike="noStrike" kern="1200" cap="none" spc="0" normalizeH="0" baseline="0" noProof="0" dirty="0">
                <a:ln>
                  <a:noFill/>
                </a:ln>
                <a:solidFill>
                  <a:srgbClr val="FFFF00"/>
                </a:solidFill>
                <a:effectLst/>
                <a:uLnTx/>
                <a:uFillTx/>
                <a:latin typeface="Arial"/>
                <a:ea typeface="+mn-ea"/>
                <a:cs typeface="+mn-cs"/>
              </a:rPr>
              <a:t>=-1.96</a:t>
            </a:r>
          </a:p>
        </p:txBody>
      </p:sp>
      <p:cxnSp>
        <p:nvCxnSpPr>
          <p:cNvPr id="32" name="Straight Arrow Connector 31"/>
          <p:cNvCxnSpPr>
            <a:cxnSpLocks/>
            <a:stCxn id="28" idx="5"/>
          </p:cNvCxnSpPr>
          <p:nvPr/>
        </p:nvCxnSpPr>
        <p:spPr bwMode="auto">
          <a:xfrm>
            <a:off x="3341612" y="3494913"/>
            <a:ext cx="2703911" cy="1077087"/>
          </a:xfrm>
          <a:prstGeom prst="straightConnector1">
            <a:avLst/>
          </a:prstGeom>
          <a:noFill/>
          <a:ln w="57150" cap="flat" cmpd="sng" algn="ctr">
            <a:solidFill>
              <a:srgbClr val="FF0000"/>
            </a:solidFill>
            <a:prstDash val="solid"/>
            <a:round/>
            <a:headEnd type="none" w="med" len="med"/>
            <a:tailEnd type="arrow"/>
          </a:ln>
          <a:effectLst/>
        </p:spPr>
      </p:cxnSp>
      <p:cxnSp>
        <p:nvCxnSpPr>
          <p:cNvPr id="34" name="Straight Arrow Connector 33"/>
          <p:cNvCxnSpPr>
            <a:cxnSpLocks/>
          </p:cNvCxnSpPr>
          <p:nvPr/>
        </p:nvCxnSpPr>
        <p:spPr bwMode="auto">
          <a:xfrm>
            <a:off x="2082178" y="3647025"/>
            <a:ext cx="3010148" cy="980690"/>
          </a:xfrm>
          <a:prstGeom prst="straightConnector1">
            <a:avLst/>
          </a:prstGeom>
          <a:noFill/>
          <a:ln w="57150" cap="flat" cmpd="sng" algn="ctr">
            <a:solidFill>
              <a:srgbClr val="FF0000"/>
            </a:solidFill>
            <a:prstDash val="solid"/>
            <a:round/>
            <a:headEnd type="none" w="med" len="med"/>
            <a:tailEnd type="arrow"/>
          </a:ln>
          <a:effectLst/>
        </p:spPr>
      </p:cxnSp>
      <p:sp>
        <p:nvSpPr>
          <p:cNvPr id="36" name="Rectangle 35"/>
          <p:cNvSpPr/>
          <p:nvPr/>
        </p:nvSpPr>
        <p:spPr>
          <a:xfrm>
            <a:off x="14082" y="5820560"/>
            <a:ext cx="8382000" cy="1200318"/>
          </a:xfrm>
          <a:prstGeom prst="rect">
            <a:avLst/>
          </a:prstGeom>
        </p:spPr>
        <p:txBody>
          <a:bodyPr wrap="square" lIns="91430" tIns="45715" rIns="91430" bIns="45715">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a:ea typeface="+mn-ea"/>
                <a:cs typeface="+mn-cs"/>
              </a:rPr>
              <a:t>From: Hong, G. and Raudenbush, S. (2005).  Effects of Kindergarten Retention Policy on Children’s Cognitive Growth in Reading and Mathematics. </a:t>
            </a:r>
            <a:r>
              <a:rPr kumimoji="0" lang="en-US" sz="1800" b="0" i="1" u="none" strike="noStrike" kern="1200" cap="none" spc="0" normalizeH="0" baseline="0" noProof="0" dirty="0">
                <a:ln>
                  <a:noFill/>
                </a:ln>
                <a:solidFill>
                  <a:srgbClr val="FFFF00"/>
                </a:solidFill>
                <a:effectLst/>
                <a:uLnTx/>
                <a:uFillTx/>
                <a:latin typeface="Arial"/>
                <a:ea typeface="+mn-ea"/>
                <a:cs typeface="+mn-cs"/>
              </a:rPr>
              <a:t>Educational Evaluation and Policy Analysis. Vol. 27, No. 3, pp. 205–224</a:t>
            </a:r>
          </a:p>
        </p:txBody>
      </p:sp>
      <p:graphicFrame>
        <p:nvGraphicFramePr>
          <p:cNvPr id="5" name="Object 4"/>
          <p:cNvGraphicFramePr>
            <a:graphicFrameLocks noChangeAspect="1"/>
          </p:cNvGraphicFramePr>
          <p:nvPr/>
        </p:nvGraphicFramePr>
        <p:xfrm>
          <a:off x="5486400" y="3670300"/>
          <a:ext cx="238125" cy="368300"/>
        </p:xfrm>
        <a:graphic>
          <a:graphicData uri="http://schemas.openxmlformats.org/presentationml/2006/ole">
            <mc:AlternateContent xmlns:mc="http://schemas.openxmlformats.org/markup-compatibility/2006">
              <mc:Choice xmlns:v="urn:schemas-microsoft-com:vml" Requires="v">
                <p:oleObj spid="_x0000_s23554" name="Equation" r:id="rId5" imgW="139579" imgH="215713" progId="Equation.DSMT4">
                  <p:embed/>
                </p:oleObj>
              </mc:Choice>
              <mc:Fallback>
                <p:oleObj name="Equation" r:id="rId5" imgW="139579" imgH="215713"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67030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a:extLst>
              <a:ext uri="{FF2B5EF4-FFF2-40B4-BE49-F238E27FC236}">
                <a16:creationId xmlns:a16="http://schemas.microsoft.com/office/drawing/2014/main" id="{6FCDE312-BA54-46E1-8D67-7794629B616F}"/>
              </a:ext>
            </a:extLst>
          </p:cNvPr>
          <p:cNvSpPr>
            <a:spLocks noGrp="1"/>
          </p:cNvSpPr>
          <p:nvPr>
            <p:ph type="sldNum" sz="quarter" idx="12"/>
          </p:nvPr>
        </p:nvSpPr>
        <p:spPr/>
        <p:txBody>
          <a:bodyPr/>
          <a:lstStyle/>
          <a:p>
            <a:pPr>
              <a:defRPr/>
            </a:pPr>
            <a:fld id="{350884FC-A345-47D7-8DCD-28131DE4BA17}" type="slidenum">
              <a:rPr lang="en-US" smtClean="0">
                <a:solidFill>
                  <a:srgbClr val="FFFF00"/>
                </a:solidFill>
              </a:rPr>
              <a:pPr>
                <a:defRPr/>
              </a:pPr>
              <a:t>94</a:t>
            </a:fld>
            <a:endParaRPr lang="en-US" dirty="0">
              <a:solidFill>
                <a:srgbClr val="FFFF00"/>
              </a:solidFill>
            </a:endParaRPr>
          </a:p>
        </p:txBody>
      </p:sp>
      <p:sp>
        <p:nvSpPr>
          <p:cNvPr id="23" name="TextBox 22">
            <a:extLst>
              <a:ext uri="{FF2B5EF4-FFF2-40B4-BE49-F238E27FC236}">
                <a16:creationId xmlns:a16="http://schemas.microsoft.com/office/drawing/2014/main" id="{8D8F63C1-9B77-47AD-9DEB-E5961FEBFCD7}"/>
              </a:ext>
            </a:extLst>
          </p:cNvPr>
          <p:cNvSpPr txBox="1"/>
          <p:nvPr/>
        </p:nvSpPr>
        <p:spPr>
          <a:xfrm>
            <a:off x="117490" y="5308883"/>
            <a:ext cx="1503918" cy="461655"/>
          </a:xfrm>
          <a:prstGeom prst="rect">
            <a:avLst/>
          </a:prstGeom>
          <a:noFill/>
        </p:spPr>
        <p:txBody>
          <a:bodyPr wrap="none" lIns="91430" tIns="45715" rIns="91430" bIns="45715"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Arial"/>
                <a:ea typeface="+mn-ea"/>
                <a:cs typeface="+mn-cs"/>
              </a:rPr>
              <a:t>Page 215</a:t>
            </a:r>
          </a:p>
        </p:txBody>
      </p:sp>
    </p:spTree>
    <p:extLst>
      <p:ext uri="{BB962C8B-B14F-4D97-AF65-F5344CB8AC3E}">
        <p14:creationId xmlns:p14="http://schemas.microsoft.com/office/powerpoint/2010/main" val="2633311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574305" y="-228600"/>
            <a:ext cx="8229600" cy="1143000"/>
          </a:xfrm>
        </p:spPr>
        <p:txBody>
          <a:bodyPr/>
          <a:lstStyle/>
          <a:p>
            <a:r>
              <a:rPr lang="en-US" sz="2000" dirty="0"/>
              <a:t>Establish Correlation and Threshold for Kindergarten Retention on Achievement</a:t>
            </a:r>
          </a:p>
        </p:txBody>
      </p:sp>
      <p:sp>
        <p:nvSpPr>
          <p:cNvPr id="626691" name="Rectangle 3"/>
          <p:cNvSpPr>
            <a:spLocks noChangeArrowheads="1"/>
          </p:cNvSpPr>
          <p:nvPr/>
        </p:nvSpPr>
        <p:spPr bwMode="auto">
          <a:xfrm>
            <a:off x="117106" y="710629"/>
            <a:ext cx="184710" cy="369322"/>
          </a:xfrm>
          <a:prstGeom prst="rect">
            <a:avLst/>
          </a:prstGeom>
          <a:noFill/>
          <a:ln w="9525">
            <a:noFill/>
            <a:miter lim="800000"/>
            <a:headEnd/>
            <a:tailEnd/>
          </a:ln>
          <a:effectLst/>
        </p:spPr>
        <p:txBody>
          <a:bodyPr wrap="none" lIns="91430" tIns="45715" rIns="91430" bIns="45715" anchor="ctr">
            <a:spAutoFit/>
          </a:bodyPr>
          <a:lstStyle/>
          <a:p>
            <a:endParaRPr lang="en-US">
              <a:latin typeface="Arial"/>
            </a:endParaRPr>
          </a:p>
        </p:txBody>
      </p:sp>
      <p:sp>
        <p:nvSpPr>
          <p:cNvPr id="626692" name="Rectangle 4"/>
          <p:cNvSpPr>
            <a:spLocks noChangeArrowheads="1"/>
          </p:cNvSpPr>
          <p:nvPr/>
        </p:nvSpPr>
        <p:spPr bwMode="auto">
          <a:xfrm>
            <a:off x="117106" y="1205929"/>
            <a:ext cx="184710" cy="369322"/>
          </a:xfrm>
          <a:prstGeom prst="rect">
            <a:avLst/>
          </a:prstGeom>
          <a:noFill/>
          <a:ln w="9525">
            <a:noFill/>
            <a:miter lim="800000"/>
            <a:headEnd/>
            <a:tailEnd/>
          </a:ln>
          <a:effectLst/>
        </p:spPr>
        <p:txBody>
          <a:bodyPr wrap="none" lIns="91430" tIns="45715" rIns="91430" bIns="45715" anchor="ctr">
            <a:spAutoFit/>
          </a:bodyPr>
          <a:lstStyle/>
          <a:p>
            <a:endParaRPr lang="en-US">
              <a:latin typeface="Arial"/>
            </a:endParaRPr>
          </a:p>
        </p:txBody>
      </p:sp>
      <p:sp>
        <p:nvSpPr>
          <p:cNvPr id="626693" name="Rectangle 5"/>
          <p:cNvSpPr>
            <a:spLocks noChangeArrowheads="1"/>
          </p:cNvSpPr>
          <p:nvPr/>
        </p:nvSpPr>
        <p:spPr bwMode="auto">
          <a:xfrm>
            <a:off x="117106" y="3891979"/>
            <a:ext cx="184710" cy="369322"/>
          </a:xfrm>
          <a:prstGeom prst="rect">
            <a:avLst/>
          </a:prstGeom>
          <a:noFill/>
          <a:ln w="9525">
            <a:noFill/>
            <a:miter lim="800000"/>
            <a:headEnd/>
            <a:tailEnd/>
          </a:ln>
          <a:effectLst/>
        </p:spPr>
        <p:txBody>
          <a:bodyPr wrap="none" lIns="91430" tIns="45715" rIns="91430" bIns="45715" anchor="ctr">
            <a:spAutoFit/>
          </a:bodyPr>
          <a:lstStyle/>
          <a:p>
            <a:endParaRPr lang="en-US">
              <a:latin typeface="Arial"/>
            </a:endParaRPr>
          </a:p>
        </p:txBody>
      </p:sp>
      <p:graphicFrame>
        <p:nvGraphicFramePr>
          <p:cNvPr id="626694" name="Object 6"/>
          <p:cNvGraphicFramePr>
            <a:graphicFrameLocks noChangeAspect="1"/>
          </p:cNvGraphicFramePr>
          <p:nvPr>
            <p:extLst>
              <p:ext uri="{D42A27DB-BD31-4B8C-83A1-F6EECF244321}">
                <p14:modId xmlns:p14="http://schemas.microsoft.com/office/powerpoint/2010/main" val="3558726594"/>
              </p:ext>
            </p:extLst>
          </p:nvPr>
        </p:nvGraphicFramePr>
        <p:xfrm>
          <a:off x="53975" y="1371600"/>
          <a:ext cx="8628063" cy="1130300"/>
        </p:xfrm>
        <a:graphic>
          <a:graphicData uri="http://schemas.openxmlformats.org/presentationml/2006/ole">
            <mc:AlternateContent xmlns:mc="http://schemas.openxmlformats.org/markup-compatibility/2006">
              <mc:Choice xmlns:v="urn:schemas-microsoft-com:vml" Requires="v">
                <p:oleObj spid="_x0000_s24578" name="Equation" r:id="rId3" imgW="3581280" imgH="469800" progId="Equation.DSMT4">
                  <p:embed/>
                </p:oleObj>
              </mc:Choice>
              <mc:Fallback>
                <p:oleObj name="Equation" r:id="rId3" imgW="3581280" imgH="469800" progId="Equation.DSMT4">
                  <p:embed/>
                  <p:pic>
                    <p:nvPicPr>
                      <p:cNvPr id="626694" name="Object 6"/>
                      <p:cNvPicPr>
                        <a:picLocks noChangeAspect="1" noChangeArrowheads="1"/>
                      </p:cNvPicPr>
                      <p:nvPr/>
                    </p:nvPicPr>
                    <p:blipFill>
                      <a:blip r:embed="rId4"/>
                      <a:srcRect/>
                      <a:stretch>
                        <a:fillRect/>
                      </a:stretch>
                    </p:blipFill>
                    <p:spPr bwMode="auto">
                      <a:xfrm>
                        <a:off x="53975" y="1371600"/>
                        <a:ext cx="8628063" cy="113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6695" name="Rectangle 7"/>
          <p:cNvSpPr>
            <a:spLocks noChangeArrowheads="1"/>
          </p:cNvSpPr>
          <p:nvPr/>
        </p:nvSpPr>
        <p:spPr bwMode="auto">
          <a:xfrm>
            <a:off x="117106" y="4387279"/>
            <a:ext cx="184710" cy="369322"/>
          </a:xfrm>
          <a:prstGeom prst="rect">
            <a:avLst/>
          </a:prstGeom>
          <a:noFill/>
          <a:ln w="9525">
            <a:noFill/>
            <a:miter lim="800000"/>
            <a:headEnd/>
            <a:tailEnd/>
          </a:ln>
          <a:effectLst/>
        </p:spPr>
        <p:txBody>
          <a:bodyPr wrap="none" lIns="91430" tIns="45715" rIns="91430" bIns="45715" anchor="ctr">
            <a:spAutoFit/>
          </a:bodyPr>
          <a:lstStyle/>
          <a:p>
            <a:endParaRPr lang="en-US">
              <a:latin typeface="Arial"/>
            </a:endParaRPr>
          </a:p>
        </p:txBody>
      </p:sp>
      <p:sp>
        <p:nvSpPr>
          <p:cNvPr id="626696" name="Text Box 8"/>
          <p:cNvSpPr txBox="1">
            <a:spLocks noChangeArrowheads="1"/>
          </p:cNvSpPr>
          <p:nvPr/>
        </p:nvSpPr>
        <p:spPr bwMode="auto">
          <a:xfrm>
            <a:off x="650517" y="2514600"/>
            <a:ext cx="7532811" cy="923320"/>
          </a:xfrm>
          <a:prstGeom prst="rect">
            <a:avLst/>
          </a:prstGeom>
          <a:noFill/>
          <a:ln w="9525">
            <a:noFill/>
            <a:miter lim="800000"/>
            <a:headEnd/>
            <a:tailEnd/>
          </a:ln>
          <a:effectLst/>
        </p:spPr>
        <p:txBody>
          <a:bodyPr wrap="none" lIns="91430" tIns="45715" rIns="91430" bIns="45715">
            <a:spAutoFit/>
          </a:bodyPr>
          <a:lstStyle/>
          <a:p>
            <a:r>
              <a:rPr lang="en-US" dirty="0">
                <a:latin typeface="Arial"/>
              </a:rPr>
              <a:t>t taken from HLM: =-9.01/.68=-13.25</a:t>
            </a:r>
          </a:p>
          <a:p>
            <a:r>
              <a:rPr lang="en-US" dirty="0">
                <a:latin typeface="Arial"/>
              </a:rPr>
              <a:t>n is the sample size =7639</a:t>
            </a:r>
          </a:p>
          <a:p>
            <a:r>
              <a:rPr lang="en-US" dirty="0">
                <a:latin typeface="Arial"/>
              </a:rPr>
              <a:t>q is the number of parameters estimated ( </a:t>
            </a:r>
            <a:r>
              <a:rPr lang="en-US" dirty="0" err="1">
                <a:latin typeface="Arial"/>
              </a:rPr>
              <a:t>predictor+omitted</a:t>
            </a:r>
            <a:r>
              <a:rPr lang="en-US" dirty="0">
                <a:latin typeface="Arial"/>
              </a:rPr>
              <a:t> variable=2)</a:t>
            </a:r>
          </a:p>
        </p:txBody>
      </p:sp>
      <p:graphicFrame>
        <p:nvGraphicFramePr>
          <p:cNvPr id="548867" name="Object 3"/>
          <p:cNvGraphicFramePr>
            <a:graphicFrameLocks noChangeAspect="1"/>
          </p:cNvGraphicFramePr>
          <p:nvPr>
            <p:extLst>
              <p:ext uri="{D42A27DB-BD31-4B8C-83A1-F6EECF244321}">
                <p14:modId xmlns:p14="http://schemas.microsoft.com/office/powerpoint/2010/main" val="3576652653"/>
              </p:ext>
            </p:extLst>
          </p:nvPr>
        </p:nvGraphicFramePr>
        <p:xfrm>
          <a:off x="74625" y="4526598"/>
          <a:ext cx="9013825" cy="1085850"/>
        </p:xfrm>
        <a:graphic>
          <a:graphicData uri="http://schemas.openxmlformats.org/presentationml/2006/ole">
            <mc:AlternateContent xmlns:mc="http://schemas.openxmlformats.org/markup-compatibility/2006">
              <mc:Choice xmlns:v="urn:schemas-microsoft-com:vml" Requires="v">
                <p:oleObj spid="_x0000_s24579" name="Equation" r:id="rId5" imgW="4279680" imgH="469800" progId="Equation.DSMT4">
                  <p:embed/>
                </p:oleObj>
              </mc:Choice>
              <mc:Fallback>
                <p:oleObj name="Equation" r:id="rId5" imgW="4279680" imgH="469800" progId="Equation.DSMT4">
                  <p:embed/>
                  <p:pic>
                    <p:nvPicPr>
                      <p:cNvPr id="548867" name="Object 3"/>
                      <p:cNvPicPr>
                        <a:picLocks noChangeAspect="1" noChangeArrowheads="1"/>
                      </p:cNvPicPr>
                      <p:nvPr/>
                    </p:nvPicPr>
                    <p:blipFill>
                      <a:blip r:embed="rId6"/>
                      <a:srcRect/>
                      <a:stretch>
                        <a:fillRect/>
                      </a:stretch>
                    </p:blipFill>
                    <p:spPr bwMode="auto">
                      <a:xfrm>
                        <a:off x="74625" y="4526598"/>
                        <a:ext cx="9013825" cy="1085850"/>
                      </a:xfrm>
                      <a:prstGeom prst="rect">
                        <a:avLst/>
                      </a:prstGeom>
                      <a:noFill/>
                    </p:spPr>
                  </p:pic>
                </p:oleObj>
              </mc:Fallback>
            </mc:AlternateContent>
          </a:graphicData>
        </a:graphic>
      </p:graphicFrame>
      <p:sp>
        <p:nvSpPr>
          <p:cNvPr id="10" name="Text Box 8"/>
          <p:cNvSpPr txBox="1">
            <a:spLocks noChangeArrowheads="1"/>
          </p:cNvSpPr>
          <p:nvPr/>
        </p:nvSpPr>
        <p:spPr bwMode="auto">
          <a:xfrm>
            <a:off x="574306" y="5868483"/>
            <a:ext cx="4049486" cy="400099"/>
          </a:xfrm>
          <a:prstGeom prst="rect">
            <a:avLst/>
          </a:prstGeom>
          <a:noFill/>
          <a:ln w="9525">
            <a:noFill/>
            <a:miter lim="800000"/>
            <a:headEnd/>
            <a:tailEnd/>
          </a:ln>
          <a:effectLst/>
        </p:spPr>
        <p:txBody>
          <a:bodyPr wrap="none" lIns="91430" tIns="45715" rIns="91430" bIns="45715">
            <a:spAutoFit/>
          </a:bodyPr>
          <a:lstStyle/>
          <a:p>
            <a:r>
              <a:rPr lang="en-US" sz="2000" dirty="0">
                <a:latin typeface="Arial"/>
              </a:rPr>
              <a:t>Where t is critical value for </a:t>
            </a:r>
            <a:r>
              <a:rPr lang="en-US" sz="2000" dirty="0" err="1">
                <a:latin typeface="Arial"/>
              </a:rPr>
              <a:t>df</a:t>
            </a:r>
            <a:r>
              <a:rPr lang="en-US" sz="2000" dirty="0">
                <a:latin typeface="Arial"/>
              </a:rPr>
              <a:t>&gt;200</a:t>
            </a:r>
          </a:p>
        </p:txBody>
      </p:sp>
      <p:sp>
        <p:nvSpPr>
          <p:cNvPr id="2" name="TextBox 1"/>
          <p:cNvSpPr txBox="1"/>
          <p:nvPr/>
        </p:nvSpPr>
        <p:spPr>
          <a:xfrm>
            <a:off x="375892" y="742954"/>
            <a:ext cx="7792434" cy="523210"/>
          </a:xfrm>
          <a:prstGeom prst="rect">
            <a:avLst/>
          </a:prstGeom>
          <a:noFill/>
        </p:spPr>
        <p:txBody>
          <a:bodyPr wrap="none" lIns="91430" tIns="45715" rIns="91430" bIns="45715" rtlCol="0">
            <a:spAutoFit/>
          </a:bodyPr>
          <a:lstStyle/>
          <a:p>
            <a:r>
              <a:rPr lang="en-US" sz="2800" dirty="0">
                <a:latin typeface="Arial"/>
              </a:rPr>
              <a:t>Step 1: calculate treatment effect as correlation </a:t>
            </a:r>
          </a:p>
        </p:txBody>
      </p:sp>
      <p:sp>
        <p:nvSpPr>
          <p:cNvPr id="13" name="TextBox 12"/>
          <p:cNvSpPr txBox="1"/>
          <p:nvPr/>
        </p:nvSpPr>
        <p:spPr>
          <a:xfrm>
            <a:off x="-76199" y="4156475"/>
            <a:ext cx="9461224" cy="461655"/>
          </a:xfrm>
          <a:prstGeom prst="rect">
            <a:avLst/>
          </a:prstGeom>
          <a:noFill/>
        </p:spPr>
        <p:txBody>
          <a:bodyPr wrap="none" lIns="91430" tIns="45715" rIns="91430" bIns="45715" rtlCol="0">
            <a:spAutoFit/>
          </a:bodyPr>
          <a:lstStyle/>
          <a:p>
            <a:r>
              <a:rPr lang="en-US" sz="2400" dirty="0">
                <a:latin typeface="Arial"/>
              </a:rPr>
              <a:t>Step 2: calculate threshold for inference (e.g. statistical significance)</a:t>
            </a:r>
          </a:p>
        </p:txBody>
      </p:sp>
      <p:sp>
        <p:nvSpPr>
          <p:cNvPr id="14" name="Rectangle 12"/>
          <p:cNvSpPr>
            <a:spLocks noChangeArrowheads="1"/>
          </p:cNvSpPr>
          <p:nvPr/>
        </p:nvSpPr>
        <p:spPr bwMode="auto">
          <a:xfrm>
            <a:off x="650505" y="6172200"/>
            <a:ext cx="6781800" cy="457200"/>
          </a:xfrm>
          <a:prstGeom prst="rect">
            <a:avLst/>
          </a:prstGeom>
          <a:noFill/>
          <a:ln w="9525">
            <a:noFill/>
            <a:miter lim="800000"/>
            <a:headEnd/>
            <a:tailEnd/>
          </a:ln>
        </p:spPr>
        <p:txBody>
          <a:bodyPr lIns="91430" tIns="45715" rIns="91430" bIns="45715">
            <a:spAutoFit/>
          </a:bodyPr>
          <a:lstStyle/>
          <a:p>
            <a:r>
              <a:rPr lang="en-US" sz="2400" dirty="0">
                <a:latin typeface="Arial"/>
              </a:rPr>
              <a:t>r</a:t>
            </a:r>
            <a:r>
              <a:rPr lang="en-US" sz="2400" baseline="30000" dirty="0">
                <a:latin typeface="Arial"/>
              </a:rPr>
              <a:t>#</a:t>
            </a:r>
            <a:r>
              <a:rPr lang="en-US" sz="2400" dirty="0">
                <a:latin typeface="Arial"/>
              </a:rPr>
              <a:t> can also be defined in terms of effect sizes</a:t>
            </a:r>
          </a:p>
        </p:txBody>
      </p:sp>
      <p:cxnSp>
        <p:nvCxnSpPr>
          <p:cNvPr id="4" name="Straight Arrow Connector 3"/>
          <p:cNvCxnSpPr/>
          <p:nvPr/>
        </p:nvCxnSpPr>
        <p:spPr bwMode="auto">
          <a:xfrm flipV="1">
            <a:off x="4343400" y="1752600"/>
            <a:ext cx="914400" cy="762000"/>
          </a:xfrm>
          <a:prstGeom prst="straightConnector1">
            <a:avLst/>
          </a:prstGeom>
          <a:noFill/>
          <a:ln w="381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flipV="1">
            <a:off x="3505213" y="2351961"/>
            <a:ext cx="685799" cy="624306"/>
          </a:xfrm>
          <a:prstGeom prst="straightConnector1">
            <a:avLst/>
          </a:prstGeom>
          <a:noFill/>
          <a:ln w="3810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V="1">
            <a:off x="4343400" y="2351961"/>
            <a:ext cx="1905000" cy="315040"/>
          </a:xfrm>
          <a:prstGeom prst="straightConnector1">
            <a:avLst/>
          </a:prstGeom>
          <a:no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flipV="1">
            <a:off x="5219712" y="2351985"/>
            <a:ext cx="2628901" cy="772239"/>
          </a:xfrm>
          <a:prstGeom prst="straightConnector1">
            <a:avLst/>
          </a:prstGeom>
          <a:noFill/>
          <a:ln w="38100" cap="flat" cmpd="sng" algn="ctr">
            <a:solidFill>
              <a:srgbClr val="FF0000"/>
            </a:solidFill>
            <a:prstDash val="solid"/>
            <a:round/>
            <a:headEnd type="none" w="med" len="med"/>
            <a:tailEnd type="arrow"/>
          </a:ln>
          <a:effectLst/>
        </p:spPr>
      </p:cxnSp>
      <p:sp>
        <p:nvSpPr>
          <p:cNvPr id="19" name="Rectangle 18"/>
          <p:cNvSpPr/>
          <p:nvPr/>
        </p:nvSpPr>
        <p:spPr bwMode="auto">
          <a:xfrm>
            <a:off x="7848613" y="1252090"/>
            <a:ext cx="914399" cy="88151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32" name="Rectangle 31"/>
          <p:cNvSpPr/>
          <p:nvPr/>
        </p:nvSpPr>
        <p:spPr bwMode="auto">
          <a:xfrm>
            <a:off x="8305812" y="4571940"/>
            <a:ext cx="914399" cy="88151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Tree>
    <p:extLst>
      <p:ext uri="{BB962C8B-B14F-4D97-AF65-F5344CB8AC3E}">
        <p14:creationId xmlns:p14="http://schemas.microsoft.com/office/powerpoint/2010/main" val="70032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a:xfrm>
            <a:off x="370259" y="130314"/>
            <a:ext cx="8229600" cy="1143000"/>
          </a:xfrm>
        </p:spPr>
        <p:txBody>
          <a:bodyPr/>
          <a:lstStyle/>
          <a:p>
            <a:pPr eaLnBrk="1" hangingPunct="1"/>
            <a:r>
              <a:rPr lang="en-US" sz="3200" dirty="0"/>
              <a:t>Step 3a: Calculate the Impact Necessary to Invalidate the Inference</a:t>
            </a:r>
            <a:br>
              <a:rPr lang="en-US" sz="4000" dirty="0"/>
            </a:br>
            <a:endParaRPr lang="en-US" sz="4000" dirty="0"/>
          </a:p>
        </p:txBody>
      </p:sp>
      <p:graphicFrame>
        <p:nvGraphicFramePr>
          <p:cNvPr id="15363" name="Object 14"/>
          <p:cNvGraphicFramePr>
            <a:graphicFrameLocks noGrp="1" noChangeAspect="1"/>
          </p:cNvGraphicFramePr>
          <p:nvPr>
            <p:ph sz="half" idx="1"/>
            <p:extLst>
              <p:ext uri="{D42A27DB-BD31-4B8C-83A1-F6EECF244321}">
                <p14:modId xmlns:p14="http://schemas.microsoft.com/office/powerpoint/2010/main" val="337429057"/>
              </p:ext>
            </p:extLst>
          </p:nvPr>
        </p:nvGraphicFramePr>
        <p:xfrm>
          <a:off x="3027465" y="4248492"/>
          <a:ext cx="3916598" cy="855776"/>
        </p:xfrm>
        <a:graphic>
          <a:graphicData uri="http://schemas.openxmlformats.org/presentationml/2006/ole">
            <mc:AlternateContent xmlns:mc="http://schemas.openxmlformats.org/markup-compatibility/2006">
              <mc:Choice xmlns:v="urn:schemas-microsoft-com:vml" Requires="v">
                <p:oleObj spid="_x0000_s25602" name="Equation" r:id="rId4" imgW="1917360" imgH="419040" progId="Equation.DSMT4">
                  <p:embed/>
                </p:oleObj>
              </mc:Choice>
              <mc:Fallback>
                <p:oleObj name="Equation" r:id="rId4" imgW="1917360" imgH="419040" progId="Equation.DSMT4">
                  <p:embed/>
                  <p:pic>
                    <p:nvPicPr>
                      <p:cNvPr id="15363" name="Object 14"/>
                      <p:cNvPicPr>
                        <a:picLocks noChangeAspect="1" noChangeArrowheads="1"/>
                      </p:cNvPicPr>
                      <p:nvPr/>
                    </p:nvPicPr>
                    <p:blipFill>
                      <a:blip r:embed="rId5"/>
                      <a:srcRect/>
                      <a:stretch>
                        <a:fillRect/>
                      </a:stretch>
                    </p:blipFill>
                    <p:spPr bwMode="auto">
                      <a:xfrm>
                        <a:off x="3027465" y="4248492"/>
                        <a:ext cx="3916598" cy="855776"/>
                      </a:xfrm>
                      <a:prstGeom prst="rect">
                        <a:avLst/>
                      </a:prstGeom>
                      <a:noFill/>
                    </p:spPr>
                  </p:pic>
                </p:oleObj>
              </mc:Fallback>
            </mc:AlternateContent>
          </a:graphicData>
        </a:graphic>
      </p:graphicFrame>
      <p:graphicFrame>
        <p:nvGraphicFramePr>
          <p:cNvPr id="15362" name="Object 3"/>
          <p:cNvGraphicFramePr>
            <a:graphicFrameLocks noGrp="1" noChangeAspect="1"/>
          </p:cNvGraphicFramePr>
          <p:nvPr>
            <p:ph sz="quarter" idx="2"/>
            <p:extLst>
              <p:ext uri="{D42A27DB-BD31-4B8C-83A1-F6EECF244321}">
                <p14:modId xmlns:p14="http://schemas.microsoft.com/office/powerpoint/2010/main" val="20751010"/>
              </p:ext>
            </p:extLst>
          </p:nvPr>
        </p:nvGraphicFramePr>
        <p:xfrm>
          <a:off x="530802" y="4205820"/>
          <a:ext cx="2159000" cy="914400"/>
        </p:xfrm>
        <a:graphic>
          <a:graphicData uri="http://schemas.openxmlformats.org/presentationml/2006/ole">
            <mc:AlternateContent xmlns:mc="http://schemas.openxmlformats.org/markup-compatibility/2006">
              <mc:Choice xmlns:v="urn:schemas-microsoft-com:vml" Requires="v">
                <p:oleObj spid="_x0000_s25603" name="Equation" r:id="rId6" imgW="1079280" imgH="457200" progId="Equation.DSMT4">
                  <p:embed/>
                </p:oleObj>
              </mc:Choice>
              <mc:Fallback>
                <p:oleObj name="Equation" r:id="rId6" imgW="1079280" imgH="457200" progId="Equation.DSMT4">
                  <p:embed/>
                  <p:pic>
                    <p:nvPicPr>
                      <p:cNvPr id="15362" name="Object 3"/>
                      <p:cNvPicPr>
                        <a:picLocks noChangeAspect="1" noChangeArrowheads="1"/>
                      </p:cNvPicPr>
                      <p:nvPr/>
                    </p:nvPicPr>
                    <p:blipFill>
                      <a:blip r:embed="rId7"/>
                      <a:srcRect/>
                      <a:stretch>
                        <a:fillRect/>
                      </a:stretch>
                    </p:blipFill>
                    <p:spPr bwMode="auto">
                      <a:xfrm>
                        <a:off x="530802" y="4205820"/>
                        <a:ext cx="21590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Rectangle 4"/>
          <p:cNvSpPr>
            <a:spLocks noChangeArrowheads="1"/>
          </p:cNvSpPr>
          <p:nvPr/>
        </p:nvSpPr>
        <p:spPr bwMode="auto">
          <a:xfrm>
            <a:off x="0" y="21853"/>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7" name="Rectangle 5"/>
          <p:cNvSpPr>
            <a:spLocks noChangeArrowheads="1"/>
          </p:cNvSpPr>
          <p:nvPr/>
        </p:nvSpPr>
        <p:spPr bwMode="auto">
          <a:xfrm>
            <a:off x="0" y="517153"/>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8" name="Rectangle 6"/>
          <p:cNvSpPr>
            <a:spLocks noChangeArrowheads="1"/>
          </p:cNvSpPr>
          <p:nvPr/>
        </p:nvSpPr>
        <p:spPr bwMode="auto">
          <a:xfrm>
            <a:off x="0" y="3203203"/>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9" name="Rectangle 7"/>
          <p:cNvSpPr>
            <a:spLocks noChangeArrowheads="1"/>
          </p:cNvSpPr>
          <p:nvPr/>
        </p:nvSpPr>
        <p:spPr bwMode="auto">
          <a:xfrm>
            <a:off x="0" y="3698503"/>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70" name="Text Box 9"/>
          <p:cNvSpPr txBox="1">
            <a:spLocks noChangeArrowheads="1"/>
          </p:cNvSpPr>
          <p:nvPr/>
        </p:nvSpPr>
        <p:spPr bwMode="auto">
          <a:xfrm>
            <a:off x="33337" y="3405611"/>
            <a:ext cx="8066612" cy="800209"/>
          </a:xfrm>
          <a:prstGeom prst="rect">
            <a:avLst/>
          </a:prstGeom>
          <a:noFill/>
          <a:ln w="9525">
            <a:noFill/>
            <a:miter lim="800000"/>
            <a:headEnd/>
            <a:tailEnd/>
          </a:ln>
        </p:spPr>
        <p:txBody>
          <a:bodyPr wrap="none" lIns="91430" tIns="45715" rIns="91430" bIns="45715">
            <a:spAutoFit/>
          </a:bodyPr>
          <a:lstStyle/>
          <a:p>
            <a:r>
              <a:rPr lang="en-US" sz="2300" dirty="0">
                <a:latin typeface="Arial"/>
                <a:cs typeface="Arial" charset="0"/>
              </a:rPr>
              <a:t>Set </a:t>
            </a:r>
            <a:r>
              <a:rPr lang="en-US" sz="2300" dirty="0" err="1">
                <a:latin typeface="Arial"/>
              </a:rPr>
              <a:t>r</a:t>
            </a:r>
            <a:r>
              <a:rPr lang="en-US" sz="2300" baseline="-25000" dirty="0" err="1">
                <a:latin typeface="Arial"/>
              </a:rPr>
              <a:t>x∙y|cv</a:t>
            </a:r>
            <a:r>
              <a:rPr lang="en-US" sz="2300" dirty="0">
                <a:latin typeface="Arial"/>
                <a:cs typeface="Arial" charset="0"/>
              </a:rPr>
              <a:t> </a:t>
            </a:r>
            <a:r>
              <a:rPr lang="en-US" sz="2300" dirty="0">
                <a:latin typeface="Arial"/>
              </a:rPr>
              <a:t>=r</a:t>
            </a:r>
            <a:r>
              <a:rPr lang="en-US" sz="2300" baseline="30000" dirty="0">
                <a:latin typeface="Arial"/>
              </a:rPr>
              <a:t># </a:t>
            </a:r>
            <a:r>
              <a:rPr lang="en-US" sz="2300" dirty="0">
                <a:latin typeface="Arial"/>
              </a:rPr>
              <a:t>and solve for impact to find the </a:t>
            </a:r>
            <a:r>
              <a:rPr lang="en-US" sz="2300" u="sng" dirty="0">
                <a:latin typeface="Arial"/>
              </a:rPr>
              <a:t>i</a:t>
            </a:r>
            <a:r>
              <a:rPr lang="en-US" sz="2300" dirty="0">
                <a:latin typeface="Arial"/>
              </a:rPr>
              <a:t>mpact </a:t>
            </a:r>
            <a:r>
              <a:rPr lang="en-US" sz="2300" u="sng" dirty="0">
                <a:latin typeface="Arial"/>
              </a:rPr>
              <a:t>t</a:t>
            </a:r>
            <a:r>
              <a:rPr lang="en-US" sz="2300" dirty="0">
                <a:latin typeface="Arial"/>
              </a:rPr>
              <a:t>hreshold</a:t>
            </a:r>
          </a:p>
          <a:p>
            <a:r>
              <a:rPr lang="en-US" sz="2300" dirty="0">
                <a:latin typeface="Arial"/>
              </a:rPr>
              <a:t>of a </a:t>
            </a:r>
            <a:r>
              <a:rPr lang="en-US" sz="2300" u="sng" dirty="0">
                <a:latin typeface="Arial"/>
              </a:rPr>
              <a:t>c</a:t>
            </a:r>
            <a:r>
              <a:rPr lang="en-US" sz="2300" dirty="0">
                <a:latin typeface="Arial"/>
              </a:rPr>
              <a:t>onfounding </a:t>
            </a:r>
            <a:r>
              <a:rPr lang="en-US" sz="2300" u="sng" dirty="0">
                <a:latin typeface="Arial"/>
              </a:rPr>
              <a:t>v</a:t>
            </a:r>
            <a:r>
              <a:rPr lang="en-US" sz="2300" dirty="0">
                <a:latin typeface="Arial"/>
              </a:rPr>
              <a:t>ariable (ITCV).</a:t>
            </a:r>
          </a:p>
        </p:txBody>
      </p:sp>
      <p:graphicFrame>
        <p:nvGraphicFramePr>
          <p:cNvPr id="15364" name="Object 8"/>
          <p:cNvGraphicFramePr>
            <a:graphicFrameLocks noChangeAspect="1"/>
          </p:cNvGraphicFramePr>
          <p:nvPr>
            <p:extLst>
              <p:ext uri="{D42A27DB-BD31-4B8C-83A1-F6EECF244321}">
                <p14:modId xmlns:p14="http://schemas.microsoft.com/office/powerpoint/2010/main" val="2127299274"/>
              </p:ext>
            </p:extLst>
          </p:nvPr>
        </p:nvGraphicFramePr>
        <p:xfrm>
          <a:off x="417485" y="2082825"/>
          <a:ext cx="6241605" cy="1305063"/>
        </p:xfrm>
        <a:graphic>
          <a:graphicData uri="http://schemas.openxmlformats.org/presentationml/2006/ole">
            <mc:AlternateContent xmlns:mc="http://schemas.openxmlformats.org/markup-compatibility/2006">
              <mc:Choice xmlns:v="urn:schemas-microsoft-com:vml" Requires="v">
                <p:oleObj spid="_x0000_s25604" name="Equation" r:id="rId8" imgW="2489040" imgH="520560" progId="Equation.DSMT4">
                  <p:embed/>
                </p:oleObj>
              </mc:Choice>
              <mc:Fallback>
                <p:oleObj name="Equation" r:id="rId8" imgW="2489040" imgH="520560" progId="Equation.DSMT4">
                  <p:embed/>
                  <p:pic>
                    <p:nvPicPr>
                      <p:cNvPr id="15364"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485" y="2082825"/>
                        <a:ext cx="6241605" cy="1305063"/>
                      </a:xfrm>
                      <a:prstGeom prst="rect">
                        <a:avLst/>
                      </a:prstGeom>
                      <a:noFill/>
                    </p:spPr>
                  </p:pic>
                </p:oleObj>
              </mc:Fallback>
            </mc:AlternateContent>
          </a:graphicData>
        </a:graphic>
      </p:graphicFrame>
      <p:sp>
        <p:nvSpPr>
          <p:cNvPr id="15373" name="Text Box 10"/>
          <p:cNvSpPr txBox="1">
            <a:spLocks noChangeArrowheads="1"/>
          </p:cNvSpPr>
          <p:nvPr/>
        </p:nvSpPr>
        <p:spPr bwMode="auto">
          <a:xfrm>
            <a:off x="120941" y="1219200"/>
            <a:ext cx="8349689" cy="1077208"/>
          </a:xfrm>
          <a:prstGeom prst="rect">
            <a:avLst/>
          </a:prstGeom>
          <a:noFill/>
          <a:ln w="9525">
            <a:noFill/>
            <a:miter lim="800000"/>
            <a:headEnd/>
            <a:tailEnd/>
          </a:ln>
        </p:spPr>
        <p:txBody>
          <a:bodyPr wrap="square" lIns="91430" tIns="45715" rIns="91430" bIns="45715">
            <a:spAutoFit/>
          </a:bodyPr>
          <a:lstStyle/>
          <a:p>
            <a:r>
              <a:rPr lang="en-US" sz="2400" dirty="0">
                <a:latin typeface="Arial"/>
              </a:rPr>
              <a:t>Assume </a:t>
            </a:r>
            <a:r>
              <a:rPr lang="en-US" sz="2400" dirty="0" err="1">
                <a:latin typeface="Arial"/>
              </a:rPr>
              <a:t>r</a:t>
            </a:r>
            <a:r>
              <a:rPr lang="en-US" sz="2400" baseline="-25000" dirty="0" err="1">
                <a:latin typeface="Arial"/>
              </a:rPr>
              <a:t>x∙cv</a:t>
            </a:r>
            <a:r>
              <a:rPr lang="en-US" sz="2400" dirty="0">
                <a:latin typeface="Arial"/>
              </a:rPr>
              <a:t> =</a:t>
            </a:r>
            <a:r>
              <a:rPr lang="en-US" sz="2400" dirty="0" err="1">
                <a:latin typeface="Arial"/>
              </a:rPr>
              <a:t>r</a:t>
            </a:r>
            <a:r>
              <a:rPr lang="en-US" sz="2400" baseline="-25000" dirty="0" err="1">
                <a:latin typeface="Arial"/>
              </a:rPr>
              <a:t>y</a:t>
            </a:r>
            <a:r>
              <a:rPr lang="en-US" sz="2400" baseline="-25000" dirty="0" err="1">
                <a:latin typeface="Arial"/>
                <a:cs typeface="Arial" charset="0"/>
              </a:rPr>
              <a:t>∙cv</a:t>
            </a:r>
            <a:r>
              <a:rPr lang="en-US" sz="2400" dirty="0">
                <a:latin typeface="Arial"/>
                <a:cs typeface="Arial" charset="0"/>
              </a:rPr>
              <a:t> (maximizes the difference between </a:t>
            </a:r>
            <a:r>
              <a:rPr lang="en-US" sz="2400" dirty="0" err="1">
                <a:latin typeface="Arial"/>
                <a:cs typeface="Arial" charset="0"/>
              </a:rPr>
              <a:t>r</a:t>
            </a:r>
            <a:r>
              <a:rPr lang="en-US" sz="2400" baseline="-25000" dirty="0" err="1">
                <a:latin typeface="Arial"/>
                <a:cs typeface="Arial" charset="0"/>
              </a:rPr>
              <a:t>xy</a:t>
            </a:r>
            <a:r>
              <a:rPr lang="en-US" sz="2400" dirty="0">
                <a:latin typeface="Arial"/>
                <a:cs typeface="Arial" charset="0"/>
              </a:rPr>
              <a:t> and </a:t>
            </a:r>
            <a:r>
              <a:rPr lang="en-US" sz="2400" dirty="0" err="1">
                <a:latin typeface="Arial"/>
                <a:cs typeface="Arial" charset="0"/>
              </a:rPr>
              <a:t>r</a:t>
            </a:r>
            <a:r>
              <a:rPr lang="en-US" sz="2400" baseline="-25000" dirty="0" err="1">
                <a:latin typeface="Arial"/>
                <a:cs typeface="Arial" charset="0"/>
              </a:rPr>
              <a:t>xy|cv</a:t>
            </a:r>
            <a:r>
              <a:rPr lang="en-US" sz="2400" dirty="0">
                <a:latin typeface="Arial"/>
                <a:cs typeface="Arial" charset="0"/>
              </a:rPr>
              <a:t> ).  Then </a:t>
            </a:r>
            <a:r>
              <a:rPr lang="en-US" sz="2400" dirty="0">
                <a:latin typeface="Arial"/>
              </a:rPr>
              <a:t> </a:t>
            </a:r>
            <a:r>
              <a:rPr lang="en-US" sz="2400" dirty="0" err="1">
                <a:latin typeface="Arial"/>
              </a:rPr>
              <a:t>r</a:t>
            </a:r>
            <a:r>
              <a:rPr lang="en-US" sz="2400" baseline="-25000" dirty="0" err="1">
                <a:latin typeface="Arial"/>
              </a:rPr>
              <a:t>x∙cv</a:t>
            </a:r>
            <a:r>
              <a:rPr lang="en-US" sz="2400" dirty="0">
                <a:latin typeface="Arial"/>
              </a:rPr>
              <a:t> x </a:t>
            </a:r>
            <a:r>
              <a:rPr lang="en-US" sz="2400" dirty="0" err="1">
                <a:latin typeface="Arial"/>
              </a:rPr>
              <a:t>r</a:t>
            </a:r>
            <a:r>
              <a:rPr lang="en-US" sz="2400" baseline="-25000" dirty="0" err="1">
                <a:latin typeface="Arial"/>
              </a:rPr>
              <a:t>y</a:t>
            </a:r>
            <a:r>
              <a:rPr lang="en-US" sz="2400" baseline="-25000" dirty="0" err="1">
                <a:latin typeface="Arial"/>
                <a:cs typeface="Arial" charset="0"/>
              </a:rPr>
              <a:t>∙cv</a:t>
            </a:r>
            <a:r>
              <a:rPr lang="en-US" sz="2400" dirty="0">
                <a:latin typeface="Arial"/>
                <a:cs typeface="Arial" charset="0"/>
              </a:rPr>
              <a:t> =</a:t>
            </a:r>
            <a:r>
              <a:rPr lang="en-US" sz="2400" dirty="0">
                <a:latin typeface="Arial"/>
              </a:rPr>
              <a:t> </a:t>
            </a:r>
            <a:r>
              <a:rPr lang="en-US" sz="2400" dirty="0" err="1">
                <a:latin typeface="Arial"/>
              </a:rPr>
              <a:t>r</a:t>
            </a:r>
            <a:r>
              <a:rPr lang="en-US" sz="2400" baseline="-25000" dirty="0" err="1">
                <a:latin typeface="Arial"/>
              </a:rPr>
              <a:t>x∙cv</a:t>
            </a:r>
            <a:r>
              <a:rPr lang="en-US" sz="2400" dirty="0">
                <a:latin typeface="Arial"/>
              </a:rPr>
              <a:t> x </a:t>
            </a:r>
            <a:r>
              <a:rPr lang="en-US" sz="2400" dirty="0" err="1">
                <a:latin typeface="Arial"/>
              </a:rPr>
              <a:t>r</a:t>
            </a:r>
            <a:r>
              <a:rPr lang="en-US" sz="2400" baseline="-25000" dirty="0" err="1">
                <a:latin typeface="Arial"/>
              </a:rPr>
              <a:t>x</a:t>
            </a:r>
            <a:r>
              <a:rPr lang="en-US" sz="2400" baseline="-25000" dirty="0" err="1">
                <a:latin typeface="Arial"/>
                <a:cs typeface="Arial" charset="0"/>
              </a:rPr>
              <a:t>∙cv</a:t>
            </a:r>
            <a:r>
              <a:rPr lang="en-US" sz="2400" dirty="0">
                <a:latin typeface="Arial"/>
                <a:cs typeface="Arial" charset="0"/>
              </a:rPr>
              <a:t> =</a:t>
            </a:r>
            <a:r>
              <a:rPr lang="en-US" sz="2400" dirty="0">
                <a:latin typeface="Arial"/>
              </a:rPr>
              <a:t> </a:t>
            </a:r>
            <a:r>
              <a:rPr lang="en-US" sz="2400" dirty="0" err="1">
                <a:latin typeface="Arial"/>
              </a:rPr>
              <a:t>r</a:t>
            </a:r>
            <a:r>
              <a:rPr lang="en-US" sz="2400" baseline="-25000" dirty="0" err="1">
                <a:latin typeface="Arial"/>
              </a:rPr>
              <a:t>y∙cv</a:t>
            </a:r>
            <a:r>
              <a:rPr lang="en-US" sz="2400" dirty="0">
                <a:latin typeface="Arial"/>
              </a:rPr>
              <a:t> x </a:t>
            </a:r>
            <a:r>
              <a:rPr lang="en-US" sz="2400" dirty="0" err="1">
                <a:latin typeface="Arial"/>
              </a:rPr>
              <a:t>r</a:t>
            </a:r>
            <a:r>
              <a:rPr lang="en-US" sz="2400" baseline="-25000" dirty="0" err="1">
                <a:latin typeface="Arial"/>
              </a:rPr>
              <a:t>y</a:t>
            </a:r>
            <a:r>
              <a:rPr lang="en-US" sz="2400" baseline="-25000" dirty="0" err="1">
                <a:latin typeface="Arial"/>
                <a:cs typeface="Arial" charset="0"/>
              </a:rPr>
              <a:t>∙cv</a:t>
            </a:r>
            <a:r>
              <a:rPr lang="en-US" sz="2400" dirty="0">
                <a:latin typeface="Arial"/>
                <a:cs typeface="Arial" charset="0"/>
              </a:rPr>
              <a:t> =</a:t>
            </a:r>
            <a:r>
              <a:rPr lang="en-US" sz="2400" i="1" dirty="0">
                <a:latin typeface="Arial"/>
                <a:cs typeface="Arial" charset="0"/>
              </a:rPr>
              <a:t> impac</a:t>
            </a:r>
            <a:r>
              <a:rPr lang="en-US" sz="2400" dirty="0">
                <a:latin typeface="Arial"/>
                <a:cs typeface="Arial" charset="0"/>
              </a:rPr>
              <a:t>t and</a:t>
            </a:r>
          </a:p>
          <a:p>
            <a:endParaRPr lang="en-US" sz="2400" baseline="-25000" dirty="0">
              <a:latin typeface="Arial"/>
            </a:endParaRPr>
          </a:p>
        </p:txBody>
      </p:sp>
      <p:sp>
        <p:nvSpPr>
          <p:cNvPr id="16" name="Text Box 11"/>
          <p:cNvSpPr txBox="1">
            <a:spLocks noChangeArrowheads="1"/>
          </p:cNvSpPr>
          <p:nvPr/>
        </p:nvSpPr>
        <p:spPr bwMode="auto">
          <a:xfrm>
            <a:off x="136175" y="5435787"/>
            <a:ext cx="9023071" cy="400099"/>
          </a:xfrm>
          <a:prstGeom prst="rect">
            <a:avLst/>
          </a:prstGeom>
          <a:noFill/>
          <a:ln w="9525">
            <a:noFill/>
            <a:miter lim="800000"/>
            <a:headEnd/>
            <a:tailEnd/>
          </a:ln>
        </p:spPr>
        <p:txBody>
          <a:bodyPr wrap="square" lIns="91430" tIns="45715" rIns="91430" bIns="45715">
            <a:spAutoFit/>
          </a:bodyPr>
          <a:lstStyle/>
          <a:p>
            <a:r>
              <a:rPr lang="en-US" sz="2000" dirty="0">
                <a:latin typeface="Arial"/>
              </a:rPr>
              <a:t>The inference would be invalid if  |impact of a confounding variable| &gt; .130.</a:t>
            </a:r>
          </a:p>
        </p:txBody>
      </p:sp>
      <p:sp>
        <p:nvSpPr>
          <p:cNvPr id="2" name="Rectangle 1"/>
          <p:cNvSpPr/>
          <p:nvPr/>
        </p:nvSpPr>
        <p:spPr bwMode="auto">
          <a:xfrm>
            <a:off x="4148959" y="4245113"/>
            <a:ext cx="762000" cy="381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14" name="Rectangle 13"/>
          <p:cNvSpPr/>
          <p:nvPr/>
        </p:nvSpPr>
        <p:spPr bwMode="auto">
          <a:xfrm>
            <a:off x="5181600" y="4194148"/>
            <a:ext cx="762000" cy="381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15" name="Rectangle 14"/>
          <p:cNvSpPr/>
          <p:nvPr/>
        </p:nvSpPr>
        <p:spPr bwMode="auto">
          <a:xfrm>
            <a:off x="4800600" y="4724400"/>
            <a:ext cx="762000" cy="381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17" name="Rectangle 16"/>
          <p:cNvSpPr/>
          <p:nvPr/>
        </p:nvSpPr>
        <p:spPr bwMode="auto">
          <a:xfrm>
            <a:off x="6182063" y="4477507"/>
            <a:ext cx="762000" cy="3810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cxnSp>
        <p:nvCxnSpPr>
          <p:cNvPr id="4" name="Straight Arrow Connector 3"/>
          <p:cNvCxnSpPr>
            <a:cxnSpLocks/>
          </p:cNvCxnSpPr>
          <p:nvPr/>
        </p:nvCxnSpPr>
        <p:spPr bwMode="auto">
          <a:xfrm flipH="1">
            <a:off x="6400800" y="4723095"/>
            <a:ext cx="381000" cy="839505"/>
          </a:xfrm>
          <a:prstGeom prst="straightConnector1">
            <a:avLst/>
          </a:prstGeom>
          <a:noFill/>
          <a:ln w="9525" cap="flat" cmpd="sng" algn="ctr">
            <a:solidFill>
              <a:srgbClr val="FF0000"/>
            </a:solidFill>
            <a:prstDash val="solid"/>
            <a:round/>
            <a:headEnd type="none" w="med" len="med"/>
            <a:tailEnd type="arrow"/>
          </a:ln>
          <a:effectLst/>
        </p:spPr>
      </p:cxnSp>
      <p:sp>
        <p:nvSpPr>
          <p:cNvPr id="6" name="TextBox 5"/>
          <p:cNvSpPr txBox="1"/>
          <p:nvPr/>
        </p:nvSpPr>
        <p:spPr>
          <a:xfrm>
            <a:off x="7315212" y="4194171"/>
            <a:ext cx="1828799" cy="646331"/>
          </a:xfrm>
          <a:prstGeom prst="rect">
            <a:avLst/>
          </a:prstGeom>
          <a:noFill/>
        </p:spPr>
        <p:txBody>
          <a:bodyPr wrap="square" rtlCol="0">
            <a:spAutoFit/>
          </a:bodyPr>
          <a:lstStyle/>
          <a:p>
            <a:pPr fontAlgn="auto">
              <a:spcBef>
                <a:spcPts val="0"/>
              </a:spcBef>
              <a:spcAft>
                <a:spcPts val="0"/>
              </a:spcAft>
            </a:pPr>
            <a:r>
              <a:rPr lang="en-US" dirty="0">
                <a:latin typeface="Arial"/>
              </a:rPr>
              <a:t>ITCV &lt; 0 because </a:t>
            </a:r>
            <a:r>
              <a:rPr lang="en-US" dirty="0" err="1">
                <a:latin typeface="Arial"/>
              </a:rPr>
              <a:t>rxy</a:t>
            </a:r>
            <a:r>
              <a:rPr lang="en-US" dirty="0">
                <a:latin typeface="Arial"/>
              </a:rPr>
              <a:t> &lt; 0</a:t>
            </a:r>
          </a:p>
        </p:txBody>
      </p:sp>
    </p:spTree>
    <p:extLst>
      <p:ext uri="{BB962C8B-B14F-4D97-AF65-F5344CB8AC3E}">
        <p14:creationId xmlns:p14="http://schemas.microsoft.com/office/powerpoint/2010/main" val="337975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5" name="Rectangle 2"/>
          <p:cNvSpPr>
            <a:spLocks noGrp="1" noChangeArrowheads="1"/>
          </p:cNvSpPr>
          <p:nvPr>
            <p:ph type="title"/>
          </p:nvPr>
        </p:nvSpPr>
        <p:spPr>
          <a:xfrm>
            <a:off x="457200" y="457200"/>
            <a:ext cx="8229600" cy="1143000"/>
          </a:xfrm>
        </p:spPr>
        <p:txBody>
          <a:bodyPr/>
          <a:lstStyle/>
          <a:p>
            <a:pPr eaLnBrk="1" hangingPunct="1"/>
            <a:r>
              <a:rPr lang="en-US" sz="3200" dirty="0"/>
              <a:t>Step 3b: Component correlations and Interpretation</a:t>
            </a:r>
            <a:br>
              <a:rPr lang="en-US" sz="4000" dirty="0"/>
            </a:br>
            <a:endParaRPr lang="en-US" sz="4000" dirty="0"/>
          </a:p>
        </p:txBody>
      </p:sp>
      <p:sp>
        <p:nvSpPr>
          <p:cNvPr id="15366" name="Rectangle 4"/>
          <p:cNvSpPr>
            <a:spLocks noChangeArrowheads="1"/>
          </p:cNvSpPr>
          <p:nvPr/>
        </p:nvSpPr>
        <p:spPr bwMode="auto">
          <a:xfrm>
            <a:off x="0" y="-18466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7" name="Rectangle 5"/>
          <p:cNvSpPr>
            <a:spLocks noChangeArrowheads="1"/>
          </p:cNvSpPr>
          <p:nvPr/>
        </p:nvSpPr>
        <p:spPr bwMode="auto">
          <a:xfrm>
            <a:off x="0" y="31064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8" name="Rectangle 6"/>
          <p:cNvSpPr>
            <a:spLocks noChangeArrowheads="1"/>
          </p:cNvSpPr>
          <p:nvPr/>
        </p:nvSpPr>
        <p:spPr bwMode="auto">
          <a:xfrm>
            <a:off x="0" y="299669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sp>
        <p:nvSpPr>
          <p:cNvPr id="15369" name="Rectangle 7"/>
          <p:cNvSpPr>
            <a:spLocks noChangeArrowheads="1"/>
          </p:cNvSpPr>
          <p:nvPr/>
        </p:nvSpPr>
        <p:spPr bwMode="auto">
          <a:xfrm>
            <a:off x="0" y="3491990"/>
            <a:ext cx="184710" cy="369322"/>
          </a:xfrm>
          <a:prstGeom prst="rect">
            <a:avLst/>
          </a:prstGeom>
          <a:noFill/>
          <a:ln w="9525">
            <a:noFill/>
            <a:miter lim="800000"/>
            <a:headEnd/>
            <a:tailEnd/>
          </a:ln>
        </p:spPr>
        <p:txBody>
          <a:bodyPr wrap="none" lIns="91430" tIns="45715" rIns="91430" bIns="45715" anchor="ctr">
            <a:spAutoFit/>
          </a:bodyPr>
          <a:lstStyle/>
          <a:p>
            <a:endParaRPr lang="en-GB">
              <a:latin typeface="Arial"/>
            </a:endParaRPr>
          </a:p>
        </p:txBody>
      </p:sp>
      <p:graphicFrame>
        <p:nvGraphicFramePr>
          <p:cNvPr id="2" name="Object 14"/>
          <p:cNvGraphicFramePr>
            <a:graphicFrameLocks noChangeAspect="1"/>
          </p:cNvGraphicFramePr>
          <p:nvPr>
            <p:extLst>
              <p:ext uri="{D42A27DB-BD31-4B8C-83A1-F6EECF244321}">
                <p14:modId xmlns:p14="http://schemas.microsoft.com/office/powerpoint/2010/main" val="2645834285"/>
              </p:ext>
            </p:extLst>
          </p:nvPr>
        </p:nvGraphicFramePr>
        <p:xfrm>
          <a:off x="381012" y="2976052"/>
          <a:ext cx="3957637" cy="515938"/>
        </p:xfrm>
        <a:graphic>
          <a:graphicData uri="http://schemas.openxmlformats.org/presentationml/2006/ole">
            <mc:AlternateContent xmlns:mc="http://schemas.openxmlformats.org/markup-compatibility/2006">
              <mc:Choice xmlns:v="urn:schemas-microsoft-com:vml" Requires="v">
                <p:oleObj spid="_x0000_s26626" name="Equation" r:id="rId3" imgW="1752480" imgH="228600" progId="Equation.DSMT4">
                  <p:embed/>
                </p:oleObj>
              </mc:Choice>
              <mc:Fallback>
                <p:oleObj name="Equation" r:id="rId3" imgW="1752480" imgH="228600" progId="Equation.DSMT4">
                  <p:embed/>
                  <p:pic>
                    <p:nvPicPr>
                      <p:cNvPr id="2" name="Object 14"/>
                      <p:cNvPicPr>
                        <a:picLocks noChangeAspect="1" noChangeArrowheads="1"/>
                      </p:cNvPicPr>
                      <p:nvPr/>
                    </p:nvPicPr>
                    <p:blipFill>
                      <a:blip r:embed="rId4"/>
                      <a:srcRect/>
                      <a:stretch>
                        <a:fillRect/>
                      </a:stretch>
                    </p:blipFill>
                    <p:spPr bwMode="auto">
                      <a:xfrm>
                        <a:off x="381012" y="2976052"/>
                        <a:ext cx="3957637"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11"/>
          <p:cNvSpPr txBox="1">
            <a:spLocks noChangeArrowheads="1"/>
          </p:cNvSpPr>
          <p:nvPr/>
        </p:nvSpPr>
        <p:spPr bwMode="auto">
          <a:xfrm>
            <a:off x="92355" y="3665722"/>
            <a:ext cx="9144000" cy="3046978"/>
          </a:xfrm>
          <a:prstGeom prst="rect">
            <a:avLst/>
          </a:prstGeom>
          <a:noFill/>
          <a:ln w="9525">
            <a:noFill/>
            <a:miter lim="800000"/>
            <a:headEnd/>
            <a:tailEnd/>
          </a:ln>
        </p:spPr>
        <p:txBody>
          <a:bodyPr wrap="square" lIns="91430" tIns="45715" rIns="91430" bIns="45715">
            <a:spAutoFit/>
          </a:bodyPr>
          <a:lstStyle/>
          <a:p>
            <a:r>
              <a:rPr lang="en-US" sz="2400" dirty="0">
                <a:latin typeface="Arial"/>
              </a:rPr>
              <a:t>An omitted variable must be correlated at .361 with retention and with achievement (with opposite signs) to invalidate the inference of an effect of retention on achievement.</a:t>
            </a:r>
          </a:p>
          <a:p>
            <a:pPr fontAlgn="auto">
              <a:spcBef>
                <a:spcPts val="0"/>
              </a:spcBef>
              <a:spcAft>
                <a:spcPts val="0"/>
              </a:spcAft>
            </a:pPr>
            <a:endParaRPr lang="en-US" sz="2400" dirty="0">
              <a:latin typeface="Arial"/>
            </a:endParaRPr>
          </a:p>
          <a:p>
            <a:pPr fontAlgn="auto">
              <a:spcBef>
                <a:spcPts val="0"/>
              </a:spcBef>
              <a:spcAft>
                <a:spcPts val="0"/>
              </a:spcAft>
            </a:pPr>
            <a:r>
              <a:rPr lang="en-US" sz="2400" dirty="0">
                <a:latin typeface="Arial"/>
              </a:rPr>
              <a:t>Conceptualize multiple omitted </a:t>
            </a:r>
            <a:r>
              <a:rPr lang="en-US" sz="2400" dirty="0" err="1">
                <a:latin typeface="Arial"/>
              </a:rPr>
              <a:t>vars</a:t>
            </a:r>
            <a:endParaRPr lang="en-US" sz="2400" dirty="0">
              <a:latin typeface="Arial"/>
            </a:endParaRPr>
          </a:p>
          <a:p>
            <a:pPr marL="857208" lvl="1" indent="-457200" fontAlgn="auto">
              <a:spcBef>
                <a:spcPts val="0"/>
              </a:spcBef>
              <a:spcAft>
                <a:spcPts val="0"/>
              </a:spcAft>
              <a:buFont typeface="Arial" panose="020B0604020202020204" pitchFamily="34" charset="0"/>
              <a:buChar char="•"/>
            </a:pPr>
            <a:r>
              <a:rPr lang="en-US" sz="2400" dirty="0">
                <a:latin typeface="Arial"/>
              </a:rPr>
              <a:t>Latent variable</a:t>
            </a:r>
          </a:p>
          <a:p>
            <a:pPr marL="857208" lvl="1" indent="-457200" fontAlgn="auto">
              <a:spcBef>
                <a:spcPts val="0"/>
              </a:spcBef>
              <a:spcAft>
                <a:spcPts val="0"/>
              </a:spcAft>
              <a:buFont typeface="Arial" panose="020B0604020202020204" pitchFamily="34" charset="0"/>
              <a:buChar char="•"/>
            </a:pPr>
            <a:r>
              <a:rPr lang="en-US" sz="2400" dirty="0">
                <a:latin typeface="Arial"/>
              </a:rPr>
              <a:t>Declining conditional impacts</a:t>
            </a:r>
          </a:p>
          <a:p>
            <a:endParaRPr lang="en-US" sz="2400" dirty="0">
              <a:latin typeface="Arial"/>
            </a:endParaRPr>
          </a:p>
        </p:txBody>
      </p:sp>
      <p:sp>
        <p:nvSpPr>
          <p:cNvPr id="20" name="Text Box 11"/>
          <p:cNvSpPr txBox="1">
            <a:spLocks noChangeArrowheads="1"/>
          </p:cNvSpPr>
          <p:nvPr/>
        </p:nvSpPr>
        <p:spPr bwMode="auto">
          <a:xfrm>
            <a:off x="381000" y="2171103"/>
            <a:ext cx="6705600" cy="461655"/>
          </a:xfrm>
          <a:prstGeom prst="rect">
            <a:avLst/>
          </a:prstGeom>
          <a:noFill/>
          <a:ln w="9525">
            <a:noFill/>
            <a:miter lim="800000"/>
            <a:headEnd/>
            <a:tailEnd/>
          </a:ln>
        </p:spPr>
        <p:txBody>
          <a:bodyPr wrap="square" lIns="91430" tIns="45715" rIns="91430" bIns="45715">
            <a:spAutoFit/>
          </a:bodyPr>
          <a:lstStyle/>
          <a:p>
            <a:r>
              <a:rPr lang="en-US" sz="2400" dirty="0">
                <a:latin typeface="Arial"/>
              </a:rPr>
              <a:t>If </a:t>
            </a:r>
            <a:r>
              <a:rPr lang="en-US" sz="2400" dirty="0" err="1">
                <a:latin typeface="Arial"/>
              </a:rPr>
              <a:t>r</a:t>
            </a:r>
            <a:r>
              <a:rPr lang="en-US" sz="2400" baseline="-25000" dirty="0" err="1">
                <a:latin typeface="Arial"/>
              </a:rPr>
              <a:t>x∙cv</a:t>
            </a:r>
            <a:r>
              <a:rPr lang="en-US" sz="2400" dirty="0">
                <a:latin typeface="Arial"/>
              </a:rPr>
              <a:t> = </a:t>
            </a:r>
            <a:r>
              <a:rPr lang="en-US" sz="2400" dirty="0" err="1">
                <a:latin typeface="Arial"/>
              </a:rPr>
              <a:t>r</a:t>
            </a:r>
            <a:r>
              <a:rPr lang="en-US" sz="2400" baseline="-25000" dirty="0" err="1">
                <a:latin typeface="Arial"/>
              </a:rPr>
              <a:t>y</a:t>
            </a:r>
            <a:r>
              <a:rPr lang="en-US" sz="2400" baseline="-25000" dirty="0" err="1">
                <a:latin typeface="Arial"/>
                <a:cs typeface="Arial" charset="0"/>
              </a:rPr>
              <a:t>∙cv</a:t>
            </a:r>
            <a:r>
              <a:rPr lang="en-US" sz="2400" dirty="0">
                <a:latin typeface="Arial"/>
                <a:cs typeface="Arial" charset="0"/>
              </a:rPr>
              <a:t> =r, then </a:t>
            </a:r>
            <a:r>
              <a:rPr lang="en-US" sz="2400" i="1" dirty="0">
                <a:latin typeface="Arial"/>
                <a:cs typeface="Arial" charset="0"/>
              </a:rPr>
              <a:t>impact</a:t>
            </a:r>
            <a:r>
              <a:rPr lang="en-US" sz="2400" dirty="0">
                <a:latin typeface="Arial"/>
                <a:cs typeface="Arial" charset="0"/>
              </a:rPr>
              <a:t>=</a:t>
            </a:r>
            <a:r>
              <a:rPr lang="en-US" sz="2400" dirty="0">
                <a:latin typeface="Arial"/>
              </a:rPr>
              <a:t> </a:t>
            </a:r>
            <a:r>
              <a:rPr lang="en-US" sz="2400" dirty="0" err="1">
                <a:latin typeface="Arial"/>
              </a:rPr>
              <a:t>r</a:t>
            </a:r>
            <a:r>
              <a:rPr lang="en-US" sz="2400" baseline="-25000" dirty="0" err="1">
                <a:latin typeface="Arial"/>
              </a:rPr>
              <a:t>x∙cv</a:t>
            </a:r>
            <a:r>
              <a:rPr lang="en-US" sz="2400" dirty="0">
                <a:latin typeface="Arial"/>
              </a:rPr>
              <a:t> x </a:t>
            </a:r>
            <a:r>
              <a:rPr lang="en-US" sz="2400" dirty="0" err="1">
                <a:latin typeface="Arial"/>
              </a:rPr>
              <a:t>r</a:t>
            </a:r>
            <a:r>
              <a:rPr lang="en-US" sz="2400" baseline="-25000" dirty="0" err="1">
                <a:latin typeface="Arial"/>
              </a:rPr>
              <a:t>y</a:t>
            </a:r>
            <a:r>
              <a:rPr lang="en-US" sz="2400" baseline="-25000" dirty="0" err="1">
                <a:latin typeface="Arial"/>
                <a:cs typeface="Arial" charset="0"/>
              </a:rPr>
              <a:t>∙cv</a:t>
            </a:r>
            <a:r>
              <a:rPr lang="en-US" sz="2400" dirty="0">
                <a:latin typeface="Arial"/>
                <a:cs typeface="Arial" charset="0"/>
              </a:rPr>
              <a:t> =</a:t>
            </a:r>
            <a:r>
              <a:rPr lang="en-US" sz="2400" dirty="0">
                <a:latin typeface="Arial"/>
              </a:rPr>
              <a:t>r</a:t>
            </a:r>
            <a:r>
              <a:rPr lang="en-US" sz="2400" baseline="30000" dirty="0">
                <a:latin typeface="Arial"/>
                <a:cs typeface="Arial" charset="0"/>
              </a:rPr>
              <a:t>2</a:t>
            </a:r>
            <a:endParaRPr lang="en-US" sz="2400" dirty="0">
              <a:latin typeface="Arial"/>
              <a:cs typeface="Arial" charset="0"/>
            </a:endParaRPr>
          </a:p>
        </p:txBody>
      </p:sp>
      <p:sp>
        <p:nvSpPr>
          <p:cNvPr id="5" name="TextBox 4"/>
          <p:cNvSpPr txBox="1"/>
          <p:nvPr/>
        </p:nvSpPr>
        <p:spPr>
          <a:xfrm>
            <a:off x="381012" y="1447800"/>
            <a:ext cx="1912703" cy="954107"/>
          </a:xfrm>
          <a:prstGeom prst="rect">
            <a:avLst/>
          </a:prstGeom>
          <a:noFill/>
        </p:spPr>
        <p:txBody>
          <a:bodyPr wrap="none" rtlCol="0">
            <a:spAutoFit/>
          </a:bodyPr>
          <a:lstStyle/>
          <a:p>
            <a:r>
              <a:rPr lang="en-US" sz="2800" dirty="0">
                <a:latin typeface="Arial"/>
              </a:rPr>
              <a:t>ITCV=.130</a:t>
            </a:r>
          </a:p>
          <a:p>
            <a:endParaRPr lang="en-US" sz="2800" dirty="0">
              <a:latin typeface="Arial"/>
            </a:endParaRPr>
          </a:p>
        </p:txBody>
      </p:sp>
    </p:spTree>
    <p:extLst>
      <p:ext uri="{BB962C8B-B14F-4D97-AF65-F5344CB8AC3E}">
        <p14:creationId xmlns:p14="http://schemas.microsoft.com/office/powerpoint/2010/main" val="3428594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1143000"/>
          </a:xfrm>
        </p:spPr>
        <p:txBody>
          <a:bodyPr/>
          <a:lstStyle/>
          <a:p>
            <a:r>
              <a:rPr lang="en-US" sz="2800" dirty="0"/>
              <a:t>Impact Threshold for a Confounding variable: Path Diagram</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92" y="1295400"/>
            <a:ext cx="8115808" cy="5362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419600" y="5867400"/>
            <a:ext cx="3886200" cy="781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a:endParaRPr>
          </a:p>
        </p:txBody>
      </p:sp>
      <p:sp>
        <p:nvSpPr>
          <p:cNvPr id="7" name="Rectangle 6">
            <a:extLst>
              <a:ext uri="{FF2B5EF4-FFF2-40B4-BE49-F238E27FC236}">
                <a16:creationId xmlns:a16="http://schemas.microsoft.com/office/drawing/2014/main" id="{AE4DF978-4D68-4ABA-88AF-590A2BBF9122}"/>
              </a:ext>
            </a:extLst>
          </p:cNvPr>
          <p:cNvSpPr/>
          <p:nvPr/>
        </p:nvSpPr>
        <p:spPr bwMode="auto">
          <a:xfrm>
            <a:off x="6172200" y="50292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9" name="Rectangle 8">
            <a:extLst>
              <a:ext uri="{FF2B5EF4-FFF2-40B4-BE49-F238E27FC236}">
                <a16:creationId xmlns:a16="http://schemas.microsoft.com/office/drawing/2014/main" id="{06C2A08C-C325-4617-AC99-8186E519694E}"/>
              </a:ext>
            </a:extLst>
          </p:cNvPr>
          <p:cNvSpPr/>
          <p:nvPr/>
        </p:nvSpPr>
        <p:spPr bwMode="auto">
          <a:xfrm>
            <a:off x="1295400" y="41910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8" name="TextBox 7">
            <a:extLst>
              <a:ext uri="{FF2B5EF4-FFF2-40B4-BE49-F238E27FC236}">
                <a16:creationId xmlns:a16="http://schemas.microsoft.com/office/drawing/2014/main" id="{A2E11DEE-3519-44C0-ADAA-D4F6B1D8944E}"/>
              </a:ext>
            </a:extLst>
          </p:cNvPr>
          <p:cNvSpPr txBox="1"/>
          <p:nvPr/>
        </p:nvSpPr>
        <p:spPr>
          <a:xfrm>
            <a:off x="2438400" y="5417959"/>
            <a:ext cx="1069524" cy="646331"/>
          </a:xfrm>
          <a:prstGeom prst="rect">
            <a:avLst/>
          </a:prstGeom>
          <a:solidFill>
            <a:schemeClr val="bg1"/>
          </a:solidFill>
        </p:spPr>
        <p:txBody>
          <a:bodyPr wrap="none" rtlCol="0">
            <a:spAutoFit/>
          </a:bodyPr>
          <a:lstStyle/>
          <a:p>
            <a:r>
              <a:rPr lang="en-US" dirty="0">
                <a:solidFill>
                  <a:schemeClr val="tx1"/>
                </a:solidFill>
              </a:rPr>
              <a:t>.36 x .36</a:t>
            </a:r>
          </a:p>
          <a:p>
            <a:r>
              <a:rPr lang="en-US" dirty="0">
                <a:solidFill>
                  <a:schemeClr val="tx1"/>
                </a:solidFill>
              </a:rPr>
              <a:t>=.13</a:t>
            </a:r>
          </a:p>
        </p:txBody>
      </p:sp>
      <p:sp>
        <p:nvSpPr>
          <p:cNvPr id="11" name="Rectangle 10">
            <a:extLst>
              <a:ext uri="{FF2B5EF4-FFF2-40B4-BE49-F238E27FC236}">
                <a16:creationId xmlns:a16="http://schemas.microsoft.com/office/drawing/2014/main" id="{9CF68474-7D4C-4D0C-A9FC-2D5FDCEBE121}"/>
              </a:ext>
            </a:extLst>
          </p:cNvPr>
          <p:cNvSpPr/>
          <p:nvPr/>
        </p:nvSpPr>
        <p:spPr bwMode="auto">
          <a:xfrm>
            <a:off x="6324600" y="51816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00"/>
              </a:solidFill>
              <a:effectLst/>
              <a:latin typeface="Arial" charset="0"/>
            </a:endParaRPr>
          </a:p>
        </p:txBody>
      </p:sp>
      <p:sp>
        <p:nvSpPr>
          <p:cNvPr id="12" name="TextBox 11">
            <a:extLst>
              <a:ext uri="{FF2B5EF4-FFF2-40B4-BE49-F238E27FC236}">
                <a16:creationId xmlns:a16="http://schemas.microsoft.com/office/drawing/2014/main" id="{F57371A2-5B13-469F-B712-E98B8D5DF728}"/>
              </a:ext>
            </a:extLst>
          </p:cNvPr>
          <p:cNvSpPr txBox="1"/>
          <p:nvPr/>
        </p:nvSpPr>
        <p:spPr>
          <a:xfrm>
            <a:off x="5867400" y="1545869"/>
            <a:ext cx="710451" cy="369332"/>
          </a:xfrm>
          <a:prstGeom prst="rect">
            <a:avLst/>
          </a:prstGeom>
          <a:solidFill>
            <a:schemeClr val="bg1"/>
          </a:solidFill>
        </p:spPr>
        <p:txBody>
          <a:bodyPr wrap="none" rtlCol="0">
            <a:spAutoFit/>
          </a:bodyPr>
          <a:lstStyle/>
          <a:p>
            <a:r>
              <a:rPr lang="en-US" dirty="0">
                <a:solidFill>
                  <a:schemeClr val="tx1"/>
                </a:solidFill>
              </a:rPr>
              <a:t>-.023</a:t>
            </a:r>
          </a:p>
        </p:txBody>
      </p:sp>
      <p:sp>
        <p:nvSpPr>
          <p:cNvPr id="13" name="TextBox 12">
            <a:extLst>
              <a:ext uri="{FF2B5EF4-FFF2-40B4-BE49-F238E27FC236}">
                <a16:creationId xmlns:a16="http://schemas.microsoft.com/office/drawing/2014/main" id="{588E6E84-65F4-484D-8263-6423BBE9006D}"/>
              </a:ext>
            </a:extLst>
          </p:cNvPr>
          <p:cNvSpPr txBox="1"/>
          <p:nvPr/>
        </p:nvSpPr>
        <p:spPr>
          <a:xfrm>
            <a:off x="348752" y="4279288"/>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cv</a:t>
            </a:r>
            <a:r>
              <a:rPr lang="en-US" sz="2400" baseline="-25000" dirty="0">
                <a:solidFill>
                  <a:schemeClr val="tx1"/>
                </a:solidFill>
              </a:rPr>
              <a:t> x</a:t>
            </a:r>
            <a:r>
              <a:rPr lang="en-US" sz="2400" dirty="0">
                <a:solidFill>
                  <a:schemeClr val="tx1"/>
                </a:solidFill>
              </a:rPr>
              <a:t>=.36</a:t>
            </a:r>
          </a:p>
        </p:txBody>
      </p:sp>
      <p:sp>
        <p:nvSpPr>
          <p:cNvPr id="14" name="TextBox 13">
            <a:extLst>
              <a:ext uri="{FF2B5EF4-FFF2-40B4-BE49-F238E27FC236}">
                <a16:creationId xmlns:a16="http://schemas.microsoft.com/office/drawing/2014/main" id="{3A39F76B-1C95-4D45-A7FE-643EB8FBC0E1}"/>
              </a:ext>
            </a:extLst>
          </p:cNvPr>
          <p:cNvSpPr txBox="1"/>
          <p:nvPr/>
        </p:nvSpPr>
        <p:spPr>
          <a:xfrm>
            <a:off x="5181600" y="5029175"/>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cv</a:t>
            </a:r>
            <a:r>
              <a:rPr lang="en-US" sz="2400" baseline="-25000" dirty="0">
                <a:solidFill>
                  <a:schemeClr val="tx1"/>
                </a:solidFill>
              </a:rPr>
              <a:t> y</a:t>
            </a:r>
            <a:r>
              <a:rPr lang="en-US" sz="2400" dirty="0">
                <a:solidFill>
                  <a:schemeClr val="tx1"/>
                </a:solidFill>
              </a:rPr>
              <a:t>=.36</a:t>
            </a:r>
          </a:p>
        </p:txBody>
      </p:sp>
      <p:sp>
        <p:nvSpPr>
          <p:cNvPr id="15" name="TextBox 14">
            <a:extLst>
              <a:ext uri="{FF2B5EF4-FFF2-40B4-BE49-F238E27FC236}">
                <a16:creationId xmlns:a16="http://schemas.microsoft.com/office/drawing/2014/main" id="{0BDC43AF-1425-4718-8251-51A0842A031B}"/>
              </a:ext>
            </a:extLst>
          </p:cNvPr>
          <p:cNvSpPr txBox="1"/>
          <p:nvPr/>
        </p:nvSpPr>
        <p:spPr>
          <a:xfrm>
            <a:off x="2787373" y="1332533"/>
            <a:ext cx="1632448"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x</a:t>
            </a:r>
            <a:r>
              <a:rPr lang="en-US" sz="2400" baseline="-25000" dirty="0">
                <a:solidFill>
                  <a:schemeClr val="tx1"/>
                </a:solidFill>
              </a:rPr>
              <a:t> y</a:t>
            </a:r>
            <a:r>
              <a:rPr lang="en-US" sz="2400" dirty="0">
                <a:solidFill>
                  <a:schemeClr val="tx1"/>
                </a:solidFill>
              </a:rPr>
              <a:t>=-.150</a:t>
            </a:r>
          </a:p>
        </p:txBody>
      </p:sp>
      <p:sp>
        <p:nvSpPr>
          <p:cNvPr id="16" name="TextBox 15">
            <a:extLst>
              <a:ext uri="{FF2B5EF4-FFF2-40B4-BE49-F238E27FC236}">
                <a16:creationId xmlns:a16="http://schemas.microsoft.com/office/drawing/2014/main" id="{17F4064D-92C1-4B04-87FA-EE00BB7F5B2A}"/>
              </a:ext>
            </a:extLst>
          </p:cNvPr>
          <p:cNvSpPr txBox="1"/>
          <p:nvPr/>
        </p:nvSpPr>
        <p:spPr>
          <a:xfrm>
            <a:off x="5081523" y="1440347"/>
            <a:ext cx="2181353" cy="461665"/>
          </a:xfrm>
          <a:prstGeom prst="rect">
            <a:avLst/>
          </a:prstGeom>
          <a:solidFill>
            <a:schemeClr val="bg1"/>
          </a:solidFill>
        </p:spPr>
        <p:txBody>
          <a:bodyPr wrap="square" rtlCol="0">
            <a:spAutoFit/>
          </a:bodyPr>
          <a:lstStyle/>
          <a:p>
            <a:r>
              <a:rPr lang="en-US" sz="2400" dirty="0" err="1">
                <a:solidFill>
                  <a:schemeClr val="tx1"/>
                </a:solidFill>
              </a:rPr>
              <a:t>r</a:t>
            </a:r>
            <a:r>
              <a:rPr lang="en-US" sz="2400" baseline="-25000" dirty="0" err="1">
                <a:solidFill>
                  <a:schemeClr val="tx1"/>
                </a:solidFill>
              </a:rPr>
              <a:t>x</a:t>
            </a:r>
            <a:r>
              <a:rPr lang="en-US" sz="2400" baseline="-25000" dirty="0">
                <a:solidFill>
                  <a:schemeClr val="tx1"/>
                </a:solidFill>
              </a:rPr>
              <a:t> </a:t>
            </a:r>
            <a:r>
              <a:rPr lang="en-US" sz="2400" baseline="-25000" dirty="0" err="1">
                <a:solidFill>
                  <a:schemeClr val="tx1"/>
                </a:solidFill>
              </a:rPr>
              <a:t>y|cv</a:t>
            </a:r>
            <a:r>
              <a:rPr lang="en-US" sz="2400" dirty="0">
                <a:solidFill>
                  <a:schemeClr val="tx1"/>
                </a:solidFill>
              </a:rPr>
              <a:t>=-.023</a:t>
            </a:r>
          </a:p>
        </p:txBody>
      </p:sp>
    </p:spTree>
    <p:extLst>
      <p:ext uri="{BB962C8B-B14F-4D97-AF65-F5344CB8AC3E}">
        <p14:creationId xmlns:p14="http://schemas.microsoft.com/office/powerpoint/2010/main" val="27138668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254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21" y="630097"/>
            <a:ext cx="4829175"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686800" cy="1143000"/>
          </a:xfrm>
        </p:spPr>
        <p:txBody>
          <a:bodyPr/>
          <a:lstStyle/>
          <a:p>
            <a:r>
              <a:rPr lang="en-US" sz="2800" dirty="0"/>
              <a:t>Look at both Correlations</a:t>
            </a:r>
          </a:p>
        </p:txBody>
      </p:sp>
      <p:pic>
        <p:nvPicPr>
          <p:cNvPr id="1243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569" y="5868081"/>
            <a:ext cx="836295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2209800" y="1981200"/>
            <a:ext cx="3886200" cy="600164"/>
          </a:xfrm>
          <a:prstGeom prst="straightConnector1">
            <a:avLst/>
          </a:prstGeom>
          <a:noFill/>
          <a:ln w="9525" cap="flat" cmpd="sng" algn="ctr">
            <a:solidFill>
              <a:srgbClr val="FF0000"/>
            </a:solidFill>
            <a:prstDash val="solid"/>
            <a:round/>
            <a:headEnd type="none" w="med" len="med"/>
            <a:tailEnd type="arrow"/>
          </a:ln>
          <a:effectLst/>
        </p:spPr>
      </p:cxnSp>
      <p:sp>
        <p:nvSpPr>
          <p:cNvPr id="8" name="TextBox 7"/>
          <p:cNvSpPr txBox="1"/>
          <p:nvPr/>
        </p:nvSpPr>
        <p:spPr>
          <a:xfrm>
            <a:off x="6096001" y="1381036"/>
            <a:ext cx="1981200" cy="1200318"/>
          </a:xfrm>
          <a:prstGeom prst="rect">
            <a:avLst/>
          </a:prstGeom>
          <a:noFill/>
        </p:spPr>
        <p:txBody>
          <a:bodyPr wrap="square" lIns="91430" tIns="45715" rIns="91430" bIns="45715" rtlCol="0">
            <a:spAutoFit/>
          </a:bodyPr>
          <a:lstStyle/>
          <a:p>
            <a:r>
              <a:rPr lang="en-US" dirty="0">
                <a:latin typeface="Arial"/>
              </a:rPr>
              <a:t>Impacts above the blue line invalidate the inference</a:t>
            </a:r>
          </a:p>
        </p:txBody>
      </p:sp>
      <p:cxnSp>
        <p:nvCxnSpPr>
          <p:cNvPr id="12" name="Straight Arrow Connector 11"/>
          <p:cNvCxnSpPr/>
          <p:nvPr/>
        </p:nvCxnSpPr>
        <p:spPr bwMode="auto">
          <a:xfrm flipV="1">
            <a:off x="2133600" y="3276601"/>
            <a:ext cx="152400" cy="2129792"/>
          </a:xfrm>
          <a:prstGeom prst="straightConnector1">
            <a:avLst/>
          </a:prstGeom>
          <a:noFill/>
          <a:ln w="9525" cap="flat" cmpd="sng" algn="ctr">
            <a:solidFill>
              <a:srgbClr val="FF0000"/>
            </a:solidFill>
            <a:prstDash val="solid"/>
            <a:round/>
            <a:headEnd type="none" w="med" len="med"/>
            <a:tailEnd type="arrow"/>
          </a:ln>
          <a:effectLst/>
        </p:spPr>
      </p:cxnSp>
      <p:cxnSp>
        <p:nvCxnSpPr>
          <p:cNvPr id="17" name="Straight Arrow Connector 16"/>
          <p:cNvCxnSpPr/>
          <p:nvPr/>
        </p:nvCxnSpPr>
        <p:spPr bwMode="auto">
          <a:xfrm flipH="1">
            <a:off x="3429000" y="2133600"/>
            <a:ext cx="2819400" cy="1143000"/>
          </a:xfrm>
          <a:prstGeom prst="straightConnector1">
            <a:avLst/>
          </a:prstGeom>
          <a:noFill/>
          <a:ln w="9525" cap="flat" cmpd="sng" algn="ctr">
            <a:solidFill>
              <a:srgbClr val="FF0000"/>
            </a:solidFill>
            <a:prstDash val="solid"/>
            <a:round/>
            <a:headEnd type="none" w="med" len="med"/>
            <a:tailEnd type="arrow"/>
          </a:ln>
          <a:effectLst/>
        </p:spPr>
      </p:cxnSp>
      <p:sp>
        <p:nvSpPr>
          <p:cNvPr id="18" name="TextBox 17"/>
          <p:cNvSpPr txBox="1"/>
          <p:nvPr/>
        </p:nvSpPr>
        <p:spPr>
          <a:xfrm>
            <a:off x="209550" y="5406416"/>
            <a:ext cx="7715250" cy="646321"/>
          </a:xfrm>
          <a:prstGeom prst="rect">
            <a:avLst/>
          </a:prstGeom>
          <a:noFill/>
        </p:spPr>
        <p:txBody>
          <a:bodyPr wrap="square" lIns="91430" tIns="45715" rIns="91430" bIns="45715" rtlCol="0">
            <a:spAutoFit/>
          </a:bodyPr>
          <a:lstStyle/>
          <a:p>
            <a:r>
              <a:rPr lang="en-US" dirty="0">
                <a:latin typeface="Arial"/>
              </a:rPr>
              <a:t>Smallest impact to invalidate inference: </a:t>
            </a:r>
            <a:r>
              <a:rPr lang="en-US" dirty="0" err="1">
                <a:latin typeface="Arial"/>
              </a:rPr>
              <a:t>r</a:t>
            </a:r>
            <a:r>
              <a:rPr lang="en-US" baseline="-25000" dirty="0" err="1">
                <a:latin typeface="Arial"/>
              </a:rPr>
              <a:t>xcv</a:t>
            </a:r>
            <a:r>
              <a:rPr lang="en-US" dirty="0">
                <a:latin typeface="Arial"/>
              </a:rPr>
              <a:t>=</a:t>
            </a:r>
            <a:r>
              <a:rPr lang="en-US" dirty="0" err="1">
                <a:latin typeface="Arial"/>
              </a:rPr>
              <a:t>ry</a:t>
            </a:r>
            <a:r>
              <a:rPr lang="en-US" baseline="-25000" dirty="0" err="1">
                <a:latin typeface="Arial"/>
              </a:rPr>
              <a:t>cv</a:t>
            </a:r>
            <a:r>
              <a:rPr lang="en-US" dirty="0">
                <a:latin typeface="Arial"/>
              </a:rPr>
              <a:t>=.361</a:t>
            </a:r>
          </a:p>
          <a:p>
            <a:endParaRPr lang="en-US" dirty="0">
              <a:latin typeface="Arial"/>
            </a:endParaRPr>
          </a:p>
        </p:txBody>
      </p:sp>
      <p:cxnSp>
        <p:nvCxnSpPr>
          <p:cNvPr id="22" name="Straight Arrow Connector 21"/>
          <p:cNvCxnSpPr/>
          <p:nvPr/>
        </p:nvCxnSpPr>
        <p:spPr bwMode="auto">
          <a:xfrm flipH="1" flipV="1">
            <a:off x="3200400" y="4341522"/>
            <a:ext cx="952500" cy="1526559"/>
          </a:xfrm>
          <a:prstGeom prst="straightConnector1">
            <a:avLst/>
          </a:prstGeom>
          <a:noFill/>
          <a:ln w="38100" cap="flat" cmpd="sng" algn="ctr">
            <a:solidFill>
              <a:srgbClr val="FFFF00"/>
            </a:solidFill>
            <a:prstDash val="solid"/>
            <a:round/>
            <a:headEnd type="none" w="med" len="med"/>
            <a:tailEnd type="arrow"/>
          </a:ln>
          <a:effectLst/>
        </p:spPr>
      </p:cxnSp>
      <p:pic>
        <p:nvPicPr>
          <p:cNvPr id="129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23" y="3356263"/>
            <a:ext cx="25527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3528" y="2705124"/>
            <a:ext cx="3356672" cy="584775"/>
          </a:xfrm>
          <a:prstGeom prst="rect">
            <a:avLst/>
          </a:prstGeom>
          <a:noFill/>
        </p:spPr>
        <p:txBody>
          <a:bodyPr wrap="square" rtlCol="0">
            <a:spAutoFit/>
          </a:bodyPr>
          <a:lstStyle/>
          <a:p>
            <a:r>
              <a:rPr lang="en-US" sz="1600" dirty="0" err="1">
                <a:latin typeface="Arial"/>
              </a:rPr>
              <a:t>Imbens</a:t>
            </a:r>
            <a:r>
              <a:rPr lang="en-US" sz="1600" dirty="0">
                <a:latin typeface="Arial"/>
              </a:rPr>
              <a:t> 2003, page 130; Carnegie Harada and Hill 2016</a:t>
            </a:r>
          </a:p>
        </p:txBody>
      </p:sp>
      <p:sp>
        <p:nvSpPr>
          <p:cNvPr id="4" name="Rectangle 3"/>
          <p:cNvSpPr/>
          <p:nvPr/>
        </p:nvSpPr>
        <p:spPr>
          <a:xfrm>
            <a:off x="212974" y="5987143"/>
            <a:ext cx="9317725" cy="1169551"/>
          </a:xfrm>
          <a:prstGeom prst="rect">
            <a:avLst/>
          </a:prstGeom>
        </p:spPr>
        <p:txBody>
          <a:bodyPr wrap="square">
            <a:spAutoFit/>
          </a:bodyPr>
          <a:lstStyle/>
          <a:p>
            <a:r>
              <a:rPr lang="en-US" sz="1400" dirty="0" err="1">
                <a:latin typeface="Arial"/>
              </a:rPr>
              <a:t>Imbens</a:t>
            </a:r>
            <a:r>
              <a:rPr lang="en-US" sz="1400" dirty="0">
                <a:latin typeface="Arial"/>
              </a:rPr>
              <a:t>, G. W. (2003). Sensitivity to </a:t>
            </a:r>
            <a:r>
              <a:rPr lang="en-US" sz="1400" dirty="0" err="1">
                <a:latin typeface="Arial"/>
              </a:rPr>
              <a:t>exogeneity</a:t>
            </a:r>
            <a:r>
              <a:rPr lang="en-US" sz="1400" dirty="0">
                <a:latin typeface="Arial"/>
              </a:rPr>
              <a:t> assumptions in program evaluation. </a:t>
            </a:r>
            <a:r>
              <a:rPr lang="en-US" sz="1400" i="1" dirty="0">
                <a:latin typeface="Arial"/>
              </a:rPr>
              <a:t>American Economic Review</a:t>
            </a:r>
            <a:r>
              <a:rPr lang="en-US" sz="1400" dirty="0">
                <a:latin typeface="Arial"/>
              </a:rPr>
              <a:t>, </a:t>
            </a:r>
            <a:r>
              <a:rPr lang="en-US" sz="1400" i="1" dirty="0">
                <a:latin typeface="Arial"/>
              </a:rPr>
              <a:t>93</a:t>
            </a:r>
            <a:r>
              <a:rPr lang="en-US" sz="1400" dirty="0">
                <a:latin typeface="Arial"/>
              </a:rPr>
              <a:t>(2), 126-132.</a:t>
            </a:r>
          </a:p>
          <a:p>
            <a:r>
              <a:rPr lang="en-US" sz="1400" dirty="0">
                <a:latin typeface="Arial"/>
                <a:hlinkClick r:id="rId6" tooltip="Show author details"/>
              </a:rPr>
              <a:t>Carnegie N.B.</a:t>
            </a:r>
            <a:r>
              <a:rPr lang="en-US" sz="1400" dirty="0">
                <a:latin typeface="Arial"/>
              </a:rPr>
              <a:t>, </a:t>
            </a:r>
            <a:r>
              <a:rPr lang="en-US" sz="1400" dirty="0">
                <a:latin typeface="Arial"/>
                <a:hlinkClick r:id="rId7" tooltip="Show author details"/>
              </a:rPr>
              <a:t>Harada M.</a:t>
            </a:r>
            <a:r>
              <a:rPr lang="en-US" sz="1400" dirty="0">
                <a:latin typeface="Arial"/>
              </a:rPr>
              <a:t>, </a:t>
            </a:r>
            <a:r>
              <a:rPr lang="en-US" sz="1400" dirty="0">
                <a:latin typeface="Arial"/>
                <a:hlinkClick r:id="rId8" tooltip="Show author details"/>
              </a:rPr>
              <a:t>Hill J.L.</a:t>
            </a:r>
            <a:r>
              <a:rPr lang="en-US" sz="1400" dirty="0">
                <a:latin typeface="Arial"/>
              </a:rPr>
              <a:t> </a:t>
            </a:r>
            <a:r>
              <a:rPr lang="en-US" sz="1400" dirty="0">
                <a:latin typeface="Arial"/>
                <a:hlinkClick r:id="rId9" tooltip="Abstract + Refs(opens in a new window)"/>
              </a:rPr>
              <a:t>Assessing Sensitivity to Unmeasured Confounding Using a Simulated Potential Confounder</a:t>
            </a:r>
            <a:r>
              <a:rPr lang="en-US" sz="1400" dirty="0">
                <a:latin typeface="Arial"/>
              </a:rPr>
              <a:t> (2016) Journal of Research on Educational Effectiveness, 9 (3) , pp. 395-420.</a:t>
            </a:r>
          </a:p>
          <a:p>
            <a:endParaRPr lang="en-US" sz="1400" dirty="0">
              <a:latin typeface="Arial"/>
            </a:endParaRPr>
          </a:p>
        </p:txBody>
      </p:sp>
    </p:spTree>
    <p:extLst>
      <p:ext uri="{BB962C8B-B14F-4D97-AF65-F5344CB8AC3E}">
        <p14:creationId xmlns:p14="http://schemas.microsoft.com/office/powerpoint/2010/main" val="25893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02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2&quot; unique_id=&quot;11321&quot;&gt;&lt;object type=&quot;3&quot; unique_id=&quot;11322&quot;&gt;&lt;property id=&quot;20148&quot; value=&quot;5&quot;/&gt;&lt;property id=&quot;20300&quot; value=&quot;Slide 1&quot;/&gt;&lt;property id=&quot;20307&quot; value=&quot;256&quot;/&gt;&lt;/object&gt;&lt;object type=&quot;3&quot; unique_id=&quot;48947&quot;&gt;&lt;property id=&quot;20148&quot; value=&quot;5&quot;/&gt;&lt;property id=&quot;20300&quot; value=&quot;Slide 3 - &amp;quot;Materials for course&amp;quot;&quot;/&gt;&lt;property id=&quot;20307&quot; value=&quot;1025&quot;/&gt;&lt;/object&gt;&lt;object type=&quot;3&quot; unique_id=&quot;48949&quot;&gt;&lt;property id=&quot;20148&quot; value=&quot;5&quot;/&gt;&lt;property id=&quot;20300&quot; value=&quot;Slide 4 - &amp;quot;Quick Survey&amp;quot;&quot;/&gt;&lt;property id=&quot;20307&quot; value=&quot;841&quot;/&gt;&lt;/object&gt;&lt;object type=&quot;3&quot; unique_id=&quot;48950&quot;&gt;&lt;property id=&quot;20148&quot; value=&quot;5&quot;/&gt;&lt;property id=&quot;20300&quot; value=&quot;Slide 5 - &amp;quot;Answer: Quantifying the Discourse&amp;quot;&quot;/&gt;&lt;property id=&quot;20307&quot; value=&quot;843&quot;/&gt;&lt;/object&gt;&lt;object type=&quot;3&quot; unique_id=&quot;48951&quot;&gt;&lt;property id=&quot;20148&quot; value=&quot;5&quot;/&gt;&lt;property id=&quot;20300&quot; value=&quot;Slide 74 - &amp;quot;Example: The effect of National Board Certification on the help a teacher provides others (Frank et al)&amp;quot;&quot;/&gt;&lt;property id=&quot;20307&quot; value=&quot;909&quot;/&gt;&lt;/object&gt;&lt;object type=&quot;3&quot; unique_id=&quot;48952&quot;&gt;&lt;property id=&quot;20148&quot; value=&quot;5&quot;/&gt;&lt;property id=&quot;20300&quot; value=&quot;Slide 75 - &amp;quot;Data&amp;#x0D;&amp;#x0A;&amp;quot;&quot;/&gt;&lt;property id=&quot;20307&quot; value=&quot;910&quot;/&gt;&lt;/object&gt;&lt;object type=&quot;3&quot; unique_id=&quot;48953&quot;&gt;&lt;property id=&quot;20148&quot; value=&quot;5&quot;/&gt;&lt;property id=&quot;20300&quot; value=&quot;Slide 76 - &amp;quot;Syntax for Descriptives&amp;quot;&quot;/&gt;&lt;property id=&quot;20307&quot; value=&quot;911&quot;/&gt;&lt;/object&gt;&lt;object type=&quot;3&quot; unique_id=&quot;48954&quot;&gt;&lt;property id=&quot;20148&quot; value=&quot;5&quot;/&gt;&lt;property id=&quot;20300&quot; value=&quot;Slide 77&quot;/&gt;&lt;property id=&quot;20307&quot; value=&quot;912&quot;/&gt;&lt;/object&gt;&lt;object type=&quot;3&quot; unique_id=&quot;48955&quot;&gt;&lt;property id=&quot;20148&quot; value=&quot;5&quot;/&gt;&lt;property id=&quot;20300&quot; value=&quot;Slide 78 - &amp;quot;Descriptives Separately for BCT and non-BCT&amp;quot;&quot;/&gt;&lt;property id=&quot;20307&quot; value=&quot;913&quot;/&gt;&lt;/object&gt;&lt;object type=&quot;3&quot; unique_id=&quot;48956&quot;&gt;&lt;property id=&quot;20148&quot; value=&quot;5&quot;/&gt;&lt;property id=&quot;20300&quot; value=&quot;Slide 79 - &amp;quot;Descriptives by Board Certification&amp;quot;&quot;/&gt;&lt;property id=&quot;20307&quot; value=&quot;914&quot;/&gt;&lt;/object&gt;&lt;object type=&quot;3&quot; unique_id=&quot;48957&quot;&gt;&lt;property id=&quot;20148&quot; value=&quot;5&quot;/&gt;&lt;property id=&quot;20300&quot; value=&quot;Slide 80 - &amp;quot;Concern over Missing Confound&amp;#x0D;&amp;#x0A;(Internal Validity)&amp;quot;&quot;/&gt;&lt;property id=&quot;20307&quot; value=&quot;918&quot;/&gt;&lt;/object&gt;&lt;object type=&quot;3&quot; unique_id=&quot;48958&quot;&gt;&lt;property id=&quot;20148&quot; value=&quot;5&quot;/&gt;&lt;property id=&quot;20300&quot; value=&quot;Slide 81 - &amp;quot;Regression and Correlation Coefficient&amp;quot;&quot;/&gt;&lt;property id=&quot;20307&quot; value=&quot;919&quot;/&gt;&lt;/object&gt;&lt;object type=&quot;3&quot; unique_id=&quot;48959&quot;&gt;&lt;property id=&quot;20148&quot; value=&quot;5&quot;/&gt;&lt;property id=&quot;20300&quot; value=&quot;Slide 82&quot;/&gt;&lt;property id=&quot;20307&quot; value=&quot;920&quot;/&gt;&lt;/object&gt;&lt;object type=&quot;3&quot; unique_id=&quot;48960&quot;&gt;&lt;property id=&quot;20148&quot; value=&quot;5&quot;/&gt;&lt;property id=&quot;20300&quot; value=&quot;Slide 83 - &amp;quot;What Must be the Impact of an Unmeasured Confounding variable invalidate the Inference?&amp;quot;&quot;/&gt;&lt;property id=&quot;20307&quot; value=&quot;921&quot;/&gt;&lt;/object&gt;&lt;object type=&quot;3&quot; unique_id=&quot;48961&quot;&gt;&lt;property id=&quot;20148&quot; value=&quot;5&quot;/&gt;&lt;property id=&quot;20300&quot; value=&quot;Slide 84 - &amp;quot;Step 1: Establish Correlation Between BCT and Help Provided, partialling for all covariates&amp;quot;&quot;/&gt;&lt;property id=&quot;20307&quot; value=&quot;922&quot;/&gt;&lt;/object&gt;&lt;object type=&quot;3&quot; unique_id=&quot;48962&quot;&gt;&lt;property id=&quot;20148&quot; value=&quot;5&quot;/&gt;&lt;property id=&quot;20300&quot; value=&quot;Slide 85 - &amp;quot;Step 2: Define a Threshold for Inference&amp;quot;&quot;/&gt;&lt;property id=&quot;20307&quot; value=&quot;923&quot;/&gt;&lt;/object&gt;&lt;object type=&quot;3&quot; unique_id=&quot;48963&quot;&gt;&lt;property id=&quot;20148&quot; value=&quot;5&quot;/&gt;&lt;property id=&quot;20300&quot; value=&quot;Slide 86 - &amp;quot;Step 3a: Calculate the Threshold for the Impact Necessary to Invalidate the Inference&amp;#x0D;&amp;#x0A;&amp;quot;&quot;/&gt;&lt;property id=&quot;20307&quot; value=&quot;924&quot;/&gt;&lt;/object&gt;&lt;object type=&quot;3&quot; unique_id=&quot;48964&quot;&gt;&lt;property id=&quot;20148&quot; value=&quot;5&quot;/&gt;&lt;property id=&quot;20300&quot; value=&quot;Slide 87 - &amp;quot;Maximizing impact&amp;quot;&quot;/&gt;&lt;property id=&quot;20307&quot; value=&quot;925&quot;/&gt;&lt;/object&gt;&lt;object type=&quot;3&quot; unique_id=&quot;48965&quot;&gt;&lt;property id=&quot;20148&quot; value=&quot;5&quot;/&gt;&lt;property id=&quot;20300&quot; value=&quot;Slide 88 - &amp;quot;Step 3b: Component correlations&amp;#x0D;&amp;#x0A;&amp;quot;&quot;/&gt;&lt;property id=&quot;20307&quot; value=&quot;926&quot;/&gt;&lt;/object&gt;&lt;object type=&quot;3&quot; unique_id=&quot;48966&quot;&gt;&lt;property id=&quot;20148&quot; value=&quot;5&quot;/&gt;&lt;property id=&quot;20300&quot; value=&quot;Slide 89 - &amp;quot;Calculations made easy!&amp;quot;&quot;/&gt;&lt;property id=&quot;20307&quot; value=&quot;927&quot;/&gt;&lt;/object&gt;&lt;object type=&quot;3&quot; unique_id=&quot;48967&quot;&gt;&lt;property id=&quot;20148&quot; value=&quot;5&quot;/&gt;&lt;property id=&quot;20300&quot; value=&quot;Slide 90 - &amp;quot;Exercise 3a: Impact Threshold Exercise&amp;quot;&quot;/&gt;&lt;property id=&quot;20307&quot; value=&quot;928&quot;/&gt;&lt;/object&gt;&lt;object type=&quot;3&quot; unique_id=&quot;48968&quot;&gt;&lt;property id=&quot;20148&quot; value=&quot;5&quot;/&gt;&lt;property id=&quot;20300&quot; value=&quot;Slide 91 - &amp;quot;Multivariate Extension: Start with Full Regression of Help Provided Others on Board Certification and Covariates&amp;quot;&quot;/&gt;&lt;property id=&quot;20307&quot; value=&quot;929&quot;/&gt;&lt;/object&gt;&lt;object type=&quot;3&quot; unique_id=&quot;48969&quot;&gt;&lt;property id=&quot;20148&quot; value=&quot;5&quot;/&gt;&lt;property id=&quot;20300&quot; value=&quot;Slide 92 - &amp;quot;Multivariate Extension: Start with  Full Regression of Help Provided Others on Board Certification and Covariates&amp;quot;&quot;/&gt;&lt;property id=&quot;20307&quot; value=&quot;930&quot;/&gt;&lt;/object&gt;&lt;object type=&quot;3&quot; unique_id=&quot;48970&quot;&gt;&lt;property id=&quot;20148&quot; value=&quot;5&quot;/&gt;&lt;property id=&quot;20300&quot; value=&quot;Slide 93 - &amp;quot;Note descriptive statistics and model R2&amp;quot;&quot;/&gt;&lt;property id=&quot;20307&quot; value=&quot;931&quot;/&gt;&lt;/object&gt;&lt;object type=&quot;3&quot; unique_id=&quot;48971&quot;&gt;&lt;property id=&quot;20148&quot; value=&quot;5&quot;/&gt;&lt;property id=&quot;20300&quot; value=&quot;Slide 94 - &amp;quot;Multivariate ITCV&amp;quot;&quot;/&gt;&lt;property id=&quot;20307&quot; value=&quot;932&quot;/&gt;&lt;/object&gt;&lt;object type=&quot;3&quot; unique_id=&quot;48972&quot;&gt;&lt;property id=&quot;20148&quot; value=&quot;5&quot;/&gt;&lt;property id=&quot;20300&quot; value=&quot;Slide 95 - &amp;quot;Obtaining R2yz from Regression Output&amp;quot;&quot;/&gt;&lt;property id=&quot;20307&quot; value=&quot;933&quot;/&gt;&lt;/object&gt;&lt;object type=&quot;3&quot; unique_id=&quot;48973&quot;&gt;&lt;property id=&quot;20148&quot; value=&quot;5&quot;/&gt;&lt;property id=&quot;20300&quot; value=&quot;Slide 96 - &amp;quot;Obtaining R2xz from Regression Output&amp;quot;&quot;/&gt;&lt;property id=&quot;20307&quot; value=&quot;934&quot;/&gt;&lt;/object&gt;&lt;object type=&quot;3&quot; unique_id=&quot;48974&quot;&gt;&lt;property id=&quot;20148&quot; value=&quot;5&quot;/&gt;&lt;property id=&quot;20300&quot; value=&quot;Slide 97 - &amp;quot;Step 4: Multivariate Extension, with Covariates&amp;quot;&quot;/&gt;&lt;property id=&quot;20307&quot; value=&quot;935&quot;/&gt;&lt;/object&gt;&lt;object type=&quot;3&quot; unique_id=&quot;48975&quot;&gt;&lt;property id=&quot;20148&quot; value=&quot;5&quot;/&gt;&lt;property id=&quot;20300&quot; value=&quot;Slide 98 - &amp;quot;What must be the Impact of an Unmeasured Confound to Invalidate the Inference?&amp;quot;&quot;/&gt;&lt;property id=&quot;20307&quot; value=&quot;936&quot;/&gt;&lt;/object&gt;&lt;object type=&quot;3&quot; unique_id=&quot;48976&quot;&gt;&lt;property id=&quot;20148&quot; value=&quot;5&quot;/&gt;&lt;property id=&quot;20300&quot; value=&quot;Slide 99 - &amp;quot;Published Example&amp;quot;&quot;/&gt;&lt;property id=&quot;20307&quot; value=&quot;937&quot;/&gt;&lt;/object&gt;&lt;object type=&quot;3&quot; unique_id=&quot;48977&quot;&gt;&lt;property id=&quot;20148&quot; value=&quot;5&quot;/&gt;&lt;property id=&quot;20300&quot; value=&quot;Slide 100 - &amp;quot;Published Example&amp;quot;&quot;/&gt;&lt;property id=&quot;20307&quot; value=&quot;938&quot;/&gt;&lt;/object&gt;&lt;object type=&quot;3&quot; unique_id=&quot;48978&quot;&gt;&lt;property id=&quot;20148&quot; value=&quot;5&quot;/&gt;&lt;property id=&quot;20300&quot; value=&quot;Slide 101 - &amp;quot;Alternative: Regression Coefficient and Standard Error&amp;quot;&quot;/&gt;&lt;property id=&quot;20307&quot; value=&quot;939&quot;/&gt;&lt;/object&gt;&lt;object type=&quot;3&quot; unique_id=&quot;48979&quot;&gt;&lt;property id=&quot;20148&quot; value=&quot;5&quot;/&gt;&lt;property id=&quot;20300&quot; value=&quot;Slide 102 - &amp;quot;Maximizing Expression&amp;quot;&quot;/&gt;&lt;property id=&quot;20307&quot; value=&quot;940&quot;/&gt;&lt;/object&gt;&lt;object type=&quot;3&quot; unique_id=&quot;48980&quot;&gt;&lt;property id=&quot;20148&quot; value=&quot;5&quot;/&gt;&lt;property id=&quot;20300&quot; value=&quot;Slide 103 - &amp;quot;Comparing Regression vs Correlation ITCV&amp;quot;&quot;/&gt;&lt;property id=&quot;20307&quot; value=&quot;941&quot;/&gt;&lt;/object&gt;&lt;object type=&quot;3&quot; unique_id=&quot;48981&quot;&gt;&lt;property id=&quot;20148&quot; value=&quot;5&quot;/&gt;&lt;property id=&quot;20300&quot; value=&quot;Slide 104 - &amp;quot;Exercise 3b: Impact Threshold Exercise&amp;quot;&quot;/&gt;&lt;property id=&quot;20307&quot; value=&quot;942&quot;/&gt;&lt;/object&gt;&lt;object type=&quot;3&quot; unique_id=&quot;48982&quot;&gt;&lt;property id=&quot;20148&quot; value=&quot;5&quot;/&gt;&lt;property id=&quot;20300&quot; value=&quot;Slide 105 - &amp;quot;Applications of Impact Threshold in Education and Sociology (also some in accounting)&amp;quot;&quot;/&gt;&lt;property id=&quot;20307&quot; value=&quot;943&quot;/&gt;&lt;/object&gt;&lt;object type=&quot;3&quot; unique_id=&quot;48983&quot;&gt;&lt;property id=&quot;20148&quot; value=&quot;5&quot;/&gt;&lt;property id=&quot;20300&quot; value=&quot;Slide 106 - &amp;quot;Extensions&amp;quot;&quot;/&gt;&lt;property id=&quot;20307&quot; value=&quot;944&quot;/&gt;&lt;/object&gt;&lt;object type=&quot;3&quot; unique_id=&quot;48984&quot;&gt;&lt;property id=&quot;20148&quot; value=&quot;5&quot;/&gt;&lt;property id=&quot;20300&quot; value=&quot;Slide 107 - &amp;quot;Consider Alternate Sample&amp;#x0D;&amp;#x0A;(External Validity)&amp;quot;&quot;/&gt;&lt;property id=&quot;20307&quot; value=&quot;945&quot;/&gt;&lt;/object&gt;&lt;object type=&quot;3&quot; unique_id=&quot;48985&quot;&gt;&lt;property id=&quot;20148&quot; value=&quot;5&quot;/&gt;&lt;property id=&quot;20300&quot; value=&quot;Slide 108 - &amp;quot;Consider Alternate Sample&amp;#x0D;&amp;#x0A;(External Validity)&amp;quot;&quot;/&gt;&lt;property id=&quot;20307&quot; value=&quot;946&quot;/&gt;&lt;/object&gt;&lt;object type=&quot;3&quot; unique_id=&quot;48986&quot;&gt;&lt;property id=&quot;20148&quot; value=&quot;5&quot;/&gt;&lt;property id=&quot;20300&quot; value=&quot;Slide 109 - &amp;quot;Thresholds for Sample Replacement&amp;quot;&quot;/&gt;&lt;property id=&quot;20307&quot; value=&quot;947&quot;/&gt;&lt;/object&gt;&lt;object type=&quot;3&quot; unique_id=&quot;48987&quot;&gt;&lt;property id=&quot;20148&quot; value=&quot;5&quot;/&gt;&lt;property id=&quot;20300&quot; value=&quot;Slide 110 - &amp;quot;Example of Thresholds for Replacement&amp;quot;&quot;/&gt;&lt;property id=&quot;20307&quot; value=&quot;948&quot;/&gt;&lt;/object&gt;&lt;object type=&quot;3&quot; unique_id=&quot;48988&quot;&gt;&lt;property id=&quot;20148&quot; value=&quot;5&quot;/&gt;&lt;property id=&quot;20300&quot; value=&quot;Slide 111 - &amp;quot;Calculations for Robustness of Inference for External Validity&amp;quot;&quot;/&gt;&lt;property id=&quot;20307&quot; value=&quot;949&quot;/&gt;&lt;/object&gt;&lt;object type=&quot;3&quot; unique_id=&quot;48989&quot;&gt;&lt;property id=&quot;20148&quot; value=&quot;5&quot;/&gt;&lt;property id=&quot;20300&quot; value=&quot;Slide 112 - &amp;quot;Basis of Comparison: Separate Effects for observed subgroups&amp;quot;&quot;/&gt;&lt;property id=&quot;20307&quot; value=&quot;950&quot;/&gt;&lt;/object&gt;&lt;object type=&quot;3&quot; unique_id=&quot;48990&quot;&gt;&lt;property id=&quot;20148&quot; value=&quot;5&quot;/&gt;&lt;property id=&quot;20300&quot; value=&quot;Slide 113 - &amp;quot;Exercise 4: Robustness for Sample Representativeness (external Validity)&amp;quot;&quot;/&gt;&lt;property id=&quot;20307&quot; value=&quot;951&quot;/&gt;&lt;/object&gt;&lt;object type=&quot;3&quot; unique_id=&quot;49051&quot;&gt;&lt;property id=&quot;20148&quot; value=&quot;5&quot;/&gt;&lt;property id=&quot;20300&quot; value=&quot;Slide 114 - &amp;quot;Conclusions for Robustness Indices&amp;quot;&quot;/&gt;&lt;property id=&quot;20307&quot; value=&quot;1014&quot;/&gt;&lt;/object&gt;&lt;object type=&quot;3&quot; unique_id=&quot;49052&quot;&gt;&lt;property id=&quot;20148&quot; value=&quot;5&quot;/&gt;&lt;property id=&quot;20300&quot; value=&quot;Slide 115 - &amp;quot;Assumptions are the bridge between statistical and causal inference&amp;#x0D;&amp;#x0A;&amp;quot;&quot;/&gt;&lt;property id=&quot;20307&quot; value=&quot;1015&quot;/&gt;&lt;/object&gt;&lt;object type=&quot;3&quot; unique_id=&quot;49053&quot;&gt;&lt;property id=&quot;20148&quot; value=&quot;5&quot;/&gt;&lt;property id=&quot;20300&quot; value=&quot;Slide 116 - &amp;quot;In Donald Rubin’s words&amp;quot;&quot;/&gt;&lt;property id=&quot;20307&quot; value=&quot;1016&quot;/&gt;&lt;/object&gt;&lt;object type=&quot;3&quot; unique_id=&quot;49054&quot;&gt;&lt;property id=&quot;20148&quot; value=&quot;5&quot;/&gt;&lt;property id=&quot;20300&quot; value=&quot;Slide 117 - &amp;quot;Paul Holland and Don Rubin&amp;quot;&quot;/&gt;&lt;property id=&quot;20307&quot; value=&quot;1017&quot;/&gt;&lt;/object&gt;&lt;object type=&quot;3&quot; unique_id=&quot;49055&quot;&gt;&lt;property id=&quot;20148&quot; value=&quot;5&quot;/&gt;&lt;property id=&quot;20300&quot; value=&quot;Slide 118 - &amp;quot;From Robustness to the Quality of Covariates&amp;quot;&quot;/&gt;&lt;property id=&quot;20307&quot; value=&quot;1018&quot;/&gt;&lt;/object&gt;&lt;object type=&quot;3&quot; unique_id=&quot;57531&quot;&gt;&lt;property id=&quot;20148&quot; value=&quot;5&quot;/&gt;&lt;property id=&quot;20300&quot; value=&quot;Slide 6 - &amp;quot; &amp;#x0D;&amp;#x0A;What Would It Take to Change an Inference? Using Rubin’s Causal Model to Interpret the Robustness of Causal Infer&quot;/&gt;&lt;property id=&quot;20307&quot; value=&quot;1085&quot;/&gt;&lt;/object&gt;&lt;object type=&quot;3&quot; unique_id=&quot;57532&quot;&gt;&lt;property id=&quot;20148&quot; value=&quot;5&quot;/&gt;&lt;property id=&quot;20300&quot; value=&quot;Slide 7&quot;/&gt;&lt;property id=&quot;20307&quot; value=&quot;1029&quot;/&gt;&lt;/object&gt;&lt;object type=&quot;3&quot; unique_id=&quot;57533&quot;&gt;&lt;property id=&quot;20148&quot; value=&quot;5&quot;/&gt;&lt;property id=&quot;20300&quot; value=&quot;Slide 8 - &amp;quot;Quantifying the Discourse: Formalizing&amp;quot;&quot;/&gt;&lt;property id=&quot;20307&quot; value=&quot;1030&quot;/&gt;&lt;/object&gt;&lt;object type=&quot;3&quot; unique_id=&quot;57534&quot;&gt;&lt;property id=&quot;20148&quot; value=&quot;5&quot;/&gt;&lt;property id=&quot;20300&quot; value=&quot;Slide 9&quot;/&gt;&lt;property id=&quot;20307&quot; value=&quot;1031&quot;/&gt;&lt;/object&gt;&lt;object type=&quot;3&quot; unique_id=&quot;57562&quot;&gt;&lt;property id=&quot;20148&quot; value=&quot;5&quot;/&gt;&lt;property id=&quot;20300&quot; value=&quot;Slide 10 - &amp;quot;Example Observational Study : The Effect of Kindergarten Retention on Reading and Math Achievement&amp;#x0D;&amp;#x0A;(Hong and Raude&quot;/&gt;&lt;property id=&quot;20307&quot; value=&quot;1061&quot;/&gt;&lt;/object&gt;&lt;object type=&quot;3&quot; unique_id=&quot;57563&quot;&gt;&lt;property id=&quot;20148&quot; value=&quot;5&quot;/&gt;&lt;property id=&quot;20300&quot; value=&quot;Slide 11 - &amp;quot;Data&amp;quot;&quot;/&gt;&lt;property id=&quot;20307&quot; value=&quot;1062&quot;/&gt;&lt;/object&gt;&lt;object type=&quot;3&quot; unique_id=&quot;57564&quot;&gt;&lt;property id=&quot;20148&quot; value=&quot;5&quot;/&gt;&lt;property id=&quot;20300&quot; value=&quot;Slide 12 - &amp;quot;Effect of Retention on Reading Scores&amp;#x0D;&amp;#x0A;(Hong and Raudenbush)&amp;quot;&quot;/&gt;&lt;property id=&quot;20307&quot; value=&quot;1063&quot;/&gt;&lt;/object&gt;&lt;object type=&quot;3&quot; unique_id=&quot;57565&quot;&gt;&lt;property id=&quot;20148&quot; value=&quot;5&quot;/&gt;&lt;property id=&quot;20300&quot; value=&quot;Slide 13 - &amp;quot;Possible Confounding Variables&amp;quot;&quot;/&gt;&lt;property id=&quot;20307&quot; value=&quot;1064&quot;/&gt;&lt;/object&gt;&lt;object type=&quot;3&quot; unique_id=&quot;57567&quot;&gt;&lt;property id=&quot;20148&quot; value=&quot;5&quot;/&gt;&lt;property id=&quot;20300&quot; value=&quot;Slide 14 - &amp;quot;Calculating the % Bias to Invalidate the Inference:&amp;#x0D;&amp;#x0A;Obtain spreadsheet&amp;quot;&quot;/&gt;&lt;property id=&quot;20307&quot; value=&quot;1066&quot;/&gt;&lt;/object&gt;&lt;object type=&quot;3&quot; unique_id=&quot;57568&quot;&gt;&lt;property id=&quot;20148&quot; value=&quot;5&quot;/&gt;&lt;property id=&quot;20300&quot; value=&quot;Slide 15 - &amp;quot;Calculating % Bias to Invalidate an Inference&amp;quot;&quot;/&gt;&lt;property id=&quot;20307&quot; value=&quot;1067&quot;/&gt;&lt;/object&gt;&lt;object type=&quot;3&quot; unique_id=&quot;57569&quot;&gt;&lt;property id=&quot;20148&quot; value=&quot;5&quot;/&gt;&lt;property id=&quot;20300&quot; value=&quot;Slide 17 - &amp;quot;Calculating the % Bias to Invalidate the Inference:&amp;#x0D;&amp;#x0A;Entering Values and Calculating &amp;quot;&quot;/&gt;&lt;property id=&quot;20307&quot; value=&quot;1068&quot;/&gt;&lt;/object&gt;&lt;object type=&quot;3&quot; unique_id=&quot;57570&quot;&gt;&lt;property id=&quot;20148&quot; value=&quot;5&quot;/&gt;&lt;property id=&quot;20300&quot; value=&quot;Slide 18 - &amp;quot;Quantifying the Discourse&amp;quot;&quot;/&gt;&lt;property id=&quot;20307&quot; value=&quot;1069&quot;/&gt;&lt;/object&gt;&lt;object type=&quot;3&quot; unique_id=&quot;57572&quot;&gt;&lt;property id=&quot;20148&quot; value=&quot;5&quot;/&gt;&lt;property id=&quot;20300&quot; value=&quot;Slide 31&quot;/&gt;&lt;property id=&quot;20307&quot; value=&quot;1071&quot;/&gt;&lt;/object&gt;&lt;object type=&quot;3&quot; unique_id=&quot;57573&quot;&gt;&lt;property id=&quot;20148&quot; value=&quot;5&quot;/&gt;&lt;property id=&quot;20300&quot; value=&quot;Slide 32 - &amp;quot;Interpretation&amp;quot;&quot;/&gt;&lt;property id=&quot;20307&quot; value=&quot;1072&quot;/&gt;&lt;/object&gt;&lt;object type=&quot;3&quot; unique_id=&quot;57574&quot;&gt;&lt;property id=&quot;20148&quot; value=&quot;5&quot;/&gt;&lt;property id=&quot;20300&quot; value=&quot;Slide 33 - &amp;quot;Interpretation of Amount of Bias Necessary to Invalidate the Inference: Omitted Variables&amp;quot;&quot;/&gt;&lt;property id=&quot;20307&quot; value=&quot;1073&quot;/&gt;&lt;/object&gt;&lt;object type=&quot;3&quot; unique_id=&quot;57579&quot;&gt;&lt;property id=&quot;20148&quot; value=&quot;5&quot;/&gt;&lt;property id=&quot;20300&quot; value=&quot;Slide 34&quot;/&gt;&lt;property id=&quot;20307&quot; value=&quot;1078&quot;/&gt;&lt;/object&gt;&lt;object type=&quot;3&quot; unique_id=&quot;57580&quot;&gt;&lt;property id=&quot;20148&quot; value=&quot;5&quot;/&gt;&lt;property id=&quot;20300&quot; value=&quot;Slide 35&quot;/&gt;&lt;property id=&quot;20307&quot; value=&quot;1079&quot;/&gt;&lt;/object&gt;&lt;object type=&quot;3&quot; unique_id=&quot;57581&quot;&gt;&lt;property id=&quot;20148&quot; value=&quot;5&quot;/&gt;&lt;property id=&quot;20300&quot; value=&quot;Slide 37 - &amp;quot;Different Thresholds Relative to Transaction Costs&amp;quot;&quot;/&gt;&lt;property id=&quot;20307&quot; value=&quot;1080&quot;/&gt;&lt;/object&gt;&lt;object type=&quot;3&quot; unique_id=&quot;57582&quot;&gt;&lt;property id=&quot;20148&quot; value=&quot;5&quot;/&gt;&lt;property id=&quot;20300&quot; value=&quot;Slide 38&quot;/&gt;&lt;property id=&quot;20307&quot; value=&quot;1086&quot;/&gt;&lt;/object&gt;&lt;object type=&quot;3&quot; unique_id=&quot;57583&quot;&gt;&lt;property id=&quot;20148&quot; value=&quot;5&quot;/&gt;&lt;property id=&quot;20300&quot; value=&quot;Slide 39&quot;/&gt;&lt;property id=&quot;20307&quot; value=&quot;1087&quot;/&gt;&lt;/object&gt;&lt;object type=&quot;3&quot; unique_id=&quot;57584&quot;&gt;&lt;property id=&quot;20148&quot; value=&quot;5&quot;/&gt;&lt;property id=&quot;20300&quot; value=&quot;Slide 40 - &amp;quot;Extension of the Framework&amp;quot;&quot;/&gt;&lt;property id=&quot;20307&quot; value=&quot;1081&quot;/&gt;&lt;/object&gt;&lt;object type=&quot;3&quot; unique_id=&quot;57585&quot;&gt;&lt;property id=&quot;20148&quot; value=&quot;5&quot;/&gt;&lt;property id=&quot;20300&quot; value=&quot;Slide 41 - &amp;quot;Other topics&amp;quot;&quot;/&gt;&lt;property id=&quot;20307&quot; value=&quot;1082&quot;/&gt;&lt;/object&gt;&lt;object type=&quot;3&quot; unique_id=&quot;57586&quot;&gt;&lt;property id=&quot;20148&quot; value=&quot;5&quot;/&gt;&lt;property id=&quot;20300&quot; value=&quot;Slide 42 - &amp;quot;Bias In terms of the Counterfactual&amp;quot;&quot;/&gt;&lt;property id=&quot;20307&quot; value=&quot;1083&quot;/&gt;&lt;/object&gt;&lt;object type=&quot;3&quot; unique_id=&quot;57587&quot;&gt;&lt;property id=&quot;20148&quot; value=&quot;5&quot;/&gt;&lt;property id=&quot;20300&quot; value=&quot;Slide 43 - &amp;quot;Exercise 5: % Bias necessary to Invalidate an Inference&amp;quot;&quot;/&gt;&lt;property id=&quot;20307&quot; value=&quot;1084&quot;/&gt;&lt;/object&gt;&lt;object type=&quot;3&quot; unique_id=&quot;58208&quot;&gt;&lt;property id=&quot;20148&quot; value=&quot;5&quot;/&gt;&lt;property id=&quot;20300&quot; value=&quot;Slide 72 - &amp;quot;Think in terms of an omitted variable&amp;quot;&quot;/&gt;&lt;property id=&quot;20307&quot; value=&quot;1088&quot;/&gt;&lt;/object&gt;&lt;object type=&quot;3&quot; unique_id=&quot;58774&quot;&gt;&lt;property id=&quot;20148&quot; value=&quot;5&quot;/&gt;&lt;property id=&quot;20300&quot; value=&quot;Slide 2 - &amp;quot;overview&amp;quot;&quot;/&gt;&lt;property id=&quot;20307&quot; value=&quot;1092&quot;/&gt;&lt;/object&gt;&lt;object type=&quot;3&quot; unique_id=&quot;58775&quot;&gt;&lt;property id=&quot;20148&quot; value=&quot;5&quot;/&gt;&lt;property id=&quot;20300&quot; value=&quot;Slide 16 - &amp;quot;Obtain t critical, estimated effect and standard error&amp;quot;&quot;/&gt;&lt;property id=&quot;20307&quot; value=&quot;1132&quot;/&gt;&lt;/object&gt;&lt;object type=&quot;3&quot; unique_id=&quot;58776&quot;&gt;&lt;property id=&quot;20148&quot; value=&quot;5&quot;/&gt;&lt;property id=&quot;20300&quot; value=&quot;Slide 19 - &amp;quot;Interpretation of % Bias to Invalidate&amp;quot;&quot;/&gt;&lt;property id=&quot;20307&quot; value=&quot;1134&quot;/&gt;&lt;/object&gt;&lt;object type=&quot;3&quot; unique_id=&quot;58777&quot;&gt;&lt;property id=&quot;20148&quot; value=&quot;5&quot;/&gt;&lt;property id=&quot;20300&quot; value=&quot;Slide 20 - &amp;quot;Framework for Interpreting % bias to Invalidate an Inference: Rubin’s Causal Model and the Counterfactual&amp;quot;&quot;/&gt;&lt;property id=&quot;20307&quot; value=&quot;1127&quot;/&gt;&lt;/object&gt;&lt;object type=&quot;3&quot; unique_id=&quot;58779&quot;&gt;&lt;property id=&quot;20148&quot; value=&quot;5&quot;/&gt;&lt;property id=&quot;20300&quot; value=&quot;Slide 21 - &amp;quot;Definition of Replacement Cases as Counterfactual: &amp;#x0D;&amp;#x0A;Potential Outcomes&amp;quot;&quot;/&gt;&lt;property id=&quot;20307&quot; value=&quot;1123&quot;/&gt;&lt;/object&gt;&lt;object type=&quot;3&quot; unique_id=&quot;58780&quot;&gt;&lt;property id=&quot;20148&quot; value=&quot;5&quot;/&gt;&lt;property id=&quot;20300&quot; value=&quot;Slide 25 - &amp;quot;Definitions to define bias in terms of the Counterfactual: &amp;#x0D;&amp;#x0A;&amp;quot;&quot;/&gt;&lt;property id=&quot;20307&quot; value=&quot;1129&quot;/&gt;&lt;/object&gt;&lt;object type=&quot;3&quot; unique_id=&quot;58781&quot;&gt;&lt;property id=&quot;20148&quot; value=&quot;5&quot;/&gt;&lt;property id=&quot;20300&quot; value=&quot;Slide 26 - &amp;quot;Using the Counterfactual Framework to Define % Bias to Invalidate in terms of Replacement Cases&amp;quot;&quot;/&gt;&lt;property id=&quot;20307&quot; value=&quot;1124&quot;/&gt;&lt;/object&gt;&lt;object type=&quot;3&quot; unique_id=&quot;58782&quot;&gt;&lt;property id=&quot;20148&quot; value=&quot;5&quot;/&gt;&lt;property id=&quot;20300&quot; value=&quot;Slide 27 - &amp;quot;Counterfactual Comparison&amp;quot;&quot;/&gt;&lt;property id=&quot;20307&quot; value=&quot;1135&quot;/&gt;&lt;/object&gt;&lt;object type=&quot;3&quot; unique_id=&quot;58783&quot;&gt;&lt;property id=&quot;20148&quot; value=&quot;5&quot;/&gt;&lt;property id=&quot;20300&quot; value=&quot;Slide 28&quot;/&gt;&lt;property id=&quot;20307&quot; value=&quot;1136&quot;/&gt;&lt;/object&gt;&lt;object type=&quot;3&quot; unique_id=&quot;58784&quot;&gt;&lt;property id=&quot;20148&quot; value=&quot;5&quot;/&gt;&lt;property id=&quot;20300&quot; value=&quot;Slide 29 - &amp;quot;Limiting Conditions: Replacing Cases with Counterfactuals for which δ=0&amp;quot;&quot;/&gt;&lt;property id=&quot;20307&quot; value=&quot;1125&quot;/&gt;&lt;/object&gt;&lt;object type=&quot;3&quot; unique_id=&quot;58785&quot;&gt;&lt;property id=&quot;20148&quot; value=&quot;5&quot;/&gt;&lt;property id=&quot;20300&quot; value=&quot;Slide 30 - &amp;quot;Limiting Conditions: Replacing Cases with Counterfactuals for which δ=0&amp;quot;&quot;/&gt;&lt;property id=&quot;20307&quot; value=&quot;1126&quot;/&gt;&lt;/object&gt;&lt;object type=&quot;3&quot; unique_id=&quot;58786&quot;&gt;&lt;property id=&quot;20148&quot; value=&quot;5&quot;/&gt;&lt;property id=&quot;20300&quot; value=&quot;Slide 36 - &amp;quot;% Bias to Invalidate Inference for observational studies&amp;#x0D;&amp;#x0A;on-line EEPA July 24-Nov 15 2012&amp;quot;&quot;/&gt;&lt;property id=&quot;20307&quot; value=&quot;1130&quot;/&gt;&lt;/object&gt;&lt;object type=&quot;3&quot; unique_id=&quot;58787&quot;&gt;&lt;property id=&quot;20148&quot; value=&quot;5&quot;/&gt;&lt;property id=&quot;20300&quot; value=&quot;Slide 44 - &amp;quot;Example of Randomized Experiment: &amp;#x0D;&amp;#x0A;Effect of &amp;#x0D;&amp;#x0A;Open Court Curriculum on Reading Achievement&amp;quot;&quot;/&gt;&lt;property id=&quot;20307&quot; value=&quot;1096&quot;/&gt;&lt;/object&gt;&lt;object type=&quot;3&quot; unique_id=&quot;58788&quot;&gt;&lt;property id=&quot;20148&quot; value=&quot;5&quot;/&gt;&lt;property id=&quot;20300&quot; value=&quot;Slide 45&quot;/&gt;&lt;property id=&quot;20307&quot; value=&quot;1097&quot;/&gt;&lt;/object&gt;&lt;object type=&quot;3&quot; unique_id=&quot;58789&quot;&gt;&lt;property id=&quot;20148&quot; value=&quot;5&quot;/&gt;&lt;property id=&quot;20300&quot; value=&quot;Slide 46&quot;/&gt;&lt;property id=&quot;20307&quot; value=&quot;1098&quot;/&gt;&lt;/object&gt;&lt;object type=&quot;3&quot; unique_id=&quot;58790&quot;&gt;&lt;property id=&quot;20148&quot; value=&quot;5&quot;/&gt;&lt;property id=&quot;20300&quot; value=&quot;Slide 47 - &amp;quot;Value of Randomization&amp;quot;&quot;/&gt;&lt;property id=&quot;20307&quot; value=&quot;1099&quot;/&gt;&lt;/object&gt;&lt;object type=&quot;3&quot; unique_id=&quot;58791&quot;&gt;&lt;property id=&quot;20148&quot; value=&quot;5&quot;/&gt;&lt;property id=&quot;20300&quot; value=&quot;Slide 48&quot;/&gt;&lt;property id=&quot;20307&quot; value=&quot;1100&quot;/&gt;&lt;/object&gt;&lt;object type=&quot;3&quot; unique_id=&quot;58792&quot;&gt;&lt;property id=&quot;20148&quot; value=&quot;5&quot;/&gt;&lt;property id=&quot;20300&quot; value=&quot;Slide 49&quot;/&gt;&lt;property id=&quot;20307&quot; value=&quot;1101&quot;/&gt;&lt;/object&gt;&lt;object type=&quot;3&quot; unique_id=&quot;58793&quot;&gt;&lt;property id=&quot;20148&quot; value=&quot;5&quot;/&gt;&lt;property id=&quot;20300&quot; value=&quot;Slide 50 - &amp;quot;Differences between Open Court and Business as Usual&amp;quot;&quot;/&gt;&lt;property id=&quot;20307&quot; value=&quot;1102&quot;/&gt;&lt;/object&gt;&lt;object type=&quot;3&quot; unique_id=&quot;58794&quot;&gt;&lt;property id=&quot;20148&quot; value=&quot;5&quot;/&gt;&lt;property id=&quot;20300&quot; value=&quot;Slide 51 - &amp;quot;The Fundamental Problem of External Validity&amp;quot;&quot;/&gt;&lt;property id=&quot;20307&quot; value=&quot;1103&quot;/&gt;&lt;/object&gt;&lt;object type=&quot;3&quot; unique_id=&quot;58795&quot;&gt;&lt;property id=&quot;20148&quot; value=&quot;5&quot;/&gt;&lt;property id=&quot;20300&quot; value=&quot;Slide 52 - &amp;quot;Quantifying the Discourse for Borman et al:&amp;#x0D;&amp;#x0A;What would it take to change the inference?&amp;quot;&quot;/&gt;&lt;property id=&quot;20307&quot; value=&quot;1104&quot;/&gt;&lt;/object&gt;&lt;object type=&quot;3&quot; unique_id=&quot;58796&quot;&gt;&lt;property id=&quot;20148&quot; value=&quot;5&quot;/&gt;&lt;property id=&quot;20300&quot; value=&quot;Slide 53 - &amp;quot;Calculating the % Bias to Invalidate the Inference: obtain sample size&amp;#x0D;&amp;#x0A;&amp;quot;&quot;/&gt;&lt;property id=&quot;20307&quot; value=&quot;1105&quot;/&gt;&lt;/object&gt;&lt;object type=&quot;3&quot; unique_id=&quot;58797&quot;&gt;&lt;property id=&quot;20148&quot; value=&quot;5&quot;/&gt;&lt;property id=&quot;20300&quot; value=&quot;Slide 54 - &amp;quot;Obtaining # parameters estimated, t critical, estimated effect and standard error&amp;quot;&quot;/&gt;&lt;property id=&quot;20307&quot; value=&quot;1106&quot;/&gt;&lt;/object&gt;&lt;object type=&quot;3&quot; unique_id=&quot;58798&quot;&gt;&lt;property id=&quot;20148&quot; value=&quot;5&quot;/&gt;&lt;property id=&quot;20300&quot; value=&quot;Slide 55 - &amp;quot;Calculating the % Bias to Invalidate the Inference:&amp;#x0D;&amp;#x0A;Obtain spreadsheet&amp;quot;&quot;/&gt;&lt;property id=&quot;20307&quot; value=&quot;1107&quot;/&gt;&lt;/object&gt;&lt;object type=&quot;3&quot; unique_id=&quot;58799&quot;&gt;&lt;property id=&quot;20148&quot; value=&quot;5&quot;/&gt;&lt;property id=&quot;20300&quot; value=&quot;Slide 56&quot;/&gt;&lt;property id=&quot;20307&quot; value=&quot;1108&quot;/&gt;&lt;/object&gt;&lt;object type=&quot;3&quot; unique_id=&quot;58800&quot;&gt;&lt;property id=&quot;20148&quot; value=&quot;5&quot;/&gt;&lt;property id=&quot;20300&quot; value=&quot;Slide 57 - &amp;quot;Calculating the % Bias to Invalidate the Inference:&amp;#x0D;&amp;#x0A;Entering Values and Calculating &amp;quot;&quot;/&gt;&lt;property id=&quot;20307&quot; value=&quot;1109&quot;/&gt;&lt;/object&gt;&lt;object type=&quot;3&quot; unique_id=&quot;58801&quot;&gt;&lt;property id=&quot;20148&quot; value=&quot;5&quot;/&gt;&lt;property id=&quot;20300&quot; value=&quot;Slide 58 - &amp;quot;% Exceeding Threshold  for Open Court Estimated Effect&amp;quot;&quot;/&gt;&lt;property id=&quot;20307&quot; value=&quot;1110&quot;/&gt;&lt;/object&gt;&lt;object type=&quot;3&quot; unique_id=&quot;58802&quot;&gt;&lt;property id=&quot;20148&quot; value=&quot;5&quot;/&gt;&lt;property id=&quot;20300&quot; value=&quot;Slide 59 - &amp;quot;Interpretation of Amount of Bias Necessary to Invalidate the Inference: Sample Representativeness&amp;quot;&quot;/&gt;&lt;property id=&quot;20307&quot; value=&quot;1111&quot;/&gt;&lt;/object&gt;&lt;object type=&quot;3&quot; unique_id=&quot;58803&quot;&gt;&lt;property id=&quot;20148&quot; value=&quot;5&quot;/&gt;&lt;property id=&quot;20300&quot; value=&quot;Slide 60 - &amp;quot;Example Replacement of Cases from Non-Volunteer Schools to Invalidate Inference of an Effect of the Open Court Cur&quot;/&gt;&lt;property id=&quot;20307&quot; value=&quot;1112&quot;/&gt;&lt;/object&gt;&lt;object type=&quot;3&quot; unique_id=&quot;58804&quot;&gt;&lt;property id=&quot;20148&quot; value=&quot;5&quot;/&gt;&lt;property id=&quot;20300&quot; value=&quot;Slide 61 - &amp;quot;Definition of Replacement Cases:&amp;#x0D;&amp;#x0A;Potential Outcomes and Bias due to Non-random Sample&amp;quot;&quot;/&gt;&lt;property id=&quot;20307&quot; value=&quot;1113&quot;/&gt;&lt;/object&gt;&lt;object type=&quot;3&quot; unique_id=&quot;58805&quot;&gt;&lt;property id=&quot;20148&quot; value=&quot;5&quot;/&gt;&lt;property id=&quot;20300&quot; value=&quot;Slide 62 - &amp;quot;Treatment Effect and Missing data for the Counterfactual&amp;quot;&quot;/&gt;&lt;property id=&quot;20307&quot; value=&quot;1114&quot;/&gt;&lt;/object&gt;&lt;object type=&quot;3&quot; unique_id=&quot;58806&quot;&gt;&lt;property id=&quot;20148&quot; value=&quot;5&quot;/&gt;&lt;property id=&quot;20300&quot; value=&quot;Slide 63 - &amp;quot;Definition of Replacement Cases: &amp;#x0D;&amp;#x0A;Potential Outcomes and Bias due to Non-random Sample&amp;quot;&quot;/&gt;&lt;property id=&quot;20307&quot; value=&quot;1115&quot;/&gt;&lt;/object&gt;&lt;object type=&quot;3&quot; unique_id=&quot;58807&quot;&gt;&lt;property id=&quot;20148&quot; value=&quot;5&quot;/&gt;&lt;property id=&quot;20300&quot; value=&quot;Slide 64 - &amp;quot;Definition of Replacement Cases: &amp;#x0D;&amp;#x0A;Potential Outcomes and Bias due to Non-random Sample&amp;quot;&quot;/&gt;&lt;property id=&quot;20307&quot; value=&quot;1116&quot;/&gt;&lt;/object&gt;&lt;object type=&quot;3&quot; unique_id=&quot;58808&quot;&gt;&lt;property id=&quot;20148&quot; value=&quot;5&quot;/&gt;&lt;property id=&quot;20300&quot; value=&quot;Slide 65 - &amp;quot;Definition of Replacement Cases: &amp;#x0D;&amp;#x0A;Potential Outcomes and Bias due to Non-random Sample&amp;quot;&quot;/&gt;&lt;property id=&quot;20307&quot; value=&quot;1117&quot;/&gt;&lt;/object&gt;&lt;object type=&quot;3&quot; unique_id=&quot;58809&quot;&gt;&lt;property id=&quot;20148&quot; value=&quot;5&quot;/&gt;&lt;property id=&quot;20300&quot; value=&quot;Slide 66 - &amp;quot;Calculating % Bias to Invalidate in terms of Correlations&amp;quot;&quot;/&gt;&lt;property id=&quot;20307&quot; value=&quot;1118&quot;/&gt;&lt;/object&gt;&lt;object type=&quot;3&quot; unique_id=&quot;58810&quot;&gt;&lt;property id=&quot;20148&quot; value=&quot;5&quot;/&gt;&lt;property id=&quot;20300&quot; value=&quot;Slide 67 - &amp;quot;% Bias Necessary to Invalidate Inference based on Correlation&amp;quot;&quot;/&gt;&lt;property id=&quot;20307&quot; value=&quot;1119&quot;/&gt;&lt;/object&gt;&lt;object type=&quot;3&quot; unique_id=&quot;58811&quot;&gt;&lt;property id=&quot;20148&quot; value=&quot;5&quot;/&gt;&lt;property id=&quot;20300&quot; value=&quot;Slide 68 - &amp;quot;% Bias to Invalidate Using Correlations&amp;quot;&quot;/&gt;&lt;property id=&quot;20307&quot; value=&quot;1120&quot;/&gt;&lt;/object&gt;&lt;object type=&quot;3&quot; unique_id=&quot;58812&quot;&gt;&lt;property id=&quot;20148&quot; value=&quot;5&quot;/&gt;&lt;property id=&quot;20300&quot; value=&quot;Slide 69 - &amp;quot;Comparisons across Studies&amp;quot;&quot;/&gt;&lt;property id=&quot;20307&quot; value=&quot;1121&quot;/&gt;&lt;/object&gt;&lt;object type=&quot;3&quot; unique_id=&quot;58813&quot;&gt;&lt;property id=&quot;20148&quot; value=&quot;5&quot;/&gt;&lt;property id=&quot;20300&quot; value=&quot;Slide 70&quot;/&gt;&lt;property id=&quot;20307&quot; value=&quot;1122&quot;/&gt;&lt;/object&gt;&lt;object type=&quot;3&quot; unique_id=&quot;58814&quot;&gt;&lt;property id=&quot;20148&quot; value=&quot;5&quot;/&gt;&lt;property id=&quot;20300&quot; value=&quot;Slide 71 - &amp;quot;% Bias to Invalidate an Inference from RCT’s EEPA posted on-line July 24-Nov 15 2012&amp;quot;&quot;/&gt;&lt;property id=&quot;20307&quot; value=&quot;1131&quot;/&gt;&lt;/object&gt;&lt;object type=&quot;3&quot; unique_id=&quot;58815&quot;&gt;&lt;property id=&quot;20148&quot; value=&quot;5&quot;/&gt;&lt;property id=&quot;20300&quot; value=&quot;Slide 73 - &amp;quot;Obtaining n, t critical, estimated effect and standard error&amp;quot;&quot;/&gt;&lt;property id=&quot;20307&quot; value=&quot;1133&quot;/&gt;&lt;/object&gt;&lt;object type=&quot;3&quot; unique_id=&quot;58816&quot;&gt;&lt;property id=&quot;20148&quot; value=&quot;5&quot;/&gt;&lt;property id=&quot;20300&quot; value=&quot;Slide 119&quot;/&gt;&lt;property id=&quot;20307&quot; value=&quot;1089&quot;/&gt;&lt;/object&gt;&lt;object type=&quot;3&quot; unique_id=&quot;58817&quot;&gt;&lt;property id=&quot;20148&quot; value=&quot;5&quot;/&gt;&lt;property id=&quot;20300&quot; value=&quot;Slide 120&quot;/&gt;&lt;property id=&quot;20307&quot; value=&quot;1090&quot;/&gt;&lt;/object&gt;&lt;object type=&quot;3&quot; unique_id=&quot;58818&quot;&gt;&lt;property id=&quot;20148&quot; value=&quot;5&quot;/&gt;&lt;property id=&quot;20300&quot; value=&quot;Slide 121 - &amp;quot;Limitations on Inference&amp;quot;&quot;/&gt;&lt;property id=&quot;20307&quot; value=&quot;1093&quot;/&gt;&lt;/object&gt;&lt;object type=&quot;3&quot; unique_id=&quot;58819&quot;&gt;&lt;property id=&quot;20148&quot; value=&quot;5&quot;/&gt;&lt;property id=&quot;20300&quot; value=&quot;Slide 122 - &amp;quot;Dilemma of Double Randomization&amp;quot;&quot;/&gt;&lt;property id=&quot;20307&quot; value=&quot;1094&quot;/&gt;&lt;/object&gt;&lt;object type=&quot;3&quot; unique_id=&quot;58820&quot;&gt;&lt;property id=&quot;20148&quot; value=&quot;5&quot;/&gt;&lt;property id=&quot;20300&quot; value=&quot;Slide 123 - &amp;quot;It’s all in how you talk about it!&amp;quot;&quot;/&gt;&lt;property id=&quot;20307&quot; value=&quot;1095&quot;/&gt;&lt;/object&gt;&lt;object type=&quot;3&quot; unique_id=&quot;59842&quot;&gt;&lt;property id=&quot;20148&quot; value=&quot;5&quot;/&gt;&lt;property id=&quot;20300&quot; value=&quot;Slide 22 - &amp;quot;Approximating the Counterfactual with Observed Data&amp;quot;&quot;/&gt;&lt;property id=&quot;20307&quot; value=&quot;1137&quot;/&gt;&lt;/object&gt;&lt;object type=&quot;3&quot; unique_id=&quot;59843&quot;&gt;&lt;property id=&quot;20148&quot; value=&quot;5&quot;/&gt;&lt;property id=&quot;20300&quot; value=&quot;Slide 23 - &amp;quot;Bias and the Approximation to the Counterfactual&amp;quot;&quot;/&gt;&lt;property id=&quot;20307&quot; value=&quot;1138&quot;/&gt;&lt;/object&gt;&lt;object type=&quot;3&quot; unique_id=&quot;59844&quot;&gt;&lt;property id=&quot;20148&quot; value=&quot;5&quot;/&gt;&lt;property id=&quot;20300&quot; value=&quot;Slide 24 - &amp;quot;Differential Treatment Effects&amp;quot;&quot;/&gt;&lt;property id=&quot;20307&quot; value=&quot;1139&quot;/&gt;&lt;/object&gt;&lt;/object&gt;&lt;object type=&quot;8&quot; unique_id=&quot;11639&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DBFFD26FBBF2429355C8E364F2FEC7" ma:contentTypeVersion="9" ma:contentTypeDescription="Create a new document." ma:contentTypeScope="" ma:versionID="412e01d442b75e045356f076f03f8a0b">
  <xsd:schema xmlns:xsd="http://www.w3.org/2001/XMLSchema" xmlns:xs="http://www.w3.org/2001/XMLSchema" xmlns:p="http://schemas.microsoft.com/office/2006/metadata/properties" xmlns:ns3="580c3ee0-71c6-4ec7-b426-f7fb6af567a3" targetNamespace="http://schemas.microsoft.com/office/2006/metadata/properties" ma:root="true" ma:fieldsID="2cee0c5f911ad61ba8b5c073b749909c" ns3:_="">
    <xsd:import namespace="580c3ee0-71c6-4ec7-b426-f7fb6af567a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0c3ee0-71c6-4ec7-b426-f7fb6af567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3E9E52-24D0-4907-BFAF-7D13DE3C5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0c3ee0-71c6-4ec7-b426-f7fb6af567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A6E646-672B-4C7F-99A6-6218099279C1}">
  <ds:schemaRefs>
    <ds:schemaRef ds:uri="http://schemas.microsoft.com/sharepoint/v3/contenttype/forms"/>
  </ds:schemaRefs>
</ds:datastoreItem>
</file>

<file path=customXml/itemProps3.xml><?xml version="1.0" encoding="utf-8"?>
<ds:datastoreItem xmlns:ds="http://schemas.openxmlformats.org/officeDocument/2006/customXml" ds:itemID="{10664392-358B-4CD6-AF8D-C9C7705DAF2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526520</TotalTime>
  <Words>9791</Words>
  <Application>Microsoft Office PowerPoint</Application>
  <PresentationFormat>On-screen Show (4:3)</PresentationFormat>
  <Paragraphs>1445</Paragraphs>
  <Slides>121</Slides>
  <Notes>30</Notes>
  <HiddenSlides>9</HiddenSlides>
  <MMClips>0</MMClips>
  <ScaleCrop>false</ScaleCrop>
  <HeadingPairs>
    <vt:vector size="8" baseType="variant">
      <vt:variant>
        <vt:lpstr>Fonts Used</vt:lpstr>
      </vt:variant>
      <vt:variant>
        <vt:i4>8</vt:i4>
      </vt:variant>
      <vt:variant>
        <vt:lpstr>Theme</vt:lpstr>
      </vt:variant>
      <vt:variant>
        <vt:i4>21</vt:i4>
      </vt:variant>
      <vt:variant>
        <vt:lpstr>Embedded OLE Servers</vt:lpstr>
      </vt:variant>
      <vt:variant>
        <vt:i4>2</vt:i4>
      </vt:variant>
      <vt:variant>
        <vt:lpstr>Slide Titles</vt:lpstr>
      </vt:variant>
      <vt:variant>
        <vt:i4>121</vt:i4>
      </vt:variant>
    </vt:vector>
  </HeadingPairs>
  <TitlesOfParts>
    <vt:vector size="152" baseType="lpstr">
      <vt:lpstr>Times New Roman</vt:lpstr>
      <vt:lpstr>Source Sans Pro</vt:lpstr>
      <vt:lpstr>Calibri</vt:lpstr>
      <vt:lpstr>Symbol</vt:lpstr>
      <vt:lpstr>Courier New</vt:lpstr>
      <vt:lpstr>Arial</vt:lpstr>
      <vt:lpstr>TypoUpright BT</vt:lpstr>
      <vt:lpstr>Wingdings</vt:lpstr>
      <vt:lpstr>Default Design</vt:lpstr>
      <vt:lpstr>Custom Design</vt:lpstr>
      <vt:lpstr>2_Default Design</vt:lpstr>
      <vt:lpstr>3_Default Design</vt:lpstr>
      <vt:lpstr>3_Office Theme</vt:lpstr>
      <vt:lpstr>7_Default Design</vt:lpstr>
      <vt:lpstr>5_Default Design</vt:lpstr>
      <vt:lpstr>9_Default Design</vt:lpstr>
      <vt:lpstr>6_Default Design</vt:lpstr>
      <vt:lpstr>5_Office Theme</vt:lpstr>
      <vt:lpstr>1_Default Design</vt:lpstr>
      <vt:lpstr>Office Theme</vt:lpstr>
      <vt:lpstr>14_Default Design</vt:lpstr>
      <vt:lpstr>4_Default Design</vt:lpstr>
      <vt:lpstr>8_Default Design</vt:lpstr>
      <vt:lpstr>10_Default Design</vt:lpstr>
      <vt:lpstr>11_Default Design</vt:lpstr>
      <vt:lpstr>12_Default Design</vt:lpstr>
      <vt:lpstr>13_Default Design</vt:lpstr>
      <vt:lpstr>6_Office Theme</vt:lpstr>
      <vt:lpstr>15_Default Design</vt:lpstr>
      <vt:lpstr>Slide</vt:lpstr>
      <vt:lpstr>Equation</vt:lpstr>
      <vt:lpstr>PowerPoint Presentation</vt:lpstr>
      <vt:lpstr>PowerPoint Presentation</vt:lpstr>
      <vt:lpstr>Motivation  </vt:lpstr>
      <vt:lpstr>overview</vt:lpstr>
      <vt:lpstr>Quick Survey</vt:lpstr>
      <vt:lpstr>Answer: Quantifying the Discourse</vt:lpstr>
      <vt:lpstr>I: Replacement of Cases Framework</vt:lpstr>
      <vt:lpstr>  What Would It Take to Change an Inference? Using Rubin’s Causal Model to Interpret the Robustness of Causal Inferences </vt:lpstr>
      <vt:lpstr>PowerPoint Presentation</vt:lpstr>
      <vt:lpstr>Threshold as Point of Indifference with Respect to Evidence</vt:lpstr>
      <vt:lpstr>Quantifying the Discourse: Formalizing</vt:lpstr>
      <vt:lpstr>The Full Algebra for Exceeding a Threshold</vt:lpstr>
      <vt:lpstr>PowerPoint Presentation</vt:lpstr>
      <vt:lpstr>Interpretation of % Bias to Invalidate an Inference</vt:lpstr>
      <vt:lpstr>Sensitivity vs Robustness</vt:lpstr>
      <vt:lpstr>Framework for Interpreting % Bias to Invalidate an Inference: Rubin’s Causal Model and the Counterfactual</vt:lpstr>
      <vt:lpstr>Approximating the Counterfactual with Observed Data</vt:lpstr>
      <vt:lpstr>Using the Counterfactual to Interpret % Bias to Invalidate the Inference: Replacement with Average Values</vt:lpstr>
      <vt:lpstr>Case replacement and the null hypothesis</vt:lpstr>
      <vt:lpstr>Which Cases to Replace?</vt:lpstr>
      <vt:lpstr>PowerPoint Presentation</vt:lpstr>
      <vt:lpstr>Review &amp; Reflection</vt:lpstr>
      <vt:lpstr>Example of Internal Validity from Observational Study :  The Effect of Kindergarten Retention on Reading and Math Achievement </vt:lpstr>
      <vt:lpstr>Data</vt:lpstr>
      <vt:lpstr>Estimated Effect of Retention on Reading Scores (Hong and Raudenbush)</vt:lpstr>
      <vt:lpstr>Possible Confounding Variables (note they controlled for these)</vt:lpstr>
      <vt:lpstr>Obtain df, Estimated Effect and Standard Error</vt:lpstr>
      <vt:lpstr># of covariates</vt:lpstr>
      <vt:lpstr>Calculating % Bias to Invalidate the Inference</vt:lpstr>
      <vt:lpstr>In R Shiny app KonFound-it!  (konfound-it.com/)</vt:lpstr>
      <vt:lpstr>PowerPoint Presentation</vt:lpstr>
      <vt:lpstr>Using the Counterfactual to Interpret % Bias to Invalidate the Inference: Replacement with Average Values</vt:lpstr>
      <vt:lpstr>PowerPoint Presentation</vt:lpstr>
      <vt:lpstr>Interpretation</vt:lpstr>
      <vt:lpstr>Which Cases to Replace?</vt:lpstr>
      <vt:lpstr>Evaluation of % Bias Necessary to Invalidate Inference</vt:lpstr>
      <vt:lpstr>% Bias Necessary to Invalidate Inference based on Correlation to Compare across Studies</vt:lpstr>
      <vt:lpstr>PowerPoint Presentation</vt:lpstr>
      <vt:lpstr>r Accounts for Changes in R2 and Changes in Standard error:  T(r) = T(β/se(β)).   </vt:lpstr>
      <vt:lpstr>The Impact of a Confounding Variable: Accounting for the dual relationships associated with an alternative factor, linear relationships</vt:lpstr>
      <vt:lpstr>Compare with Bias other Observational Studies</vt:lpstr>
      <vt:lpstr>% Bias to Invalidate versus p-value: a better language?</vt:lpstr>
      <vt:lpstr>Not very Sensitive to Sample Size</vt:lpstr>
      <vt:lpstr>Beyond *, **, and  ***</vt:lpstr>
      <vt:lpstr>PowerPoint Presentation</vt:lpstr>
      <vt:lpstr>% Bias to Invalidate Inference for Observational Studies On-line EEPA July 24-Nov 15 2012</vt:lpstr>
      <vt:lpstr>Konfound-it.com</vt:lpstr>
      <vt:lpstr>PowerPoint Presentation</vt:lpstr>
      <vt:lpstr>In STATA</vt:lpstr>
      <vt:lpstr>PowerPoint Presentation</vt:lpstr>
      <vt:lpstr>Sensitivity on Regression Run in STATA</vt:lpstr>
      <vt:lpstr>In R: Pkonfound  (published example)</vt:lpstr>
      <vt:lpstr>Sensitivity on Regression Run in R: Konfound (data in R)</vt:lpstr>
      <vt:lpstr>Exercise 1 : % Bias necessary to Invalidate an Inference for Internal Validity</vt:lpstr>
      <vt:lpstr>Approximating the Unsampled Population with Observed Data from an RCT (External Validity)</vt:lpstr>
      <vt:lpstr>PowerPoint Presentation</vt:lpstr>
      <vt:lpstr>Application to Randomized Experiment:  Effect of  Open Court Curriculum on Reading Achievement</vt:lpstr>
      <vt:lpstr>PowerPoint Presentation</vt:lpstr>
      <vt:lpstr>PowerPoint Presentation</vt:lpstr>
      <vt:lpstr>Value of Randomization</vt:lpstr>
      <vt:lpstr>PowerPoint Presentation</vt:lpstr>
      <vt:lpstr>Differences between Open Court and Business as Usual</vt:lpstr>
      <vt:lpstr>Obtaining # parameters estimated, t critical, estimated effect and standard error</vt:lpstr>
      <vt:lpstr>Quantifying the Discourse for Borman et al: What would it take to change the inference?</vt:lpstr>
      <vt:lpstr>Konfound-it: Borman et al</vt:lpstr>
      <vt:lpstr>Calculating the % Bias to Invalidate the Inference: Inside the Calculations in STATA</vt:lpstr>
      <vt:lpstr>Exercise 2 : % Bias Necessary to Invalidate an Inference for External Validity</vt:lpstr>
      <vt:lpstr>% Exceeding Threshold  for Open Court Estimated Effect</vt:lpstr>
      <vt:lpstr>Interpretation of Amount of Bias Necessary to Invalidate the Inference: Sample Representativeness</vt:lpstr>
      <vt:lpstr>Example Replacement of Cases from Non-Volunteer Schools to Invalidate Inference of an Effect of the Open Court Curriculum</vt:lpstr>
      <vt:lpstr>Pragmatism and the Fundamental Problem of External Validity</vt:lpstr>
      <vt:lpstr>% Bias to Invalidate Inferences across Randomized Experiments  (correlation metric)</vt:lpstr>
      <vt:lpstr>PowerPoint Presentation</vt:lpstr>
      <vt:lpstr>Distribution of % Bias to Invalidate Inference for Randomized Studies EEPA:  On-line Jul 24-Nov 5 2012</vt:lpstr>
      <vt:lpstr> Review &amp; Reflection</vt:lpstr>
      <vt:lpstr>Case Replacement for Logistic Regression</vt:lpstr>
      <vt:lpstr>State of the Art: Rosenbaum Bounds </vt:lpstr>
      <vt:lpstr>Replacement of Cases for Logistic:  Toy Example Observed Data</vt:lpstr>
      <vt:lpstr>Replacement of 6 Cases with null Hypothesis (p=.6) Cases </vt:lpstr>
      <vt:lpstr>Switching Treatment success to Treatment Failure</vt:lpstr>
      <vt:lpstr>R code brute force</vt:lpstr>
      <vt:lpstr>KonFound-it for Logistic Regression </vt:lpstr>
      <vt:lpstr>In R: Pkonfound for nonlinear (published example)</vt:lpstr>
      <vt:lpstr>Extensions</vt:lpstr>
      <vt:lpstr>Part II: Correlation/regression Framework</vt:lpstr>
      <vt:lpstr>Estimated Effect of Retention on Reading Scores (Hong and Raudenbush)</vt:lpstr>
      <vt:lpstr>In R Shiny app KonFound-it!  (konfound-it.com/)</vt:lpstr>
      <vt:lpstr>Impact Threshold for a Confounding variable: Path Diagram</vt:lpstr>
      <vt:lpstr>How Regression Works:  Partial Correlation</vt:lpstr>
      <vt:lpstr>The Impact of a Confounding Variable: Accounting for the Dual Relationships Associated with an Alternative Factor</vt:lpstr>
      <vt:lpstr>The Impact of a Confounding Variable: Accounting for the Dual Relationships Associated with an Alternative Factor</vt:lpstr>
      <vt:lpstr>Use the Impact of a Confounding Variable on a Regression Coefficient to Quantify Robustness of Inference</vt:lpstr>
      <vt:lpstr> Quantifying the Robustness of the Inference: Calculating the Impact Threshold of a Confounding Variable on a Regression Coefficient</vt:lpstr>
      <vt:lpstr>Obtain df, Estimated Effect and Standard Error</vt:lpstr>
      <vt:lpstr>Establish Correlation and Threshold for Kindergarten Retention on Achievement</vt:lpstr>
      <vt:lpstr>Step 3a: Calculate the Impact Necessary to Invalidate the Inference </vt:lpstr>
      <vt:lpstr>Step 3b: Component correlations and Interpretation </vt:lpstr>
      <vt:lpstr>Impact Threshold for a Confounding variable: Path Diagram</vt:lpstr>
      <vt:lpstr>Look at both Correlations</vt:lpstr>
      <vt:lpstr>Other Features of Impact Threshold for a Confounding Variable (Frank, 2000) </vt:lpstr>
      <vt:lpstr>Absorption: Impacts Before and After Pretests</vt:lpstr>
      <vt:lpstr>Effect of Retention on Achievement After Adding each Covariate</vt:lpstr>
      <vt:lpstr>Consider Alternate Sample (External Validity)</vt:lpstr>
      <vt:lpstr>Thresholds for Sample Replacement, r xy</vt:lpstr>
      <vt:lpstr>Thresholds for Sample Replacement, </vt:lpstr>
      <vt:lpstr>Thresholds for Sample Replacement: Toy Example</vt:lpstr>
      <vt:lpstr>Interpretation</vt:lpstr>
      <vt:lpstr>Application to Anything that is Regression Based in its Final Form</vt:lpstr>
      <vt:lpstr>Path Diagram is Fundamentally Sociological</vt:lpstr>
      <vt:lpstr>Comparison of Frameworks</vt:lpstr>
      <vt:lpstr>PowerPoint Presentation</vt:lpstr>
      <vt:lpstr>Equating the expressions, evaluating for % mixture of unobserved cases (π)</vt:lpstr>
      <vt:lpstr>Can you Prove your Car Will Make it Through?</vt:lpstr>
      <vt:lpstr>End here</vt:lpstr>
      <vt:lpstr>PowerPoint Presentation</vt:lpstr>
      <vt:lpstr>PowerPoint Presentation</vt:lpstr>
      <vt:lpstr>Definition of Replacement Cases as Counterfactual:  Potential Outcomes</vt:lpstr>
      <vt:lpstr>Symbolic: Fundamental Problem of Inference and Approximating the Counterfactual with Observed Data (Internal Validity)</vt:lpstr>
      <vt:lpstr>Fundamental Problem of Inference and Approximating the Counterfactual with Observed Data (Internal Validity)</vt:lpstr>
      <vt:lpstr>Kon-Found-it: Basics % Bias to Invalidate</vt:lpstr>
      <vt:lpstr>Calculating the % Bias to Invalidate the Inference: Inside the Calculations</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CSG-install</dc:creator>
  <cp:lastModifiedBy>Frank, Kenneth</cp:lastModifiedBy>
  <cp:revision>1080</cp:revision>
  <cp:lastPrinted>2020-03-10T13:41:18Z</cp:lastPrinted>
  <dcterms:created xsi:type="dcterms:W3CDTF">2006-04-04T14:43:33Z</dcterms:created>
  <dcterms:modified xsi:type="dcterms:W3CDTF">2020-03-10T15:57:49Z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0x010100C3DBFFD26FBBF2429355C8E364F2FEC7</vt:lpwstr>
  </property>
</Properties>
</file>