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Lst>
  <p:notesMasterIdLst>
    <p:notesMasterId r:id="rId58"/>
  </p:notesMasterIdLst>
  <p:sldIdLst>
    <p:sldId id="277" r:id="rId5"/>
    <p:sldId id="279" r:id="rId6"/>
    <p:sldId id="278" r:id="rId7"/>
    <p:sldId id="311" r:id="rId8"/>
    <p:sldId id="312" r:id="rId9"/>
    <p:sldId id="313" r:id="rId10"/>
    <p:sldId id="314" r:id="rId11"/>
    <p:sldId id="264" r:id="rId12"/>
    <p:sldId id="316" r:id="rId13"/>
    <p:sldId id="315" r:id="rId14"/>
    <p:sldId id="307" r:id="rId15"/>
    <p:sldId id="260" r:id="rId16"/>
    <p:sldId id="261" r:id="rId17"/>
    <p:sldId id="262" r:id="rId18"/>
    <p:sldId id="306" r:id="rId19"/>
    <p:sldId id="281" r:id="rId20"/>
    <p:sldId id="266" r:id="rId21"/>
    <p:sldId id="263" r:id="rId22"/>
    <p:sldId id="291" r:id="rId23"/>
    <p:sldId id="292" r:id="rId24"/>
    <p:sldId id="293" r:id="rId25"/>
    <p:sldId id="294" r:id="rId26"/>
    <p:sldId id="303" r:id="rId27"/>
    <p:sldId id="304" r:id="rId28"/>
    <p:sldId id="480" r:id="rId29"/>
    <p:sldId id="295" r:id="rId30"/>
    <p:sldId id="296" r:id="rId31"/>
    <p:sldId id="299" r:id="rId32"/>
    <p:sldId id="300" r:id="rId33"/>
    <p:sldId id="257" r:id="rId34"/>
    <p:sldId id="258" r:id="rId35"/>
    <p:sldId id="305" r:id="rId36"/>
    <p:sldId id="259" r:id="rId37"/>
    <p:sldId id="280" r:id="rId38"/>
    <p:sldId id="267" r:id="rId39"/>
    <p:sldId id="268" r:id="rId40"/>
    <p:sldId id="269" r:id="rId41"/>
    <p:sldId id="270" r:id="rId42"/>
    <p:sldId id="271" r:id="rId43"/>
    <p:sldId id="272" r:id="rId44"/>
    <p:sldId id="308" r:id="rId45"/>
    <p:sldId id="273" r:id="rId46"/>
    <p:sldId id="282" r:id="rId47"/>
    <p:sldId id="309" r:id="rId48"/>
    <p:sldId id="274" r:id="rId49"/>
    <p:sldId id="283" r:id="rId50"/>
    <p:sldId id="284" r:id="rId51"/>
    <p:sldId id="310" r:id="rId52"/>
    <p:sldId id="288" r:id="rId53"/>
    <p:sldId id="287" r:id="rId54"/>
    <p:sldId id="301" r:id="rId55"/>
    <p:sldId id="290" r:id="rId56"/>
    <p:sldId id="289"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80E87-1F8D-483D-B9E0-21A6A41DA922}" v="12" dt="2020-03-10T13:40:08.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71" autoAdjust="0"/>
  </p:normalViewPr>
  <p:slideViewPr>
    <p:cSldViewPr>
      <p:cViewPr varScale="1">
        <p:scale>
          <a:sx n="62" d="100"/>
          <a:sy n="62" d="100"/>
        </p:scale>
        <p:origin x="1404"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Kenneth" userId="8fc65b3c-91cc-4f9b-91c5-9303f9af093f" providerId="ADAL" clId="{39E80E87-1F8D-483D-B9E0-21A6A41DA922}"/>
    <pc:docChg chg="modSld">
      <pc:chgData name="Frank, Kenneth" userId="8fc65b3c-91cc-4f9b-91c5-9303f9af093f" providerId="ADAL" clId="{39E80E87-1F8D-483D-B9E0-21A6A41DA922}" dt="2020-03-10T13:40:08.822" v="17" actId="1076"/>
      <pc:docMkLst>
        <pc:docMk/>
      </pc:docMkLst>
      <pc:sldChg chg="addSp modSp modAnim">
        <pc:chgData name="Frank, Kenneth" userId="8fc65b3c-91cc-4f9b-91c5-9303f9af093f" providerId="ADAL" clId="{39E80E87-1F8D-483D-B9E0-21A6A41DA922}" dt="2020-03-10T13:40:08.822" v="17" actId="1076"/>
        <pc:sldMkLst>
          <pc:docMk/>
          <pc:sldMk cId="426371239" sldId="315"/>
        </pc:sldMkLst>
        <pc:picChg chg="mod">
          <ac:chgData name="Frank, Kenneth" userId="8fc65b3c-91cc-4f9b-91c5-9303f9af093f" providerId="ADAL" clId="{39E80E87-1F8D-483D-B9E0-21A6A41DA922}" dt="2020-03-10T13:40:08.822" v="17" actId="1076"/>
          <ac:picMkLst>
            <pc:docMk/>
            <pc:sldMk cId="426371239" sldId="315"/>
            <ac:picMk id="5" creationId="{D85AD513-2F6A-44DA-8673-EE55D43294D7}"/>
          </ac:picMkLst>
        </pc:picChg>
        <pc:cxnChg chg="add mod">
          <ac:chgData name="Frank, Kenneth" userId="8fc65b3c-91cc-4f9b-91c5-9303f9af093f" providerId="ADAL" clId="{39E80E87-1F8D-483D-B9E0-21A6A41DA922}" dt="2020-03-10T13:38:18.535" v="1" actId="1076"/>
          <ac:cxnSpMkLst>
            <pc:docMk/>
            <pc:sldMk cId="426371239" sldId="315"/>
            <ac:cxnSpMk id="6" creationId="{D4852EBA-E18F-44F7-B24A-D4F58806C717}"/>
          </ac:cxnSpMkLst>
        </pc:cxnChg>
        <pc:cxnChg chg="add mod">
          <ac:chgData name="Frank, Kenneth" userId="8fc65b3c-91cc-4f9b-91c5-9303f9af093f" providerId="ADAL" clId="{39E80E87-1F8D-483D-B9E0-21A6A41DA922}" dt="2020-03-10T13:38:23.031" v="3" actId="1076"/>
          <ac:cxnSpMkLst>
            <pc:docMk/>
            <pc:sldMk cId="426371239" sldId="315"/>
            <ac:cxnSpMk id="7" creationId="{1A992AE1-5A3D-41DB-BD5B-E3FFE7350ACA}"/>
          </ac:cxnSpMkLst>
        </pc:cxnChg>
        <pc:cxnChg chg="add mod">
          <ac:chgData name="Frank, Kenneth" userId="8fc65b3c-91cc-4f9b-91c5-9303f9af093f" providerId="ADAL" clId="{39E80E87-1F8D-483D-B9E0-21A6A41DA922}" dt="2020-03-10T13:38:26.654" v="5" actId="1076"/>
          <ac:cxnSpMkLst>
            <pc:docMk/>
            <pc:sldMk cId="426371239" sldId="315"/>
            <ac:cxnSpMk id="8" creationId="{88484B6C-2EE1-41E0-856F-DFFBFB0E3B97}"/>
          </ac:cxnSpMkLst>
        </pc:cxnChg>
        <pc:cxnChg chg="add mod">
          <ac:chgData name="Frank, Kenneth" userId="8fc65b3c-91cc-4f9b-91c5-9303f9af093f" providerId="ADAL" clId="{39E80E87-1F8D-483D-B9E0-21A6A41DA922}" dt="2020-03-10T13:38:30.125" v="7" actId="1076"/>
          <ac:cxnSpMkLst>
            <pc:docMk/>
            <pc:sldMk cId="426371239" sldId="315"/>
            <ac:cxnSpMk id="9" creationId="{12940A1E-969C-43B7-8043-63ED31A31E8D}"/>
          </ac:cxnSpMkLst>
        </pc:cxnChg>
        <pc:cxnChg chg="add mod">
          <ac:chgData name="Frank, Kenneth" userId="8fc65b3c-91cc-4f9b-91c5-9303f9af093f" providerId="ADAL" clId="{39E80E87-1F8D-483D-B9E0-21A6A41DA922}" dt="2020-03-10T13:38:36.206" v="10" actId="14100"/>
          <ac:cxnSpMkLst>
            <pc:docMk/>
            <pc:sldMk cId="426371239" sldId="315"/>
            <ac:cxnSpMk id="10" creationId="{FC4931B5-FE08-4DE8-9A64-3107CE3CB047}"/>
          </ac:cxnSpMkLst>
        </pc:cxn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A3784D2-806A-44CA-9DD4-51B17E8D9B96}" type="datetimeFigureOut">
              <a:rPr lang="en-US" smtClean="0"/>
              <a:t>3/10/2020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3A4B230-7515-4EED-B871-33F222394AE5}" type="slidenum">
              <a:rPr lang="en-US" smtClean="0"/>
              <a:t>‹#›</a:t>
            </a:fld>
            <a:endParaRPr lang="en-US"/>
          </a:p>
        </p:txBody>
      </p:sp>
    </p:spTree>
    <p:extLst>
      <p:ext uri="{BB962C8B-B14F-4D97-AF65-F5344CB8AC3E}">
        <p14:creationId xmlns:p14="http://schemas.microsoft.com/office/powerpoint/2010/main" val="427304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oc.cornell.edu/faculty/morgan/papers/Morgan_and_Winship_2012.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people.cornell.edu/pages/slm45/papers/Morgan_and_Harding_SMR_final.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eople.cornell.edu/pages/slm45/papers/Morgan_and_Harding_SMR_final.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Participants will learn to quantify the robustness of statistical and causal inferences from quantitative analyses. They will learn how to generate statements such as “To invalidate the inference XX% of the estimate must be due to bias” or “To invalidate the inference about the effect of a treatment on an outcome an omitted variable would have to be correlated at ZZ with the treatment and with the outcome.” Participants will learn calculate the specific quantities using the </a:t>
            </a:r>
            <a:r>
              <a:rPr lang="en-US" sz="1300" dirty="0" err="1"/>
              <a:t>KonFoundit</a:t>
            </a:r>
            <a:r>
              <a:rPr lang="en-US" sz="1300" dirty="0"/>
              <a:t> app (konfound-it.com/), Excel spreadsheet or STATA macros. The techniques can be applied to concerns about internal and external validity in participants’ own analyses or to inferences in the literature.</a:t>
            </a:r>
          </a:p>
          <a:p>
            <a:endParaRPr lang="en-US"/>
          </a:p>
          <a:p>
            <a:endParaRPr lang="en-US" dirty="0"/>
          </a:p>
        </p:txBody>
      </p:sp>
      <p:sp>
        <p:nvSpPr>
          <p:cNvPr id="4" name="Slide Number Placeholder 3"/>
          <p:cNvSpPr>
            <a:spLocks noGrp="1"/>
          </p:cNvSpPr>
          <p:nvPr>
            <p:ph type="sldNum" sz="quarter" idx="10"/>
          </p:nvPr>
        </p:nvSpPr>
        <p:spPr/>
        <p:txBody>
          <a:bodyPr/>
          <a:lstStyle/>
          <a:p>
            <a:pPr>
              <a:defRPr/>
            </a:pPr>
            <a:fld id="{653BD008-A35B-4EC5-BF21-62D649D76193}" type="slidenum">
              <a:rPr lang="en-US" smtClean="0"/>
              <a:pPr>
                <a:defRPr/>
              </a:pPr>
              <a:t>1</a:t>
            </a:fld>
            <a:endParaRPr lang="en-US"/>
          </a:p>
        </p:txBody>
      </p:sp>
    </p:spTree>
    <p:extLst>
      <p:ext uri="{BB962C8B-B14F-4D97-AF65-F5344CB8AC3E}">
        <p14:creationId xmlns:p14="http://schemas.microsoft.com/office/powerpoint/2010/main" val="398725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FC760-8387-475A-937E-6464FC0E894F}" type="slidenum">
              <a:rPr lang="en-US"/>
              <a:pPr/>
              <a:t>19</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r>
              <a:rPr lang="en-US" sz="1900" b="1" dirty="0"/>
              <a:t>Hong, G. and Raudenbush, S. (2005).  Effects of Kindergarten Retention Policy on Children’s Cognitive Growth in Reading and Mathematics. </a:t>
            </a:r>
            <a:r>
              <a:rPr lang="en-US" sz="1900" i="1" dirty="0"/>
              <a:t>Educational Evaluation and Policy Analysis. Vol. 27, No. 3, pp. 205–224</a:t>
            </a:r>
          </a:p>
          <a:p>
            <a:r>
              <a:rPr lang="en-US" dirty="0"/>
              <a:t>See page 208.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Quote from </a:t>
            </a:r>
            <a:r>
              <a:rPr lang="en-US" sz="1300" dirty="0" err="1"/>
              <a:t>From</a:t>
            </a:r>
            <a:r>
              <a:rPr lang="en-US" sz="1300" dirty="0"/>
              <a:t> page 5 of Morgan, Stephen L. and Christopher </a:t>
            </a:r>
            <a:r>
              <a:rPr lang="en-US" sz="1300" dirty="0" err="1"/>
              <a:t>Winship</a:t>
            </a:r>
            <a:r>
              <a:rPr lang="en-US" sz="1300" dirty="0"/>
              <a:t>. 2012. "</a:t>
            </a:r>
            <a:r>
              <a:rPr lang="en-US" sz="1300" dirty="0">
                <a:hlinkClick r:id="rId3"/>
              </a:rPr>
              <a:t>Bringing Context and Variability Back in to Causal Analysis.</a:t>
            </a:r>
            <a:r>
              <a:rPr lang="en-US" sz="1300" dirty="0"/>
              <a:t>" Pp. 319-54 in Harold Kincaid, ed., </a:t>
            </a:r>
            <a:r>
              <a:rPr lang="en-US" sz="1300" i="1" dirty="0"/>
              <a:t>Oxford Handbook of the Philosophy of Social Science</a:t>
            </a:r>
            <a:r>
              <a:rPr lang="en-US" sz="1300" dirty="0"/>
              <a:t>. New York: Oxford University Press. See page  10 &amp; 132 of </a:t>
            </a:r>
            <a:r>
              <a:rPr lang="en-US" sz="1300" dirty="0" err="1"/>
              <a:t>morgan</a:t>
            </a:r>
            <a:r>
              <a:rPr lang="en-US" sz="1300" dirty="0"/>
              <a:t> &amp; </a:t>
            </a:r>
            <a:r>
              <a:rPr lang="en-US" sz="1300" dirty="0" err="1"/>
              <a:t>winship</a:t>
            </a:r>
            <a:r>
              <a:rPr lang="en-US" sz="1300" dirty="0"/>
              <a:t>, 2007.</a:t>
            </a:r>
          </a:p>
          <a:p>
            <a:endParaRPr lang="en-US" sz="1300" dirty="0"/>
          </a:p>
          <a:p>
            <a:pPr eaLnBrk="1" hangingPunct="1"/>
            <a:r>
              <a:rPr lang="en-US" dirty="0"/>
              <a:t>Heckman, J. (2005).  The Scientific Model of Causality. </a:t>
            </a:r>
            <a:r>
              <a:rPr lang="en-US" i="1" dirty="0"/>
              <a:t>Sociological Methodology</a:t>
            </a:r>
            <a:r>
              <a:rPr lang="en-US" dirty="0"/>
              <a:t>, </a:t>
            </a:r>
            <a:r>
              <a:rPr lang="en-US" i="1" dirty="0"/>
              <a:t>35</a:t>
            </a:r>
            <a:r>
              <a:rPr lang="en-US" dirty="0"/>
              <a:t>,  1-99.</a:t>
            </a:r>
          </a:p>
          <a:p>
            <a:pPr eaLnBrk="1" hangingPunct="1"/>
            <a:r>
              <a:rPr lang="en-US" dirty="0"/>
              <a:t>Morgan, S. L. &amp; Harding, D. J. (2006). </a:t>
            </a:r>
            <a:r>
              <a:rPr lang="en-US" dirty="0">
                <a:hlinkClick r:id="rId4"/>
              </a:rPr>
              <a:t>Matching estimators of causal effects: Prospects and pitfalls in theory and practice.</a:t>
            </a:r>
            <a:r>
              <a:rPr lang="en-US" dirty="0"/>
              <a:t>  </a:t>
            </a:r>
            <a:r>
              <a:rPr lang="en-US" i="1" dirty="0"/>
              <a:t>Sociological Methods and Research</a:t>
            </a:r>
            <a:r>
              <a:rPr lang="en-US" dirty="0"/>
              <a:t> </a:t>
            </a:r>
            <a:r>
              <a:rPr lang="en-US" i="1" dirty="0"/>
              <a:t>35</a:t>
            </a:r>
            <a:r>
              <a:rPr lang="en-US" dirty="0"/>
              <a:t>, 3-60. </a:t>
            </a:r>
          </a:p>
          <a:p>
            <a:pPr eaLnBrk="1" hangingPunct="1"/>
            <a:r>
              <a:rPr lang="en-US" dirty="0"/>
              <a:t>Rosenbaum, P.   2002.  </a:t>
            </a:r>
            <a:r>
              <a:rPr lang="en-US" i="1" dirty="0"/>
              <a:t>Observational Studies</a:t>
            </a:r>
            <a:r>
              <a:rPr lang="en-US" dirty="0"/>
              <a:t>.  New York: Springer.</a:t>
            </a:r>
          </a:p>
          <a:p>
            <a:pPr eaLnBrk="1" hangingPunct="1"/>
            <a:r>
              <a:rPr lang="en-US" dirty="0">
                <a:solidFill>
                  <a:srgbClr val="FFFF00"/>
                </a:solidFill>
              </a:rPr>
              <a:t>(</a:t>
            </a:r>
            <a:r>
              <a:rPr lang="en-US" dirty="0" err="1">
                <a:solidFill>
                  <a:srgbClr val="FFFF00"/>
                </a:solidFill>
              </a:rPr>
              <a:t>Shadish</a:t>
            </a:r>
            <a:r>
              <a:rPr lang="en-US" dirty="0">
                <a:solidFill>
                  <a:srgbClr val="FFFF00"/>
                </a:solidFill>
              </a:rPr>
              <a:t>, Cook, &amp; Campbell, 2002)</a:t>
            </a:r>
          </a:p>
          <a:p>
            <a:pPr eaLnBrk="1" hangingPunct="1"/>
            <a:r>
              <a:rPr lang="en-US" dirty="0" err="1"/>
              <a:t>Shadish</a:t>
            </a:r>
            <a:r>
              <a:rPr lang="en-US" dirty="0"/>
              <a:t>, W. R., Cook, T. D., &amp; Campbell, D. T. (2002). </a:t>
            </a:r>
            <a:r>
              <a:rPr lang="en-US" i="1" dirty="0"/>
              <a:t>Experimental and Quasi-Experimental Designs for Generalized Causal Inference.</a:t>
            </a:r>
            <a:r>
              <a:rPr lang="en-US" dirty="0"/>
              <a:t> Boston, NY: Houghton Mifflin.</a:t>
            </a:r>
          </a:p>
          <a:p>
            <a:endParaRPr lang="en-US" dirty="0"/>
          </a:p>
        </p:txBody>
      </p:sp>
      <p:sp>
        <p:nvSpPr>
          <p:cNvPr id="4" name="Slide Number Placeholder 3"/>
          <p:cNvSpPr>
            <a:spLocks noGrp="1"/>
          </p:cNvSpPr>
          <p:nvPr>
            <p:ph type="sldNum" sz="quarter" idx="10"/>
          </p:nvPr>
        </p:nvSpPr>
        <p:spPr/>
        <p:txBody>
          <a:bodyPr/>
          <a:lstStyle/>
          <a:p>
            <a:fld id="{A3A4B230-7515-4EED-B871-33F222394AE5}" type="slidenum">
              <a:rPr lang="en-US" smtClean="0"/>
              <a:t>47</a:t>
            </a:fld>
            <a:endParaRPr lang="en-US"/>
          </a:p>
        </p:txBody>
      </p:sp>
    </p:spTree>
    <p:extLst>
      <p:ext uri="{BB962C8B-B14F-4D97-AF65-F5344CB8AC3E}">
        <p14:creationId xmlns:p14="http://schemas.microsoft.com/office/powerpoint/2010/main" val="4278676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F2502352-F2F2-4696-9147-01E51AEF55AF}" type="slidenum">
              <a:rPr lang="en-US"/>
              <a:pPr/>
              <a:t>50</a:t>
            </a:fld>
            <a:endParaRPr lang="en-US"/>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r>
              <a:rPr lang="en-US" dirty="0"/>
              <a:t>Heckman, J. (2005).  The Scientific Model of Causality. </a:t>
            </a:r>
            <a:r>
              <a:rPr lang="en-US" i="1" dirty="0"/>
              <a:t>Sociological Methodology</a:t>
            </a:r>
            <a:r>
              <a:rPr lang="en-US" dirty="0"/>
              <a:t>, </a:t>
            </a:r>
            <a:r>
              <a:rPr lang="en-US" i="1" dirty="0"/>
              <a:t>35</a:t>
            </a:r>
            <a:r>
              <a:rPr lang="en-US" dirty="0"/>
              <a:t>,  1-99.</a:t>
            </a:r>
          </a:p>
          <a:p>
            <a:pPr eaLnBrk="1" hangingPunct="1"/>
            <a:r>
              <a:rPr lang="en-US" dirty="0"/>
              <a:t>Morgan, S. L. &amp; Harding, D. J. (2006). </a:t>
            </a:r>
            <a:r>
              <a:rPr lang="en-US" dirty="0">
                <a:hlinkClick r:id="rId3"/>
              </a:rPr>
              <a:t>Matching estimators of causal effects: Prospects and pitfalls in theory and practice.</a:t>
            </a:r>
            <a:r>
              <a:rPr lang="en-US" dirty="0"/>
              <a:t>  </a:t>
            </a:r>
            <a:r>
              <a:rPr lang="en-US" i="1" dirty="0"/>
              <a:t>Sociological Methods and Research</a:t>
            </a:r>
            <a:r>
              <a:rPr lang="en-US" dirty="0"/>
              <a:t> </a:t>
            </a:r>
            <a:r>
              <a:rPr lang="en-US" i="1" dirty="0"/>
              <a:t>35</a:t>
            </a:r>
            <a:r>
              <a:rPr lang="en-US" dirty="0"/>
              <a:t>, 3-60. </a:t>
            </a:r>
          </a:p>
          <a:p>
            <a:pPr eaLnBrk="1" hangingPunct="1"/>
            <a:r>
              <a:rPr lang="en-US" dirty="0"/>
              <a:t>Rosenbaum, P.   2002.  </a:t>
            </a:r>
            <a:r>
              <a:rPr lang="en-US" i="1" dirty="0"/>
              <a:t>Observational Studies</a:t>
            </a:r>
            <a:r>
              <a:rPr lang="en-US" dirty="0"/>
              <a:t>.  New York: Springer.</a:t>
            </a:r>
          </a:p>
          <a:p>
            <a:pPr eaLnBrk="1" hangingPunct="1"/>
            <a:r>
              <a:rPr lang="en-US" dirty="0">
                <a:solidFill>
                  <a:srgbClr val="FFFF00"/>
                </a:solidFill>
              </a:rPr>
              <a:t>(Shadish, Cook, &amp; Campbell, 2002)</a:t>
            </a:r>
          </a:p>
          <a:p>
            <a:pPr eaLnBrk="1" hangingPunct="1"/>
            <a:r>
              <a:rPr lang="en-US" dirty="0"/>
              <a:t>Shadish, W. R., Cook, T. D., &amp; Campbell, D. T. (2002). </a:t>
            </a:r>
            <a:r>
              <a:rPr lang="en-US" i="1" dirty="0"/>
              <a:t>Experimental and Quasi-Experimental Designs for Generalized Causal Inference.</a:t>
            </a:r>
            <a:r>
              <a:rPr lang="en-US" dirty="0"/>
              <a:t> Boston, NY: Houghton Mifflin.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7522AC-B5AA-4724-830C-9B8244F0B5F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411643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522AC-B5AA-4724-830C-9B8244F0B5F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230026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522AC-B5AA-4724-830C-9B8244F0B5F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334428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F0D65-4873-439C-90FB-737938389C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697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7239000" cy="4525963"/>
          </a:xfrm>
        </p:spPr>
        <p:txBody>
          <a:bodyPr/>
          <a:lstStyle>
            <a:lvl1pPr marL="0" marR="0" indent="0" algn="l" defTabSz="914305" rtl="0" eaLnBrk="0" fontAlgn="base" latinLnBrk="0" hangingPunct="0">
              <a:lnSpc>
                <a:spcPct val="100000"/>
              </a:lnSpc>
              <a:spcBef>
                <a:spcPct val="20000"/>
              </a:spcBef>
              <a:spcAft>
                <a:spcPct val="0"/>
              </a:spcAft>
              <a:buClrTx/>
              <a:buSzTx/>
              <a:buFontTx/>
              <a:buNone/>
              <a:tabLst/>
              <a:defRPr/>
            </a:lvl1pPr>
            <a:lvl2pPr marL="400008" marR="0" indent="0" algn="l" defTabSz="914305" rtl="0" eaLnBrk="0" fontAlgn="base" latinLnBrk="0" hangingPunct="0">
              <a:lnSpc>
                <a:spcPct val="100000"/>
              </a:lnSpc>
              <a:spcBef>
                <a:spcPct val="20000"/>
              </a:spcBef>
              <a:spcAft>
                <a:spcPct val="0"/>
              </a:spcAft>
              <a:buClrTx/>
              <a:buSzTx/>
              <a:buFontTx/>
              <a:buNone/>
              <a:tabLst/>
              <a:defRPr/>
            </a:lvl2pPr>
          </a:lstStyle>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0" marR="0" lvl="0"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884FC-A345-47D7-8DCD-28131DE4B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76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4D092-0421-47AB-A780-BE20DA6002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735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EF3F15-4045-4529-A811-A4D42BD90E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30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92B91-13AD-4E59-9ABD-C40D3A605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047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79821D-5FE4-4D3B-86F0-E2E626614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4490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0099"/>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83B2B5-30A8-4AF3-8E9E-22E294530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3972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263FE-A7BB-4390-A1A6-93EF2FD68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22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7522AC-B5AA-4724-830C-9B8244F0B5F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163640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E5863D-A06B-42FC-B145-75F0B1444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810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728A4-84B3-4C49-BB98-CF753F41F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4054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6CB20-FE90-4F07-9D74-C93DC93066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258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803F9A-FC7E-45DE-BDA0-39A1B2B78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382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DBED1C4-D92A-4258-8207-A054EC829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370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98F6E-3789-4AA0-9741-8A4679864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161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B1E3D-DFFE-41A0-A7AA-291834D63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65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F0D65-4873-439C-90FB-737938389C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259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7239000" cy="4525963"/>
          </a:xfrm>
        </p:spPr>
        <p:txBody>
          <a:bodyPr/>
          <a:lstStyle>
            <a:lvl1pPr marL="0" marR="0" indent="0" algn="l" defTabSz="914305" rtl="0" eaLnBrk="0" fontAlgn="base" latinLnBrk="0" hangingPunct="0">
              <a:lnSpc>
                <a:spcPct val="100000"/>
              </a:lnSpc>
              <a:spcBef>
                <a:spcPct val="20000"/>
              </a:spcBef>
              <a:spcAft>
                <a:spcPct val="0"/>
              </a:spcAft>
              <a:buClrTx/>
              <a:buSzTx/>
              <a:buFontTx/>
              <a:buNone/>
              <a:tabLst/>
              <a:defRPr/>
            </a:lvl1pPr>
            <a:lvl2pPr marL="400008" marR="0" indent="0" algn="l" defTabSz="914305" rtl="0" eaLnBrk="0" fontAlgn="base" latinLnBrk="0" hangingPunct="0">
              <a:lnSpc>
                <a:spcPct val="100000"/>
              </a:lnSpc>
              <a:spcBef>
                <a:spcPct val="20000"/>
              </a:spcBef>
              <a:spcAft>
                <a:spcPct val="0"/>
              </a:spcAft>
              <a:buClrTx/>
              <a:buSzTx/>
              <a:buFontTx/>
              <a:buNone/>
              <a:tabLst/>
              <a:defRPr/>
            </a:lvl2pPr>
          </a:lstStyle>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0" marR="0" lvl="0"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884FC-A345-47D7-8DCD-28131DE4B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7597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4D092-0421-47AB-A780-BE20DA6002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760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7522AC-B5AA-4724-830C-9B8244F0B5F9}" type="datetimeFigureOut">
              <a:rPr lang="en-US" smtClean="0"/>
              <a:t>3/10/2020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2616122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EF3F15-4045-4529-A811-A4D42BD90E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126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92B91-13AD-4E59-9ABD-C40D3A605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941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79821D-5FE4-4D3B-86F0-E2E626614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127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0099"/>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83B2B5-30A8-4AF3-8E9E-22E294530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308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263FE-A7BB-4390-A1A6-93EF2FD68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072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E5863D-A06B-42FC-B145-75F0B1444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5108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728A4-84B3-4C49-BB98-CF753F41F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2704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6CB20-FE90-4F07-9D74-C93DC93066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191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803F9A-FC7E-45DE-BDA0-39A1B2B78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3188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DBED1C4-D92A-4258-8207-A054EC829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228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7522AC-B5AA-4724-830C-9B8244F0B5F9}"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155446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98F6E-3789-4AA0-9741-8A4679864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050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B1E3D-DFFE-41A0-A7AA-291834D63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9232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7153" indent="0" algn="ctr">
              <a:buNone/>
              <a:defRPr/>
            </a:lvl2pPr>
            <a:lvl3pPr marL="914305" indent="0" algn="ctr">
              <a:buNone/>
              <a:defRPr/>
            </a:lvl3pPr>
            <a:lvl4pPr marL="1371458" indent="0" algn="ctr">
              <a:buNone/>
              <a:defRPr/>
            </a:lvl4pPr>
            <a:lvl5pPr marL="1828610" indent="0" algn="ctr">
              <a:buNone/>
              <a:defRPr/>
            </a:lvl5pPr>
            <a:lvl6pPr marL="2285763" indent="0" algn="ctr">
              <a:buNone/>
              <a:defRPr/>
            </a:lvl6pPr>
            <a:lvl7pPr marL="2742915" indent="0" algn="ctr">
              <a:buNone/>
              <a:defRPr/>
            </a:lvl7pPr>
            <a:lvl8pPr marL="3200068" indent="0" algn="ctr">
              <a:buNone/>
              <a:defRPr/>
            </a:lvl8pPr>
            <a:lvl9pPr marL="365722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6F0D65-4873-439C-90FB-737938389C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1619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7239000" cy="4525963"/>
          </a:xfrm>
        </p:spPr>
        <p:txBody>
          <a:bodyPr/>
          <a:lstStyle>
            <a:lvl1pPr marL="0" marR="0" indent="0" algn="l" defTabSz="914305" rtl="0" eaLnBrk="0" fontAlgn="base" latinLnBrk="0" hangingPunct="0">
              <a:lnSpc>
                <a:spcPct val="100000"/>
              </a:lnSpc>
              <a:spcBef>
                <a:spcPct val="20000"/>
              </a:spcBef>
              <a:spcAft>
                <a:spcPct val="0"/>
              </a:spcAft>
              <a:buClrTx/>
              <a:buSzTx/>
              <a:buFontTx/>
              <a:buNone/>
              <a:tabLst/>
              <a:defRPr/>
            </a:lvl1pPr>
            <a:lvl2pPr marL="400008" marR="0" indent="0" algn="l" defTabSz="914305" rtl="0" eaLnBrk="0" fontAlgn="base" latinLnBrk="0" hangingPunct="0">
              <a:lnSpc>
                <a:spcPct val="100000"/>
              </a:lnSpc>
              <a:spcBef>
                <a:spcPct val="20000"/>
              </a:spcBef>
              <a:spcAft>
                <a:spcPct val="0"/>
              </a:spcAft>
              <a:buClrTx/>
              <a:buSzTx/>
              <a:buFontTx/>
              <a:buNone/>
              <a:tabLst/>
              <a:defRPr/>
            </a:lvl2pPr>
          </a:lstStyle>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0" marR="0" lvl="0"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a:p>
            <a:pPr marL="400008" marR="0" lvl="1" indent="0" algn="l" defTabSz="914305" rtl="0" eaLnBrk="0" fontAlgn="base" latinLnBrk="0" hangingPunct="0">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rgbClr val="FFFF00"/>
              </a:solidFill>
              <a:effectLst/>
              <a:uLnTx/>
              <a:uFillTx/>
              <a:latin typeface="+mn-lt"/>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884FC-A345-47D7-8DCD-28131DE4B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2915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3" indent="0">
              <a:buNone/>
              <a:defRPr sz="1800"/>
            </a:lvl2pPr>
            <a:lvl3pPr marL="914305" indent="0">
              <a:buNone/>
              <a:defRPr sz="1600"/>
            </a:lvl3pPr>
            <a:lvl4pPr marL="1371458" indent="0">
              <a:buNone/>
              <a:defRPr sz="1400"/>
            </a:lvl4pPr>
            <a:lvl5pPr marL="1828610" indent="0">
              <a:buNone/>
              <a:defRPr sz="1400"/>
            </a:lvl5pPr>
            <a:lvl6pPr marL="2285763" indent="0">
              <a:buNone/>
              <a:defRPr sz="1400"/>
            </a:lvl6pPr>
            <a:lvl7pPr marL="2742915" indent="0">
              <a:buNone/>
              <a:defRPr sz="1400"/>
            </a:lvl7pPr>
            <a:lvl8pPr marL="3200068" indent="0">
              <a:buNone/>
              <a:defRPr sz="1400"/>
            </a:lvl8pPr>
            <a:lvl9pPr marL="365722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44D092-0421-47AB-A780-BE20DA6002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50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EF3F15-4045-4529-A811-A4D42BD90E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29616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9892B91-13AD-4E59-9ABD-C40D3A605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890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79821D-5FE4-4D3B-86F0-E2E626614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164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0099"/>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583B2B5-30A8-4AF3-8E9E-22E294530F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00632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6263FE-A7BB-4390-A1A6-93EF2FD680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67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7522AC-B5AA-4724-830C-9B8244F0B5F9}" type="datetimeFigureOut">
              <a:rPr lang="en-US" smtClean="0"/>
              <a:t>3/10/2020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2718692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E5863D-A06B-42FC-B145-75F0B14444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5908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5728A4-84B3-4C49-BB98-CF753F41FC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9832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F6CB20-FE90-4F07-9D74-C93DC93066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8146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803F9A-FC7E-45DE-BDA0-39A1B2B78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640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DBED1C4-D92A-4258-8207-A054EC8298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7185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CD98F6E-3789-4AA0-9741-8A46798640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9010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1"/>
            <a:ext cx="8229600" cy="4525963"/>
          </a:xfr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pPr fontAlgn="base">
              <a:spcBef>
                <a:spcPct val="0"/>
              </a:spcBef>
              <a:spcAft>
                <a:spcPct val="0"/>
              </a:spcAft>
              <a:defRPr/>
            </a:pPr>
            <a:endParaRPr lang="en-GB">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FB1E3D-DFFE-41A0-A7AA-291834D63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72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7522AC-B5AA-4724-830C-9B8244F0B5F9}" type="datetimeFigureOut">
              <a:rPr lang="en-US" smtClean="0"/>
              <a:t>3/10/2020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973797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522AC-B5AA-4724-830C-9B8244F0B5F9}" type="datetimeFigureOut">
              <a:rPr lang="en-US" smtClean="0"/>
              <a:t>3/10/2020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150150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7522AC-B5AA-4724-830C-9B8244F0B5F9}"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15442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7522AC-B5AA-4724-830C-9B8244F0B5F9}" type="datetimeFigureOut">
              <a:rPr lang="en-US" smtClean="0"/>
              <a:t>3/10/2020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29A384-D3D0-41E1-B0CA-9089E5A33477}" type="slidenum">
              <a:rPr lang="en-US" smtClean="0"/>
              <a:t>‹#›</a:t>
            </a:fld>
            <a:endParaRPr lang="en-US"/>
          </a:p>
        </p:txBody>
      </p:sp>
    </p:spTree>
    <p:extLst>
      <p:ext uri="{BB962C8B-B14F-4D97-AF65-F5344CB8AC3E}">
        <p14:creationId xmlns:p14="http://schemas.microsoft.com/office/powerpoint/2010/main" val="389869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 Target="../slides/slide3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 Target="../slides/slide14.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 Target="../slides/slide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 Target="../slides/slide10.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 Target="../slides/slide3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 Target="../slides/slide32.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 Target="../slides/slide10.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 Target="../slides/slide17.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522AC-B5AA-4724-830C-9B8244F0B5F9}" type="datetimeFigureOut">
              <a:rPr lang="en-US" smtClean="0"/>
              <a:t>3/10/2020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9A384-D3D0-41E1-B0CA-9089E5A33477}" type="slidenum">
              <a:rPr lang="en-US" smtClean="0"/>
              <a:t>‹#›</a:t>
            </a:fld>
            <a:endParaRPr lang="en-US"/>
          </a:p>
        </p:txBody>
      </p:sp>
    </p:spTree>
    <p:extLst>
      <p:ext uri="{BB962C8B-B14F-4D97-AF65-F5344CB8AC3E}">
        <p14:creationId xmlns:p14="http://schemas.microsoft.com/office/powerpoint/2010/main" val="1159639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dirty="0"/>
              <a:t>Click to edit Master title style</a:t>
            </a:r>
          </a:p>
        </p:txBody>
      </p:sp>
      <p:sp>
        <p:nvSpPr>
          <p:cNvPr id="38915" name="Rectangle 3"/>
          <p:cNvSpPr>
            <a:spLocks noGrp="1" noChangeArrowheads="1"/>
          </p:cNvSpPr>
          <p:nvPr>
            <p:ph type="body" idx="1"/>
          </p:nvPr>
        </p:nvSpPr>
        <p:spPr bwMode="auto">
          <a:xfrm>
            <a:off x="575480" y="1664602"/>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smtClean="0">
                <a:solidFill>
                  <a:schemeClr val="tx1"/>
                </a:solidFill>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smtClean="0">
                <a:solidFill>
                  <a:schemeClr val="tx1"/>
                </a:solidFill>
                <a:latin typeface="Arial" pitchFamily="34" charset="0"/>
              </a:defRPr>
            </a:lvl1pPr>
          </a:lstStyle>
          <a:p>
            <a:pPr fontAlgn="base">
              <a:spcBef>
                <a:spcPct val="0"/>
              </a:spcBef>
              <a:spcAft>
                <a:spcPct val="0"/>
              </a:spcAft>
              <a:defRPr/>
            </a:pPr>
            <a:fld id="{2088A31A-02D4-4BA1-8536-FBD446B2D45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4" name="Rectangle 13"/>
          <p:cNvSpPr/>
          <p:nvPr/>
        </p:nvSpPr>
        <p:spPr>
          <a:xfrm>
            <a:off x="1905000" y="5867400"/>
            <a:ext cx="2925170" cy="323155"/>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Replacement Cases Framework</a:t>
            </a:r>
          </a:p>
        </p:txBody>
      </p:sp>
      <p:sp>
        <p:nvSpPr>
          <p:cNvPr id="15" name="Rectangle 14"/>
          <p:cNvSpPr/>
          <p:nvPr/>
        </p:nvSpPr>
        <p:spPr>
          <a:xfrm>
            <a:off x="1905000" y="6458635"/>
            <a:ext cx="121920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Conclusion</a:t>
            </a:r>
            <a:endParaRPr lang="en-US" sz="1500" kern="0" dirty="0">
              <a:solidFill>
                <a:srgbClr val="FFFF00"/>
              </a:solidFill>
            </a:endParaRPr>
          </a:p>
        </p:txBody>
      </p:sp>
      <p:sp>
        <p:nvSpPr>
          <p:cNvPr id="16" name="Rectangle 15"/>
          <p:cNvSpPr/>
          <p:nvPr/>
        </p:nvSpPr>
        <p:spPr>
          <a:xfrm>
            <a:off x="1905000" y="6172200"/>
            <a:ext cx="239177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Correlational Framework</a:t>
            </a:r>
          </a:p>
        </p:txBody>
      </p:sp>
      <p:sp>
        <p:nvSpPr>
          <p:cNvPr id="2" name="TextBox 1"/>
          <p:cNvSpPr txBox="1"/>
          <p:nvPr/>
        </p:nvSpPr>
        <p:spPr>
          <a:xfrm>
            <a:off x="685800" y="6328515"/>
            <a:ext cx="1095151" cy="369322"/>
          </a:xfrm>
          <a:prstGeom prst="rect">
            <a:avLst/>
          </a:prstGeom>
          <a:noFill/>
        </p:spPr>
        <p:txBody>
          <a:bodyPr wrap="none" lIns="91430" tIns="45715" rIns="91430" bIns="45715" rtlCol="0">
            <a:spAutoFit/>
          </a:bodyPr>
          <a:lstStyle/>
          <a:p>
            <a:pPr fontAlgn="base">
              <a:spcBef>
                <a:spcPct val="0"/>
              </a:spcBef>
              <a:spcAft>
                <a:spcPct val="0"/>
              </a:spcAft>
            </a:pPr>
            <a:r>
              <a:rPr lang="en-US" dirty="0">
                <a:solidFill>
                  <a:srgbClr val="FF00FF"/>
                </a:solidFill>
              </a:rPr>
              <a:t>overview</a:t>
            </a:r>
          </a:p>
        </p:txBody>
      </p:sp>
      <p:sp>
        <p:nvSpPr>
          <p:cNvPr id="3" name="Rectangle 2"/>
          <p:cNvSpPr/>
          <p:nvPr/>
        </p:nvSpPr>
        <p:spPr>
          <a:xfrm>
            <a:off x="4275162" y="5567318"/>
            <a:ext cx="4868839" cy="1278971"/>
          </a:xfrm>
          <a:prstGeom prst="rect">
            <a:avLst/>
          </a:prstGeom>
          <a:solidFill>
            <a:srgbClr val="000099"/>
          </a:solidFill>
        </p:spPr>
        <p:txBody>
          <a:bodyPr wrap="square" lIns="91430" tIns="45715" rIns="91430" bIns="45715">
            <a:spAutoFit/>
          </a:bodyPr>
          <a:lstStyle/>
          <a:p>
            <a:pPr marL="400008" lvl="1" fontAlgn="base">
              <a:spcBef>
                <a:spcPct val="0"/>
              </a:spcBef>
              <a:spcAft>
                <a:spcPct val="0"/>
              </a:spcAft>
            </a:pPr>
            <a:r>
              <a:rPr lang="en-US" sz="1500" dirty="0">
                <a:solidFill>
                  <a:srgbClr val="FFFF00"/>
                </a:solidFill>
                <a:hlinkClick r:id="rId17" action="ppaction://hlinksldjump"/>
              </a:rPr>
              <a:t>Thresholds for inference and % bias to invalidate</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rId18" action="ppaction://hlinksldjump"/>
              </a:rPr>
              <a:t>The counterfactual paradigm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 action="ppaction://noaction"/>
              </a:rPr>
              <a:t>Internal validity example: kindergarten retention</a:t>
            </a:r>
            <a:r>
              <a:rPr lang="en-US" sz="1500" dirty="0">
                <a:solidFill>
                  <a:srgbClr val="FFFF00"/>
                </a:solidFill>
              </a:rPr>
              <a:t> </a:t>
            </a:r>
          </a:p>
          <a:p>
            <a:pPr marL="400008" lvl="1" fontAlgn="base">
              <a:spcBef>
                <a:spcPct val="0"/>
              </a:spcBef>
              <a:spcAft>
                <a:spcPct val="0"/>
              </a:spcAft>
            </a:pPr>
            <a:r>
              <a:rPr lang="en-US" sz="1500" dirty="0">
                <a:solidFill>
                  <a:srgbClr val="FFFF00"/>
                </a:solidFill>
                <a:hlinkClick r:id="" action="ppaction://noaction"/>
              </a:rPr>
              <a:t>External validity </a:t>
            </a:r>
            <a:r>
              <a:rPr lang="en-US" sz="1500" dirty="0" err="1">
                <a:solidFill>
                  <a:srgbClr val="FFFF00"/>
                </a:solidFill>
                <a:hlinkClick r:id="" action="ppaction://noaction"/>
              </a:rPr>
              <a:t>exampleOpen</a:t>
            </a:r>
            <a:r>
              <a:rPr lang="en-US" sz="1500" dirty="0">
                <a:solidFill>
                  <a:srgbClr val="FFFF00"/>
                </a:solidFill>
                <a:hlinkClick r:id="" action="ppaction://noaction"/>
              </a:rPr>
              <a:t> Court curriculum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 action="ppaction://noaction"/>
              </a:rPr>
              <a:t>Extensions of the framework</a:t>
            </a:r>
            <a:endParaRPr lang="en-US" sz="1500" dirty="0">
              <a:solidFill>
                <a:srgbClr val="FFFF00"/>
              </a:solidFill>
            </a:endParaRPr>
          </a:p>
        </p:txBody>
      </p:sp>
      <p:sp>
        <p:nvSpPr>
          <p:cNvPr id="4" name="Rectangle 3"/>
          <p:cNvSpPr/>
          <p:nvPr/>
        </p:nvSpPr>
        <p:spPr>
          <a:xfrm>
            <a:off x="4495800" y="5099965"/>
            <a:ext cx="4191000" cy="1753627"/>
          </a:xfrm>
          <a:prstGeom prst="rect">
            <a:avLst/>
          </a:prstGeom>
          <a:solidFill>
            <a:srgbClr val="000099"/>
          </a:solidFill>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Correlational Framework</a:t>
            </a:r>
            <a:r>
              <a:rPr lang="en-US" sz="1500" kern="0" dirty="0">
                <a:solidFill>
                  <a:srgbClr val="FFFF00"/>
                </a:solidFill>
              </a:rPr>
              <a:t> </a:t>
            </a:r>
          </a:p>
          <a:p>
            <a:pPr defTabSz="914305" eaLnBrk="0" fontAlgn="base" hangingPunct="0">
              <a:spcBef>
                <a:spcPct val="20000"/>
              </a:spcBef>
              <a:spcAft>
                <a:spcPct val="0"/>
              </a:spcAft>
              <a:defRPr/>
            </a:pPr>
            <a:r>
              <a:rPr lang="en-US" sz="1500" kern="0" dirty="0">
                <a:solidFill>
                  <a:srgbClr val="FFFF00"/>
                </a:solidFill>
                <a:hlinkClick r:id="" action="ppaction://noaction"/>
              </a:rPr>
              <a:t>      Impact of a Confounding variable</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Internal validity</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kindergarten retention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External validity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Open Court curriculum </a:t>
            </a:r>
            <a:endParaRPr lang="en-US" sz="1500" kern="0" dirty="0">
              <a:solidFill>
                <a:srgbClr val="FFFF00"/>
              </a:solidFill>
            </a:endParaRPr>
          </a:p>
        </p:txBody>
      </p:sp>
    </p:spTree>
    <p:extLst>
      <p:ext uri="{BB962C8B-B14F-4D97-AF65-F5344CB8AC3E}">
        <p14:creationId xmlns:p14="http://schemas.microsoft.com/office/powerpoint/2010/main" val="40936848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15" grpId="0"/>
      <p:bldP spid="16" grpId="0"/>
      <p:bldP spid="3" grpId="0" animBg="1"/>
      <p:bldP spid="3" grpId="1" animBg="1"/>
      <p:bldP spid="4" grpId="0" animBg="1"/>
      <p:bldP spid="4" grpId="1" animBg="1"/>
    </p:bld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p:titleStyle>
    <p:bodyStyle>
      <a:lvl1pPr marL="342865" indent="-342865" algn="l" rtl="0" eaLnBrk="0" fontAlgn="base" hangingPunct="0">
        <a:spcBef>
          <a:spcPct val="20000"/>
        </a:spcBef>
        <a:spcAft>
          <a:spcPct val="0"/>
        </a:spcAft>
        <a:buChar char="•"/>
        <a:defRPr sz="3200">
          <a:solidFill>
            <a:srgbClr val="FFFF00"/>
          </a:solidFill>
          <a:latin typeface="+mn-lt"/>
          <a:ea typeface="+mn-ea"/>
          <a:cs typeface="+mn-cs"/>
        </a:defRPr>
      </a:lvl1pPr>
      <a:lvl2pPr marL="742873" indent="-285720" algn="l" rtl="0" eaLnBrk="0" fontAlgn="base" hangingPunct="0">
        <a:spcBef>
          <a:spcPct val="20000"/>
        </a:spcBef>
        <a:spcAft>
          <a:spcPct val="0"/>
        </a:spcAft>
        <a:buChar char="–"/>
        <a:defRPr sz="2800">
          <a:solidFill>
            <a:srgbClr val="FFFF00"/>
          </a:solidFill>
          <a:latin typeface="+mn-lt"/>
        </a:defRPr>
      </a:lvl2pPr>
      <a:lvl3pPr marL="1142882" indent="-228577" algn="l" rtl="0" eaLnBrk="0" fontAlgn="base" hangingPunct="0">
        <a:spcBef>
          <a:spcPct val="20000"/>
        </a:spcBef>
        <a:spcAft>
          <a:spcPct val="0"/>
        </a:spcAft>
        <a:buChar char="•"/>
        <a:defRPr sz="2400">
          <a:solidFill>
            <a:srgbClr val="FFFF00"/>
          </a:solidFill>
          <a:latin typeface="+mn-lt"/>
        </a:defRPr>
      </a:lvl3pPr>
      <a:lvl4pPr marL="1600034" indent="-228577" algn="l" rtl="0" eaLnBrk="0" fontAlgn="base" hangingPunct="0">
        <a:spcBef>
          <a:spcPct val="20000"/>
        </a:spcBef>
        <a:spcAft>
          <a:spcPct val="0"/>
        </a:spcAft>
        <a:buChar char="–"/>
        <a:defRPr sz="2000">
          <a:solidFill>
            <a:srgbClr val="FFFF00"/>
          </a:solidFill>
          <a:latin typeface="+mn-lt"/>
        </a:defRPr>
      </a:lvl4pPr>
      <a:lvl5pPr marL="2057187" indent="-228577" algn="l" rtl="0" eaLnBrk="0" fontAlgn="base" hangingPunct="0">
        <a:spcBef>
          <a:spcPct val="20000"/>
        </a:spcBef>
        <a:spcAft>
          <a:spcPct val="0"/>
        </a:spcAft>
        <a:buChar char="»"/>
        <a:defRPr sz="2000">
          <a:solidFill>
            <a:srgbClr val="FFFF00"/>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dirty="0"/>
              <a:t>Click to edit Master title style</a:t>
            </a:r>
          </a:p>
        </p:txBody>
      </p:sp>
      <p:sp>
        <p:nvSpPr>
          <p:cNvPr id="38915" name="Rectangle 3"/>
          <p:cNvSpPr>
            <a:spLocks noGrp="1" noChangeArrowheads="1"/>
          </p:cNvSpPr>
          <p:nvPr>
            <p:ph type="body" idx="1"/>
          </p:nvPr>
        </p:nvSpPr>
        <p:spPr bwMode="auto">
          <a:xfrm>
            <a:off x="575480" y="1664602"/>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smtClean="0">
                <a:solidFill>
                  <a:schemeClr val="tx1"/>
                </a:solidFill>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smtClean="0">
                <a:solidFill>
                  <a:schemeClr val="tx1"/>
                </a:solidFill>
                <a:latin typeface="Arial" pitchFamily="34" charset="0"/>
              </a:defRPr>
            </a:lvl1pPr>
          </a:lstStyle>
          <a:p>
            <a:pPr fontAlgn="base">
              <a:spcBef>
                <a:spcPct val="0"/>
              </a:spcBef>
              <a:spcAft>
                <a:spcPct val="0"/>
              </a:spcAft>
              <a:defRPr/>
            </a:pPr>
            <a:fld id="{2088A31A-02D4-4BA1-8536-FBD446B2D45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4" name="Rectangle 13"/>
          <p:cNvSpPr/>
          <p:nvPr/>
        </p:nvSpPr>
        <p:spPr>
          <a:xfrm>
            <a:off x="1905000" y="5867400"/>
            <a:ext cx="2925170" cy="323155"/>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Replacement Cases Framework</a:t>
            </a:r>
          </a:p>
        </p:txBody>
      </p:sp>
      <p:sp>
        <p:nvSpPr>
          <p:cNvPr id="15" name="Rectangle 14"/>
          <p:cNvSpPr/>
          <p:nvPr/>
        </p:nvSpPr>
        <p:spPr>
          <a:xfrm>
            <a:off x="1905000" y="6458635"/>
            <a:ext cx="121920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Conclusion</a:t>
            </a:r>
            <a:endParaRPr lang="en-US" sz="1500" kern="0" dirty="0">
              <a:solidFill>
                <a:srgbClr val="FFFF00"/>
              </a:solidFill>
            </a:endParaRPr>
          </a:p>
        </p:txBody>
      </p:sp>
      <p:sp>
        <p:nvSpPr>
          <p:cNvPr id="16" name="Rectangle 15"/>
          <p:cNvSpPr/>
          <p:nvPr/>
        </p:nvSpPr>
        <p:spPr>
          <a:xfrm>
            <a:off x="1905000" y="6172200"/>
            <a:ext cx="239177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Correlational Framework</a:t>
            </a:r>
          </a:p>
        </p:txBody>
      </p:sp>
      <p:sp>
        <p:nvSpPr>
          <p:cNvPr id="2" name="TextBox 1"/>
          <p:cNvSpPr txBox="1"/>
          <p:nvPr/>
        </p:nvSpPr>
        <p:spPr>
          <a:xfrm>
            <a:off x="685800" y="6328515"/>
            <a:ext cx="1095151" cy="369322"/>
          </a:xfrm>
          <a:prstGeom prst="rect">
            <a:avLst/>
          </a:prstGeom>
          <a:noFill/>
        </p:spPr>
        <p:txBody>
          <a:bodyPr wrap="none" lIns="91430" tIns="45715" rIns="91430" bIns="45715" rtlCol="0">
            <a:spAutoFit/>
          </a:bodyPr>
          <a:lstStyle/>
          <a:p>
            <a:pPr fontAlgn="base">
              <a:spcBef>
                <a:spcPct val="0"/>
              </a:spcBef>
              <a:spcAft>
                <a:spcPct val="0"/>
              </a:spcAft>
            </a:pPr>
            <a:r>
              <a:rPr lang="en-US" dirty="0">
                <a:solidFill>
                  <a:srgbClr val="FF00FF"/>
                </a:solidFill>
              </a:rPr>
              <a:t>overview</a:t>
            </a:r>
          </a:p>
        </p:txBody>
      </p:sp>
      <p:sp>
        <p:nvSpPr>
          <p:cNvPr id="3" name="Rectangle 2"/>
          <p:cNvSpPr/>
          <p:nvPr/>
        </p:nvSpPr>
        <p:spPr>
          <a:xfrm>
            <a:off x="4275162" y="5567318"/>
            <a:ext cx="4868839" cy="1278971"/>
          </a:xfrm>
          <a:prstGeom prst="rect">
            <a:avLst/>
          </a:prstGeom>
          <a:solidFill>
            <a:srgbClr val="000099"/>
          </a:solidFill>
        </p:spPr>
        <p:txBody>
          <a:bodyPr wrap="square" lIns="91430" tIns="45715" rIns="91430" bIns="45715">
            <a:spAutoFit/>
          </a:bodyPr>
          <a:lstStyle/>
          <a:p>
            <a:pPr marL="400008" lvl="1" fontAlgn="base">
              <a:spcBef>
                <a:spcPct val="0"/>
              </a:spcBef>
              <a:spcAft>
                <a:spcPct val="0"/>
              </a:spcAft>
            </a:pPr>
            <a:r>
              <a:rPr lang="en-US" sz="1500" dirty="0">
                <a:solidFill>
                  <a:srgbClr val="FFFF00"/>
                </a:solidFill>
                <a:hlinkClick r:id="rId17" action="ppaction://hlinksldjump"/>
              </a:rPr>
              <a:t>Thresholds for inference and % bias to invalidate</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rId18" action="ppaction://hlinksldjump"/>
              </a:rPr>
              <a:t>The counterfactual paradigm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rId19" action="ppaction://hlinksldjump"/>
              </a:rPr>
              <a:t>Internal validity example: kindergarten retention</a:t>
            </a:r>
            <a:r>
              <a:rPr lang="en-US" sz="1500" dirty="0">
                <a:solidFill>
                  <a:srgbClr val="FFFF00"/>
                </a:solidFill>
              </a:rPr>
              <a:t> </a:t>
            </a:r>
          </a:p>
          <a:p>
            <a:pPr marL="400008" lvl="1" fontAlgn="base">
              <a:spcBef>
                <a:spcPct val="0"/>
              </a:spcBef>
              <a:spcAft>
                <a:spcPct val="0"/>
              </a:spcAft>
            </a:pPr>
            <a:r>
              <a:rPr lang="en-US" sz="1500" dirty="0">
                <a:solidFill>
                  <a:srgbClr val="FFFF00"/>
                </a:solidFill>
                <a:hlinkClick r:id="" action="ppaction://noaction"/>
              </a:rPr>
              <a:t>External validity </a:t>
            </a:r>
            <a:r>
              <a:rPr lang="en-US" sz="1500" dirty="0" err="1">
                <a:solidFill>
                  <a:srgbClr val="FFFF00"/>
                </a:solidFill>
                <a:hlinkClick r:id="" action="ppaction://noaction"/>
              </a:rPr>
              <a:t>exampleOpen</a:t>
            </a:r>
            <a:r>
              <a:rPr lang="en-US" sz="1500" dirty="0">
                <a:solidFill>
                  <a:srgbClr val="FFFF00"/>
                </a:solidFill>
                <a:hlinkClick r:id="" action="ppaction://noaction"/>
              </a:rPr>
              <a:t> Court curriculum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 action="ppaction://noaction"/>
              </a:rPr>
              <a:t>Extensions of the framework</a:t>
            </a:r>
            <a:endParaRPr lang="en-US" sz="1500" dirty="0">
              <a:solidFill>
                <a:srgbClr val="FFFF00"/>
              </a:solidFill>
            </a:endParaRPr>
          </a:p>
        </p:txBody>
      </p:sp>
      <p:sp>
        <p:nvSpPr>
          <p:cNvPr id="4" name="Rectangle 3"/>
          <p:cNvSpPr/>
          <p:nvPr/>
        </p:nvSpPr>
        <p:spPr>
          <a:xfrm>
            <a:off x="4495800" y="5099965"/>
            <a:ext cx="4191000" cy="1753627"/>
          </a:xfrm>
          <a:prstGeom prst="rect">
            <a:avLst/>
          </a:prstGeom>
          <a:solidFill>
            <a:srgbClr val="000099"/>
          </a:solidFill>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Correlational Framework</a:t>
            </a:r>
            <a:r>
              <a:rPr lang="en-US" sz="1500" kern="0" dirty="0">
                <a:solidFill>
                  <a:srgbClr val="FFFF00"/>
                </a:solidFill>
              </a:rPr>
              <a:t> </a:t>
            </a:r>
          </a:p>
          <a:p>
            <a:pPr defTabSz="914305" eaLnBrk="0" fontAlgn="base" hangingPunct="0">
              <a:spcBef>
                <a:spcPct val="20000"/>
              </a:spcBef>
              <a:spcAft>
                <a:spcPct val="0"/>
              </a:spcAft>
              <a:defRPr/>
            </a:pPr>
            <a:r>
              <a:rPr lang="en-US" sz="1500" kern="0" dirty="0">
                <a:solidFill>
                  <a:srgbClr val="FFFF00"/>
                </a:solidFill>
                <a:hlinkClick r:id="" action="ppaction://noaction"/>
              </a:rPr>
              <a:t>      Impact of a Confounding variable</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Internal validity</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kindergarten retention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External validity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Open Court curriculum </a:t>
            </a:r>
            <a:endParaRPr lang="en-US" sz="1500" kern="0" dirty="0">
              <a:solidFill>
                <a:srgbClr val="FFFF00"/>
              </a:solidFill>
            </a:endParaRPr>
          </a:p>
        </p:txBody>
      </p:sp>
    </p:spTree>
    <p:extLst>
      <p:ext uri="{BB962C8B-B14F-4D97-AF65-F5344CB8AC3E}">
        <p14:creationId xmlns:p14="http://schemas.microsoft.com/office/powerpoint/2010/main" val="37300869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15" grpId="0"/>
      <p:bldP spid="16" grpId="0"/>
      <p:bldP spid="3" grpId="0" animBg="1"/>
      <p:bldP spid="3" grpId="1" animBg="1"/>
      <p:bldP spid="4" grpId="0" animBg="1"/>
      <p:bldP spid="4" grpId="1" animBg="1"/>
    </p:bld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p:titleStyle>
    <p:bodyStyle>
      <a:lvl1pPr marL="342865" indent="-342865" algn="l" rtl="0" eaLnBrk="0" fontAlgn="base" hangingPunct="0">
        <a:spcBef>
          <a:spcPct val="20000"/>
        </a:spcBef>
        <a:spcAft>
          <a:spcPct val="0"/>
        </a:spcAft>
        <a:buChar char="•"/>
        <a:defRPr sz="3200">
          <a:solidFill>
            <a:srgbClr val="FFFF00"/>
          </a:solidFill>
          <a:latin typeface="+mn-lt"/>
          <a:ea typeface="+mn-ea"/>
          <a:cs typeface="+mn-cs"/>
        </a:defRPr>
      </a:lvl1pPr>
      <a:lvl2pPr marL="742873" indent="-285720" algn="l" rtl="0" eaLnBrk="0" fontAlgn="base" hangingPunct="0">
        <a:spcBef>
          <a:spcPct val="20000"/>
        </a:spcBef>
        <a:spcAft>
          <a:spcPct val="0"/>
        </a:spcAft>
        <a:buChar char="–"/>
        <a:defRPr sz="2800">
          <a:solidFill>
            <a:srgbClr val="FFFF00"/>
          </a:solidFill>
          <a:latin typeface="+mn-lt"/>
        </a:defRPr>
      </a:lvl2pPr>
      <a:lvl3pPr marL="1142882" indent="-228577" algn="l" rtl="0" eaLnBrk="0" fontAlgn="base" hangingPunct="0">
        <a:spcBef>
          <a:spcPct val="20000"/>
        </a:spcBef>
        <a:spcAft>
          <a:spcPct val="0"/>
        </a:spcAft>
        <a:buChar char="•"/>
        <a:defRPr sz="2400">
          <a:solidFill>
            <a:srgbClr val="FFFF00"/>
          </a:solidFill>
          <a:latin typeface="+mn-lt"/>
        </a:defRPr>
      </a:lvl3pPr>
      <a:lvl4pPr marL="1600034" indent="-228577" algn="l" rtl="0" eaLnBrk="0" fontAlgn="base" hangingPunct="0">
        <a:spcBef>
          <a:spcPct val="20000"/>
        </a:spcBef>
        <a:spcAft>
          <a:spcPct val="0"/>
        </a:spcAft>
        <a:buChar char="–"/>
        <a:defRPr sz="2000">
          <a:solidFill>
            <a:srgbClr val="FFFF00"/>
          </a:solidFill>
          <a:latin typeface="+mn-lt"/>
        </a:defRPr>
      </a:lvl4pPr>
      <a:lvl5pPr marL="2057187" indent="-228577" algn="l" rtl="0" eaLnBrk="0" fontAlgn="base" hangingPunct="0">
        <a:spcBef>
          <a:spcPct val="20000"/>
        </a:spcBef>
        <a:spcAft>
          <a:spcPct val="0"/>
        </a:spcAft>
        <a:buChar char="»"/>
        <a:defRPr sz="2000">
          <a:solidFill>
            <a:srgbClr val="FFFF00"/>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dirty="0"/>
              <a:t>Click to edit Master title style</a:t>
            </a:r>
          </a:p>
        </p:txBody>
      </p:sp>
      <p:sp>
        <p:nvSpPr>
          <p:cNvPr id="38915" name="Rectangle 3"/>
          <p:cNvSpPr>
            <a:spLocks noGrp="1" noChangeArrowheads="1"/>
          </p:cNvSpPr>
          <p:nvPr>
            <p:ph type="body" idx="1"/>
          </p:nvPr>
        </p:nvSpPr>
        <p:spPr bwMode="auto">
          <a:xfrm>
            <a:off x="575480" y="1664602"/>
            <a:ext cx="8229600" cy="45259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smtClean="0">
                <a:solidFill>
                  <a:schemeClr val="tx1"/>
                </a:solidFill>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smtClean="0">
                <a:solidFill>
                  <a:schemeClr val="tx1"/>
                </a:solidFill>
                <a:latin typeface="Arial" pitchFamily="34" charset="0"/>
              </a:defRPr>
            </a:lvl1pPr>
          </a:lstStyle>
          <a:p>
            <a:pPr fontAlgn="base">
              <a:spcBef>
                <a:spcPct val="0"/>
              </a:spcBef>
              <a:spcAft>
                <a:spcPct val="0"/>
              </a:spcAft>
              <a:defRPr/>
            </a:pPr>
            <a:fld id="{2088A31A-02D4-4BA1-8536-FBD446B2D458}"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14" name="Rectangle 13"/>
          <p:cNvSpPr/>
          <p:nvPr/>
        </p:nvSpPr>
        <p:spPr>
          <a:xfrm>
            <a:off x="1905000" y="5867400"/>
            <a:ext cx="2925170" cy="323155"/>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Replacement Cases Framework</a:t>
            </a:r>
          </a:p>
        </p:txBody>
      </p:sp>
      <p:sp>
        <p:nvSpPr>
          <p:cNvPr id="15" name="Rectangle 14"/>
          <p:cNvSpPr/>
          <p:nvPr/>
        </p:nvSpPr>
        <p:spPr>
          <a:xfrm>
            <a:off x="1905000" y="6458635"/>
            <a:ext cx="121920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Conclusion</a:t>
            </a:r>
            <a:endParaRPr lang="en-US" sz="1500" kern="0" dirty="0">
              <a:solidFill>
                <a:srgbClr val="FFFF00"/>
              </a:solidFill>
            </a:endParaRPr>
          </a:p>
        </p:txBody>
      </p:sp>
      <p:sp>
        <p:nvSpPr>
          <p:cNvPr id="16" name="Rectangle 15"/>
          <p:cNvSpPr/>
          <p:nvPr/>
        </p:nvSpPr>
        <p:spPr>
          <a:xfrm>
            <a:off x="1905000" y="6172200"/>
            <a:ext cx="2391770" cy="329659"/>
          </a:xfrm>
          <a:prstGeom prst="rect">
            <a:avLst/>
          </a:prstGeom>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00FF"/>
                </a:solidFill>
              </a:rPr>
              <a:t>Correlational Framework</a:t>
            </a:r>
          </a:p>
        </p:txBody>
      </p:sp>
      <p:sp>
        <p:nvSpPr>
          <p:cNvPr id="2" name="TextBox 1"/>
          <p:cNvSpPr txBox="1"/>
          <p:nvPr/>
        </p:nvSpPr>
        <p:spPr>
          <a:xfrm>
            <a:off x="685800" y="6328515"/>
            <a:ext cx="1095151" cy="369322"/>
          </a:xfrm>
          <a:prstGeom prst="rect">
            <a:avLst/>
          </a:prstGeom>
          <a:noFill/>
        </p:spPr>
        <p:txBody>
          <a:bodyPr wrap="none" lIns="91430" tIns="45715" rIns="91430" bIns="45715" rtlCol="0">
            <a:spAutoFit/>
          </a:bodyPr>
          <a:lstStyle/>
          <a:p>
            <a:pPr fontAlgn="base">
              <a:spcBef>
                <a:spcPct val="0"/>
              </a:spcBef>
              <a:spcAft>
                <a:spcPct val="0"/>
              </a:spcAft>
            </a:pPr>
            <a:r>
              <a:rPr lang="en-US" dirty="0">
                <a:solidFill>
                  <a:srgbClr val="FF00FF"/>
                </a:solidFill>
              </a:rPr>
              <a:t>overview</a:t>
            </a:r>
          </a:p>
        </p:txBody>
      </p:sp>
      <p:sp>
        <p:nvSpPr>
          <p:cNvPr id="3" name="Rectangle 2"/>
          <p:cNvSpPr/>
          <p:nvPr/>
        </p:nvSpPr>
        <p:spPr>
          <a:xfrm>
            <a:off x="4275162" y="5567318"/>
            <a:ext cx="4868839" cy="1278971"/>
          </a:xfrm>
          <a:prstGeom prst="rect">
            <a:avLst/>
          </a:prstGeom>
          <a:solidFill>
            <a:srgbClr val="000099"/>
          </a:solidFill>
        </p:spPr>
        <p:txBody>
          <a:bodyPr wrap="square" lIns="91430" tIns="45715" rIns="91430" bIns="45715">
            <a:spAutoFit/>
          </a:bodyPr>
          <a:lstStyle/>
          <a:p>
            <a:pPr marL="400008" lvl="1" fontAlgn="base">
              <a:spcBef>
                <a:spcPct val="0"/>
              </a:spcBef>
              <a:spcAft>
                <a:spcPct val="0"/>
              </a:spcAft>
            </a:pPr>
            <a:r>
              <a:rPr lang="en-US" sz="1500" dirty="0">
                <a:solidFill>
                  <a:srgbClr val="FFFF00"/>
                </a:solidFill>
                <a:hlinkClick r:id="rId17" action="ppaction://hlinksldjump"/>
              </a:rPr>
              <a:t>Thresholds for inference and % bias to invalidate</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rId18" action="ppaction://hlinksldjump"/>
              </a:rPr>
              <a:t>The counterfactual paradigm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rId19" action="ppaction://hlinksldjump"/>
              </a:rPr>
              <a:t>Internal validity example: kindergarten retention</a:t>
            </a:r>
            <a:r>
              <a:rPr lang="en-US" sz="1500" dirty="0">
                <a:solidFill>
                  <a:srgbClr val="FFFF00"/>
                </a:solidFill>
              </a:rPr>
              <a:t> </a:t>
            </a:r>
          </a:p>
          <a:p>
            <a:pPr marL="400008" lvl="1" fontAlgn="base">
              <a:spcBef>
                <a:spcPct val="0"/>
              </a:spcBef>
              <a:spcAft>
                <a:spcPct val="0"/>
              </a:spcAft>
            </a:pPr>
            <a:r>
              <a:rPr lang="en-US" sz="1500" dirty="0">
                <a:solidFill>
                  <a:srgbClr val="FFFF00"/>
                </a:solidFill>
                <a:hlinkClick r:id="" action="ppaction://noaction"/>
              </a:rPr>
              <a:t>External validity </a:t>
            </a:r>
            <a:r>
              <a:rPr lang="en-US" sz="1500" dirty="0" err="1">
                <a:solidFill>
                  <a:srgbClr val="FFFF00"/>
                </a:solidFill>
                <a:hlinkClick r:id="" action="ppaction://noaction"/>
              </a:rPr>
              <a:t>exampleOpen</a:t>
            </a:r>
            <a:r>
              <a:rPr lang="en-US" sz="1500" dirty="0">
                <a:solidFill>
                  <a:srgbClr val="FFFF00"/>
                </a:solidFill>
                <a:hlinkClick r:id="" action="ppaction://noaction"/>
              </a:rPr>
              <a:t> Court curriculum</a:t>
            </a:r>
            <a:endParaRPr lang="en-US" sz="1500" dirty="0">
              <a:solidFill>
                <a:srgbClr val="FFFF00"/>
              </a:solidFill>
            </a:endParaRPr>
          </a:p>
          <a:p>
            <a:pPr marL="400008" lvl="1" fontAlgn="base">
              <a:spcBef>
                <a:spcPct val="0"/>
              </a:spcBef>
              <a:spcAft>
                <a:spcPct val="0"/>
              </a:spcAft>
            </a:pPr>
            <a:r>
              <a:rPr lang="en-US" sz="1500" dirty="0">
                <a:solidFill>
                  <a:srgbClr val="FFFF00"/>
                </a:solidFill>
                <a:hlinkClick r:id="" action="ppaction://noaction"/>
              </a:rPr>
              <a:t>Extensions of the framework</a:t>
            </a:r>
            <a:endParaRPr lang="en-US" sz="1500" dirty="0">
              <a:solidFill>
                <a:srgbClr val="FFFF00"/>
              </a:solidFill>
            </a:endParaRPr>
          </a:p>
        </p:txBody>
      </p:sp>
      <p:sp>
        <p:nvSpPr>
          <p:cNvPr id="4" name="Rectangle 3"/>
          <p:cNvSpPr/>
          <p:nvPr/>
        </p:nvSpPr>
        <p:spPr>
          <a:xfrm>
            <a:off x="4495800" y="5099965"/>
            <a:ext cx="4191000" cy="1753627"/>
          </a:xfrm>
          <a:prstGeom prst="rect">
            <a:avLst/>
          </a:prstGeom>
          <a:solidFill>
            <a:srgbClr val="000099"/>
          </a:solidFill>
        </p:spPr>
        <p:txBody>
          <a:bodyPr wrap="square" lIns="91430" tIns="45715" rIns="91430" bIns="45715">
            <a:spAutoFit/>
          </a:bodyPr>
          <a:lstStyle/>
          <a:p>
            <a:pPr defTabSz="914305" eaLnBrk="0" fontAlgn="base" hangingPunct="0">
              <a:spcBef>
                <a:spcPct val="20000"/>
              </a:spcBef>
              <a:spcAft>
                <a:spcPct val="0"/>
              </a:spcAft>
              <a:defRPr/>
            </a:pPr>
            <a:r>
              <a:rPr lang="en-US" sz="1500" kern="0" dirty="0">
                <a:solidFill>
                  <a:srgbClr val="FFFF00"/>
                </a:solidFill>
                <a:hlinkClick r:id="" action="ppaction://noaction"/>
              </a:rPr>
              <a:t>Correlational Framework</a:t>
            </a:r>
            <a:r>
              <a:rPr lang="en-US" sz="1500" kern="0" dirty="0">
                <a:solidFill>
                  <a:srgbClr val="FFFF00"/>
                </a:solidFill>
              </a:rPr>
              <a:t> </a:t>
            </a:r>
          </a:p>
          <a:p>
            <a:pPr defTabSz="914305" eaLnBrk="0" fontAlgn="base" hangingPunct="0">
              <a:spcBef>
                <a:spcPct val="20000"/>
              </a:spcBef>
              <a:spcAft>
                <a:spcPct val="0"/>
              </a:spcAft>
              <a:defRPr/>
            </a:pPr>
            <a:r>
              <a:rPr lang="en-US" sz="1500" kern="0" dirty="0">
                <a:solidFill>
                  <a:srgbClr val="FFFF00"/>
                </a:solidFill>
                <a:hlinkClick r:id="" action="ppaction://noaction"/>
              </a:rPr>
              <a:t>      Impact of a Confounding variable</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Internal validity</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kindergarten retention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External validity </a:t>
            </a:r>
            <a:endParaRPr lang="en-US" sz="1500" kern="0" dirty="0">
              <a:solidFill>
                <a:srgbClr val="FFFF00"/>
              </a:solidFill>
            </a:endParaRPr>
          </a:p>
          <a:p>
            <a:pPr marL="400008" lvl="1" defTabSz="914305" eaLnBrk="0" fontAlgn="base" hangingPunct="0">
              <a:spcBef>
                <a:spcPct val="20000"/>
              </a:spcBef>
              <a:spcAft>
                <a:spcPct val="0"/>
              </a:spcAft>
              <a:defRPr/>
            </a:pPr>
            <a:r>
              <a:rPr lang="en-US" sz="1500" kern="0" dirty="0">
                <a:solidFill>
                  <a:srgbClr val="FFFF00"/>
                </a:solidFill>
                <a:hlinkClick r:id="" action="ppaction://noaction"/>
              </a:rPr>
              <a:t>example: effect of Open Court curriculum </a:t>
            </a:r>
            <a:endParaRPr lang="en-US" sz="1500" kern="0" dirty="0">
              <a:solidFill>
                <a:srgbClr val="FFFF00"/>
              </a:solidFill>
            </a:endParaRPr>
          </a:p>
        </p:txBody>
      </p:sp>
    </p:spTree>
    <p:extLst>
      <p:ext uri="{BB962C8B-B14F-4D97-AF65-F5344CB8AC3E}">
        <p14:creationId xmlns:p14="http://schemas.microsoft.com/office/powerpoint/2010/main" val="244795100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p:bldP spid="15" grpId="0"/>
      <p:bldP spid="16" grpId="0"/>
      <p:bldP spid="3" grpId="0" animBg="1"/>
      <p:bldP spid="3" grpId="1" animBg="1"/>
      <p:bldP spid="4" grpId="0" animBg="1"/>
      <p:bldP spid="4" grpId="1" animBg="1"/>
    </p:bldLst>
  </p:timing>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Arial" charset="0"/>
        </a:defRPr>
      </a:lvl2pPr>
      <a:lvl3pPr algn="ctr" rtl="0" eaLnBrk="0" fontAlgn="base" hangingPunct="0">
        <a:spcBef>
          <a:spcPct val="0"/>
        </a:spcBef>
        <a:spcAft>
          <a:spcPct val="0"/>
        </a:spcAft>
        <a:defRPr sz="4400">
          <a:solidFill>
            <a:srgbClr val="FFFF00"/>
          </a:solidFill>
          <a:latin typeface="Arial" charset="0"/>
        </a:defRPr>
      </a:lvl3pPr>
      <a:lvl4pPr algn="ctr" rtl="0" eaLnBrk="0" fontAlgn="base" hangingPunct="0">
        <a:spcBef>
          <a:spcPct val="0"/>
        </a:spcBef>
        <a:spcAft>
          <a:spcPct val="0"/>
        </a:spcAft>
        <a:defRPr sz="4400">
          <a:solidFill>
            <a:srgbClr val="FFFF00"/>
          </a:solidFill>
          <a:latin typeface="Arial" charset="0"/>
        </a:defRPr>
      </a:lvl4pPr>
      <a:lvl5pPr algn="ctr" rtl="0" eaLnBrk="0" fontAlgn="base" hangingPunct="0">
        <a:spcBef>
          <a:spcPct val="0"/>
        </a:spcBef>
        <a:spcAft>
          <a:spcPct val="0"/>
        </a:spcAft>
        <a:defRPr sz="4400">
          <a:solidFill>
            <a:srgbClr val="FFFF00"/>
          </a:solidFill>
          <a:latin typeface="Arial" charset="0"/>
        </a:defRPr>
      </a:lvl5pPr>
      <a:lvl6pPr marL="457153" algn="ctr" rtl="0" fontAlgn="base">
        <a:spcBef>
          <a:spcPct val="0"/>
        </a:spcBef>
        <a:spcAft>
          <a:spcPct val="0"/>
        </a:spcAft>
        <a:defRPr sz="4400">
          <a:solidFill>
            <a:schemeClr val="tx2"/>
          </a:solidFill>
          <a:latin typeface="Arial" charset="0"/>
        </a:defRPr>
      </a:lvl6pPr>
      <a:lvl7pPr marL="914305" algn="ctr" rtl="0" fontAlgn="base">
        <a:spcBef>
          <a:spcPct val="0"/>
        </a:spcBef>
        <a:spcAft>
          <a:spcPct val="0"/>
        </a:spcAft>
        <a:defRPr sz="4400">
          <a:solidFill>
            <a:schemeClr val="tx2"/>
          </a:solidFill>
          <a:latin typeface="Arial" charset="0"/>
        </a:defRPr>
      </a:lvl7pPr>
      <a:lvl8pPr marL="1371458" algn="ctr" rtl="0" fontAlgn="base">
        <a:spcBef>
          <a:spcPct val="0"/>
        </a:spcBef>
        <a:spcAft>
          <a:spcPct val="0"/>
        </a:spcAft>
        <a:defRPr sz="4400">
          <a:solidFill>
            <a:schemeClr val="tx2"/>
          </a:solidFill>
          <a:latin typeface="Arial" charset="0"/>
        </a:defRPr>
      </a:lvl8pPr>
      <a:lvl9pPr marL="1828610" algn="ctr" rtl="0" fontAlgn="base">
        <a:spcBef>
          <a:spcPct val="0"/>
        </a:spcBef>
        <a:spcAft>
          <a:spcPct val="0"/>
        </a:spcAft>
        <a:defRPr sz="4400">
          <a:solidFill>
            <a:schemeClr val="tx2"/>
          </a:solidFill>
          <a:latin typeface="Arial" charset="0"/>
        </a:defRPr>
      </a:lvl9pPr>
    </p:titleStyle>
    <p:bodyStyle>
      <a:lvl1pPr marL="342865" indent="-342865" algn="l" rtl="0" eaLnBrk="0" fontAlgn="base" hangingPunct="0">
        <a:spcBef>
          <a:spcPct val="20000"/>
        </a:spcBef>
        <a:spcAft>
          <a:spcPct val="0"/>
        </a:spcAft>
        <a:buChar char="•"/>
        <a:defRPr sz="3200">
          <a:solidFill>
            <a:srgbClr val="FFFF00"/>
          </a:solidFill>
          <a:latin typeface="+mn-lt"/>
          <a:ea typeface="+mn-ea"/>
          <a:cs typeface="+mn-cs"/>
        </a:defRPr>
      </a:lvl1pPr>
      <a:lvl2pPr marL="742873" indent="-285720" algn="l" rtl="0" eaLnBrk="0" fontAlgn="base" hangingPunct="0">
        <a:spcBef>
          <a:spcPct val="20000"/>
        </a:spcBef>
        <a:spcAft>
          <a:spcPct val="0"/>
        </a:spcAft>
        <a:buChar char="–"/>
        <a:defRPr sz="2800">
          <a:solidFill>
            <a:srgbClr val="FFFF00"/>
          </a:solidFill>
          <a:latin typeface="+mn-lt"/>
        </a:defRPr>
      </a:lvl2pPr>
      <a:lvl3pPr marL="1142882" indent="-228577" algn="l" rtl="0" eaLnBrk="0" fontAlgn="base" hangingPunct="0">
        <a:spcBef>
          <a:spcPct val="20000"/>
        </a:spcBef>
        <a:spcAft>
          <a:spcPct val="0"/>
        </a:spcAft>
        <a:buChar char="•"/>
        <a:defRPr sz="2400">
          <a:solidFill>
            <a:srgbClr val="FFFF00"/>
          </a:solidFill>
          <a:latin typeface="+mn-lt"/>
        </a:defRPr>
      </a:lvl3pPr>
      <a:lvl4pPr marL="1600034" indent="-228577" algn="l" rtl="0" eaLnBrk="0" fontAlgn="base" hangingPunct="0">
        <a:spcBef>
          <a:spcPct val="20000"/>
        </a:spcBef>
        <a:spcAft>
          <a:spcPct val="0"/>
        </a:spcAft>
        <a:buChar char="–"/>
        <a:defRPr sz="2000">
          <a:solidFill>
            <a:srgbClr val="FFFF00"/>
          </a:solidFill>
          <a:latin typeface="+mn-lt"/>
        </a:defRPr>
      </a:lvl4pPr>
      <a:lvl5pPr marL="2057187" indent="-228577" algn="l" rtl="0" eaLnBrk="0" fontAlgn="base" hangingPunct="0">
        <a:spcBef>
          <a:spcPct val="20000"/>
        </a:spcBef>
        <a:spcAft>
          <a:spcPct val="0"/>
        </a:spcAft>
        <a:buChar char="»"/>
        <a:defRPr sz="2000">
          <a:solidFill>
            <a:srgbClr val="FFFF00"/>
          </a:solidFill>
          <a:latin typeface="+mn-lt"/>
        </a:defRPr>
      </a:lvl5pPr>
      <a:lvl6pPr marL="2514340" indent="-228577" algn="l" rtl="0" fontAlgn="base">
        <a:spcBef>
          <a:spcPct val="20000"/>
        </a:spcBef>
        <a:spcAft>
          <a:spcPct val="0"/>
        </a:spcAft>
        <a:buChar char="»"/>
        <a:defRPr sz="2000">
          <a:solidFill>
            <a:schemeClr val="tx1"/>
          </a:solidFill>
          <a:latin typeface="+mn-lt"/>
        </a:defRPr>
      </a:lvl6pPr>
      <a:lvl7pPr marL="2971492" indent="-228577" algn="l" rtl="0" fontAlgn="base">
        <a:spcBef>
          <a:spcPct val="20000"/>
        </a:spcBef>
        <a:spcAft>
          <a:spcPct val="0"/>
        </a:spcAft>
        <a:buChar char="»"/>
        <a:defRPr sz="2000">
          <a:solidFill>
            <a:schemeClr val="tx1"/>
          </a:solidFill>
          <a:latin typeface="+mn-lt"/>
        </a:defRPr>
      </a:lvl7pPr>
      <a:lvl8pPr marL="3428645" indent="-228577" algn="l" rtl="0" fontAlgn="base">
        <a:spcBef>
          <a:spcPct val="20000"/>
        </a:spcBef>
        <a:spcAft>
          <a:spcPct val="0"/>
        </a:spcAft>
        <a:buChar char="»"/>
        <a:defRPr sz="2000">
          <a:solidFill>
            <a:schemeClr val="tx1"/>
          </a:solidFill>
          <a:latin typeface="+mn-lt"/>
        </a:defRPr>
      </a:lvl8pPr>
      <a:lvl9pPr marL="3885797" indent="-22857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o2.commpartners.com/users/aera/session.php?id=1285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msu.edu/~kenfrank/KonFound-it!.xls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hyperlink" Target="http://konfound-it.com/" TargetMode="External"/><Relationship Id="rId3" Type="http://schemas.openxmlformats.org/officeDocument/2006/relationships/hyperlink" Target="file:///\\educ-srvfpspro.campusad.msu.edu\kenfrank$\MyFiles\my%20web%20page\Quick%20Examples%20of%20Quantifying%20the%20Robustness%20to%20Invalidate.pptx" TargetMode="External"/><Relationship Id="rId7" Type="http://schemas.openxmlformats.org/officeDocument/2006/relationships/hyperlink" Target="file:///\\educ-srvfpspro.campusad.msu.edu\kenfrank$\MyFiles\my%20web%20page\Value%20of%20pretests%20in%20Regression.pptx" TargetMode="External"/><Relationship Id="rId2" Type="http://schemas.openxmlformats.org/officeDocument/2006/relationships/hyperlink" Target="file:///\\educ-srvfpspro.campusad.msu.edu\kenfrank$\MyFiles\my%20web%20page\KonFound-it!.xlsx" TargetMode="External"/><Relationship Id="rId1" Type="http://schemas.openxmlformats.org/officeDocument/2006/relationships/slideLayout" Target="../slideLayouts/slideLayout1.xml"/><Relationship Id="rId6" Type="http://schemas.openxmlformats.org/officeDocument/2006/relationships/hyperlink" Target="file:///\\educ-srvfpspro.campusad.msu.edu\kenfrank$\MyFiles\my%20web%20page\quantifying%20the%20robustness%20of%20causal%20inferences%20%20comparison%20of%20frameworks.pptx" TargetMode="External"/><Relationship Id="rId11" Type="http://schemas.openxmlformats.org/officeDocument/2006/relationships/hyperlink" Target="https://msu.edu/~kenfrank/research.htm" TargetMode="External"/><Relationship Id="rId5" Type="http://schemas.openxmlformats.org/officeDocument/2006/relationships/hyperlink" Target="file:///\\educ-srvfpspro.campusad.msu.edu\kenfrank$\MyFiles\my%20web%20page\quantifying%20the%20robustness%20of%20causal%20inferences%20for%20regression.pptx" TargetMode="External"/><Relationship Id="rId10" Type="http://schemas.openxmlformats.org/officeDocument/2006/relationships/hyperlink" Target="https://cran.r-project.org/web/packages/konfound/" TargetMode="External"/><Relationship Id="rId4" Type="http://schemas.openxmlformats.org/officeDocument/2006/relationships/hyperlink" Target="file:///\\educ-srvfpspro.campusad.msu.edu\kenfrank$\MyFiles\my%20web%20page\quantifying%20the%20robustness%20of%20causal%20inferences%20replacement%20of%20cases%202.pptx" TargetMode="External"/><Relationship Id="rId9" Type="http://schemas.openxmlformats.org/officeDocument/2006/relationships/hyperlink" Target="https://msu.edu/~kenfrank/Konfound%20it%20R%20shiny%20announce.pdf"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nces.ed.gov/ecls/" TargetMode="Externa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1.bin"/><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jmichaelrosenberg.shinyapps.io/shinykonfound/" TargetMode="External"/><Relationship Id="rId2" Type="http://schemas.openxmlformats.org/officeDocument/2006/relationships/image" Target="../media/image25.pn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hyperlink" Target="https://www.msu.edu/~kenfrank/research.htm#causal" TargetMode="External"/><Relationship Id="rId2" Type="http://schemas.openxmlformats.org/officeDocument/2006/relationships/image" Target="../media/image26.png"/><Relationship Id="rId1" Type="http://schemas.openxmlformats.org/officeDocument/2006/relationships/slideLayout" Target="../slideLayouts/slideLayout32.xml"/><Relationship Id="rId4" Type="http://schemas.openxmlformats.org/officeDocument/2006/relationships/hyperlink" Target="https://msu.edu/~kenfrank/KonFound-it!.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hyperlink" Target="https://msu.edu/~kenfrank/KonFound-it!.xlsx" TargetMode="External"/><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hyperlink" Target="https://msu.edu/~kenfrank/Frank%20-%20What%20is%20a%20Good%20Social%20Network%20for%20Policy%20Implementation%20(MS%206437)%20acceptance%20version.docx" TargetMode="External"/><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hyperlink" Target="http://onlinelibrary.wiley.com/doi/10.1002/pam.21817/abstrac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 Id="rId4" Type="http://schemas.openxmlformats.org/officeDocument/2006/relationships/hyperlink" Target="https://msu.edu/~kenfrank/KonFound-it!.xls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jmichaelrosenberg.shinyapps.io/shinykonfound/"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msu.edu/~kenfrank/Value%20of%20pretests%20in%20Regression.ppt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soc.cornell.edu/faculty/morgan/papers/Morgan_and_Winship_2012.pdf"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www-stat.wharton.upenn.edu/~rosenbap/index.html" TargetMode="Externa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hyperlink" Target="http://epa.sagepub.com/content/early/recent" TargetMode="External"/><Relationship Id="rId2" Type="http://schemas.openxmlformats.org/officeDocument/2006/relationships/hyperlink" Target="https://www.msu.edu/~kenfrank/What%20would%20it%20take%20to%20Change%20an%20Inference%20published.docx" TargetMode="External"/><Relationship Id="rId1" Type="http://schemas.openxmlformats.org/officeDocument/2006/relationships/slideLayout" Target="../slideLayouts/slideLayout13.xml"/><Relationship Id="rId4" Type="http://schemas.openxmlformats.org/officeDocument/2006/relationships/hyperlink" Target="https://www.msu.edu/~kenfrank/papers/impact%20of%20a%20confounding%20variable.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ChangeArrowheads="1"/>
          </p:cNvSpPr>
          <p:nvPr/>
        </p:nvSpPr>
        <p:spPr bwMode="auto">
          <a:xfrm>
            <a:off x="0" y="246221"/>
            <a:ext cx="9144000" cy="1723549"/>
          </a:xfrm>
          <a:prstGeom prst="rect">
            <a:avLst/>
          </a:prstGeom>
          <a:noFill/>
          <a:ln w="9525">
            <a:noFill/>
            <a:miter lim="800000"/>
            <a:headEnd/>
            <a:tailEnd/>
          </a:ln>
        </p:spPr>
        <p:txBody>
          <a:bodyPr wrap="square" lIns="0" tIns="0" rIns="0" bIns="0" anchor="ctr">
            <a:spAutoFit/>
          </a:bodyPr>
          <a:lstStyle/>
          <a:p>
            <a:pPr algn="ctr"/>
            <a:r>
              <a:rPr lang="en-US" sz="1600" dirty="0"/>
              <a:t>What would it take to Change your Inference? Quantifying the Discourse about Causal Inferences in the Social Sciences: QUICK EXAMPLES</a:t>
            </a:r>
          </a:p>
          <a:p>
            <a:pPr algn="ctr"/>
            <a:r>
              <a:rPr lang="en-US" sz="1600" dirty="0"/>
              <a:t> Kenneth A. Frank</a:t>
            </a:r>
          </a:p>
          <a:p>
            <a:pPr algn="ctr"/>
            <a:r>
              <a:rPr lang="en-US" sz="1600" dirty="0"/>
              <a:t>Ran Xu; Zixi Chen; I-Chien Chen, Guan Saw</a:t>
            </a:r>
          </a:p>
          <a:p>
            <a:pPr algn="ctr"/>
            <a:r>
              <a:rPr lang="en-US" sz="1600" dirty="0"/>
              <a:t>2018</a:t>
            </a:r>
          </a:p>
          <a:p>
            <a:pPr algn="ctr"/>
            <a:r>
              <a:rPr lang="en-US" sz="1600" dirty="0"/>
              <a:t>(</a:t>
            </a:r>
            <a:r>
              <a:rPr lang="en-US" sz="1600" dirty="0">
                <a:hlinkClick r:id="rId3"/>
              </a:rPr>
              <a:t>AERA on-line video – cost is $105</a:t>
            </a:r>
            <a:r>
              <a:rPr lang="en-US" sz="1600" dirty="0"/>
              <a:t>)</a:t>
            </a:r>
          </a:p>
          <a:p>
            <a:pPr algn="ctr"/>
            <a:endParaRPr lang="en-US" sz="1600" dirty="0"/>
          </a:p>
        </p:txBody>
      </p:sp>
      <p:sp>
        <p:nvSpPr>
          <p:cNvPr id="2" name="Rectangle 1"/>
          <p:cNvSpPr/>
          <p:nvPr/>
        </p:nvSpPr>
        <p:spPr>
          <a:xfrm>
            <a:off x="228600" y="2025491"/>
            <a:ext cx="8305800" cy="5262969"/>
          </a:xfrm>
          <a:prstGeom prst="rect">
            <a:avLst/>
          </a:prstGeom>
        </p:spPr>
        <p:txBody>
          <a:bodyPr wrap="square" lIns="91430" tIns="45715" rIns="91430" bIns="45715">
            <a:spAutoFit/>
          </a:bodyPr>
          <a:lstStyle/>
          <a:p>
            <a:r>
              <a:rPr lang="en-US" sz="1400" i="1" dirty="0"/>
              <a:t>Motivation </a:t>
            </a:r>
            <a:endParaRPr lang="en-US" sz="1400" dirty="0"/>
          </a:p>
          <a:p>
            <a:r>
              <a:rPr lang="en-US" sz="1400" dirty="0"/>
              <a:t>Statistical inferences are often challenged because of uncontrolled bias.  There may be bias due to uncontrolled confounding variables or non-random selection into a sample.  We will answer the question about what it would take to change an inference by formalizing the sources of bias and quantifying the discourse about causal inferences in terms of those sources.  For example, we will transform challenges such as “But the inference of a treatment effect might not be valid because of pre-existing differences between the treatment groups” to questions such as “How much bias must there have been due to uncontrolled pre-existing differences to make the inference invalid?” </a:t>
            </a:r>
          </a:p>
          <a:p>
            <a:endParaRPr lang="en-US" sz="1400" dirty="0"/>
          </a:p>
          <a:p>
            <a:r>
              <a:rPr lang="en-US" sz="1400" i="1" dirty="0"/>
              <a:t>Approaches</a:t>
            </a:r>
            <a:endParaRPr lang="en-US" sz="1400" dirty="0"/>
          </a:p>
          <a:p>
            <a:r>
              <a:rPr lang="en-US" sz="1400" dirty="0"/>
              <a:t>In part I we will use Rubin’s causal model to interpret how much bias there must be to invalidate an inference in terms of replacing observed cases with counterfactual cases or cases from an </a:t>
            </a:r>
            <a:r>
              <a:rPr lang="en-US" sz="1400" dirty="0" err="1"/>
              <a:t>unsampled</a:t>
            </a:r>
            <a:r>
              <a:rPr lang="en-US" sz="1400" dirty="0"/>
              <a:t> population.  In part II, we will quantify the robustness of causal inferences in terms of correlations associated with unobserved variables or in </a:t>
            </a:r>
            <a:r>
              <a:rPr lang="en-US" sz="1400" dirty="0" err="1"/>
              <a:t>unsampled</a:t>
            </a:r>
            <a:r>
              <a:rPr lang="en-US" sz="1400" dirty="0"/>
              <a:t> populations. Calculations for bivariate and multivariate analysis will be presented in the </a:t>
            </a:r>
            <a:r>
              <a:rPr lang="en-US" sz="1400" dirty="0">
                <a:hlinkClick r:id="rId4"/>
              </a:rPr>
              <a:t>spreadsheet for calculating indices [</a:t>
            </a:r>
            <a:r>
              <a:rPr lang="en-US" sz="1400" dirty="0" err="1">
                <a:hlinkClick r:id="rId4"/>
              </a:rPr>
              <a:t>KonFound</a:t>
            </a:r>
            <a:r>
              <a:rPr lang="en-US" sz="1400" dirty="0">
                <a:hlinkClick r:id="rId4"/>
              </a:rPr>
              <a:t>-it!]</a:t>
            </a:r>
            <a:r>
              <a:rPr lang="en-US" sz="1400" dirty="0"/>
              <a:t> with some links to  SPSS, SAS, and Stata. </a:t>
            </a:r>
          </a:p>
          <a:p>
            <a:r>
              <a:rPr lang="en-US" sz="1400" dirty="0"/>
              <a:t> </a:t>
            </a:r>
          </a:p>
          <a:p>
            <a:r>
              <a:rPr lang="en-US" sz="1400" i="1" dirty="0"/>
              <a:t>Format</a:t>
            </a:r>
            <a:endParaRPr lang="en-US" sz="1400" dirty="0"/>
          </a:p>
          <a:p>
            <a:r>
              <a:rPr lang="en-US" sz="1400" dirty="0"/>
              <a:t>The format will be a mixture of presentation, individual exploration, and group work. Participants may include graduate students and professors, although all must be comfortable with basic regression and multiple regression. Participants should bring their own laptop, or be willing to work with another student who has a laptop. Participants may choose to bring to the course an example of an inference from a published study or their own work, as well as data analyses they are currently conducting.</a:t>
            </a:r>
          </a:p>
          <a:p>
            <a:endParaRPr lang="en-US" sz="1400" dirty="0"/>
          </a:p>
          <a:p>
            <a:r>
              <a:rPr lang="en-US" sz="1400" dirty="0"/>
              <a:t>	</a:t>
            </a:r>
          </a:p>
        </p:txBody>
      </p:sp>
      <p:sp>
        <p:nvSpPr>
          <p:cNvPr id="3" name="TextBox 2"/>
          <p:cNvSpPr txBox="1"/>
          <p:nvPr/>
        </p:nvSpPr>
        <p:spPr>
          <a:xfrm>
            <a:off x="1143000" y="1828800"/>
            <a:ext cx="5920532" cy="369332"/>
          </a:xfrm>
          <a:prstGeom prst="rect">
            <a:avLst/>
          </a:prstGeom>
          <a:noFill/>
        </p:spPr>
        <p:txBody>
          <a:bodyPr wrap="none" rtlCol="0">
            <a:spAutoFit/>
          </a:bodyPr>
          <a:lstStyle/>
          <a:p>
            <a:r>
              <a:rPr lang="en-US" dirty="0"/>
              <a:t>Welcome to on-line audience, ask questions with microphone</a:t>
            </a:r>
          </a:p>
        </p:txBody>
      </p:sp>
    </p:spTree>
    <p:extLst>
      <p:ext uri="{BB962C8B-B14F-4D97-AF65-F5344CB8AC3E}">
        <p14:creationId xmlns:p14="http://schemas.microsoft.com/office/powerpoint/2010/main" val="46865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3139-1D89-4248-90EC-ACDC8D740C1C}"/>
              </a:ext>
            </a:extLst>
          </p:cNvPr>
          <p:cNvSpPr>
            <a:spLocks noGrp="1"/>
          </p:cNvSpPr>
          <p:nvPr>
            <p:ph type="title"/>
          </p:nvPr>
        </p:nvSpPr>
        <p:spPr/>
        <p:txBody>
          <a:bodyPr/>
          <a:lstStyle/>
          <a:p>
            <a:endParaRPr lang="en-US"/>
          </a:p>
        </p:txBody>
      </p:sp>
      <p:pic>
        <p:nvPicPr>
          <p:cNvPr id="3" name="Picture 2">
            <a:hlinkClick r:id="rId2"/>
            <a:extLst>
              <a:ext uri="{FF2B5EF4-FFF2-40B4-BE49-F238E27FC236}">
                <a16:creationId xmlns:a16="http://schemas.microsoft.com/office/drawing/2014/main" id="{26E91F22-547F-43C2-9D3F-C2457C1CB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0" y="543609"/>
            <a:ext cx="9144000" cy="463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2"/>
            <a:extLst>
              <a:ext uri="{FF2B5EF4-FFF2-40B4-BE49-F238E27FC236}">
                <a16:creationId xmlns:a16="http://schemas.microsoft.com/office/drawing/2014/main" id="{43BB8482-28B2-496B-B236-EB7E35A9F7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10" r="86938"/>
          <a:stretch/>
        </p:blipFill>
        <p:spPr bwMode="auto">
          <a:xfrm>
            <a:off x="54776" y="-20548"/>
            <a:ext cx="2413590" cy="677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hlinkClick r:id="rId2"/>
            <a:extLst>
              <a:ext uri="{FF2B5EF4-FFF2-40B4-BE49-F238E27FC236}">
                <a16:creationId xmlns:a16="http://schemas.microsoft.com/office/drawing/2014/main" id="{D85AD513-2F6A-44DA-8673-EE55D43294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96" t="35925" b="50931"/>
          <a:stretch/>
        </p:blipFill>
        <p:spPr bwMode="auto">
          <a:xfrm>
            <a:off x="131861" y="2042927"/>
            <a:ext cx="906691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a:extLst>
              <a:ext uri="{FF2B5EF4-FFF2-40B4-BE49-F238E27FC236}">
                <a16:creationId xmlns:a16="http://schemas.microsoft.com/office/drawing/2014/main" id="{D4852EBA-E18F-44F7-B24A-D4F58806C717}"/>
              </a:ext>
            </a:extLst>
          </p:cNvPr>
          <p:cNvCxnSpPr/>
          <p:nvPr/>
        </p:nvCxnSpPr>
        <p:spPr bwMode="auto">
          <a:xfrm flipH="1">
            <a:off x="990600" y="54360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7" name="Straight Arrow Connector 6">
            <a:extLst>
              <a:ext uri="{FF2B5EF4-FFF2-40B4-BE49-F238E27FC236}">
                <a16:creationId xmlns:a16="http://schemas.microsoft.com/office/drawing/2014/main" id="{1A992AE1-5A3D-41DB-BD5B-E3FFE7350ACA}"/>
              </a:ext>
            </a:extLst>
          </p:cNvPr>
          <p:cNvCxnSpPr/>
          <p:nvPr/>
        </p:nvCxnSpPr>
        <p:spPr bwMode="auto">
          <a:xfrm flipH="1">
            <a:off x="1066800" y="1899370"/>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8" name="Straight Arrow Connector 7">
            <a:extLst>
              <a:ext uri="{FF2B5EF4-FFF2-40B4-BE49-F238E27FC236}">
                <a16:creationId xmlns:a16="http://schemas.microsoft.com/office/drawing/2014/main" id="{88484B6C-2EE1-41E0-856F-DFFBFB0E3B97}"/>
              </a:ext>
            </a:extLst>
          </p:cNvPr>
          <p:cNvCxnSpPr/>
          <p:nvPr/>
        </p:nvCxnSpPr>
        <p:spPr bwMode="auto">
          <a:xfrm flipH="1">
            <a:off x="988888" y="3429001"/>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12940A1E-969C-43B7-8043-63ED31A31E8D}"/>
              </a:ext>
            </a:extLst>
          </p:cNvPr>
          <p:cNvCxnSpPr/>
          <p:nvPr/>
        </p:nvCxnSpPr>
        <p:spPr bwMode="auto">
          <a:xfrm flipH="1">
            <a:off x="983751" y="4882430"/>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FC4931B5-FE08-4DE8-9A64-3107CE3CB047}"/>
              </a:ext>
            </a:extLst>
          </p:cNvPr>
          <p:cNvCxnSpPr>
            <a:cxnSpLocks/>
          </p:cNvCxnSpPr>
          <p:nvPr/>
        </p:nvCxnSpPr>
        <p:spPr bwMode="auto">
          <a:xfrm flipV="1">
            <a:off x="838200" y="2931429"/>
            <a:ext cx="3200400" cy="3469372"/>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263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0" y="543609"/>
            <a:ext cx="9144000" cy="463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7074" y="-381000"/>
            <a:ext cx="8229600" cy="1143000"/>
          </a:xfrm>
        </p:spPr>
        <p:txBody>
          <a:bodyPr/>
          <a:lstStyle/>
          <a:p>
            <a:r>
              <a:rPr lang="en-US" sz="2400" dirty="0">
                <a:hlinkClick r:id="rId2"/>
              </a:rPr>
              <a:t>In R Shiny app </a:t>
            </a:r>
            <a:r>
              <a:rPr lang="en-US" sz="2400" dirty="0" err="1">
                <a:hlinkClick r:id="rId2"/>
              </a:rPr>
              <a:t>KonFound</a:t>
            </a:r>
            <a:r>
              <a:rPr lang="en-US" sz="2400" dirty="0">
                <a:hlinkClick r:id="rId2"/>
              </a:rPr>
              <a:t>-it!</a:t>
            </a:r>
            <a:r>
              <a:rPr lang="en-US" sz="2400" dirty="0"/>
              <a:t> (konfound-it.com/)</a:t>
            </a:r>
          </a:p>
        </p:txBody>
      </p:sp>
      <p:cxnSp>
        <p:nvCxnSpPr>
          <p:cNvPr id="4" name="Straight Arrow Connector 3"/>
          <p:cNvCxnSpPr/>
          <p:nvPr/>
        </p:nvCxnSpPr>
        <p:spPr bwMode="auto">
          <a:xfrm flipH="1">
            <a:off x="609600" y="1955355"/>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5" name="TextBox 4"/>
          <p:cNvSpPr txBox="1"/>
          <p:nvPr/>
        </p:nvSpPr>
        <p:spPr>
          <a:xfrm>
            <a:off x="1373372" y="1828800"/>
            <a:ext cx="1834798" cy="369332"/>
          </a:xfrm>
          <a:prstGeom prst="rect">
            <a:avLst/>
          </a:prstGeom>
          <a:noFill/>
        </p:spPr>
        <p:txBody>
          <a:bodyPr wrap="none" rtlCol="0">
            <a:spAutoFit/>
          </a:bodyPr>
          <a:lstStyle/>
          <a:p>
            <a:r>
              <a:rPr lang="en-US" dirty="0">
                <a:solidFill>
                  <a:srgbClr val="000000"/>
                </a:solidFill>
              </a:rPr>
              <a:t>Estimated effect</a:t>
            </a:r>
          </a:p>
        </p:txBody>
      </p:sp>
      <p:cxnSp>
        <p:nvCxnSpPr>
          <p:cNvPr id="7" name="Straight Arrow Connector 6"/>
          <p:cNvCxnSpPr/>
          <p:nvPr/>
        </p:nvCxnSpPr>
        <p:spPr bwMode="auto">
          <a:xfrm flipH="1">
            <a:off x="609600" y="25908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1373372" y="2464245"/>
            <a:ext cx="1672253" cy="369332"/>
          </a:xfrm>
          <a:prstGeom prst="rect">
            <a:avLst/>
          </a:prstGeom>
          <a:noFill/>
        </p:spPr>
        <p:txBody>
          <a:bodyPr wrap="none" rtlCol="0">
            <a:spAutoFit/>
          </a:bodyPr>
          <a:lstStyle/>
          <a:p>
            <a:r>
              <a:rPr lang="en-US" dirty="0">
                <a:solidFill>
                  <a:srgbClr val="000000"/>
                </a:solidFill>
              </a:rPr>
              <a:t>Standard error</a:t>
            </a:r>
          </a:p>
        </p:txBody>
      </p:sp>
      <p:cxnSp>
        <p:nvCxnSpPr>
          <p:cNvPr id="9" name="Straight Arrow Connector 8"/>
          <p:cNvCxnSpPr/>
          <p:nvPr/>
        </p:nvCxnSpPr>
        <p:spPr bwMode="auto">
          <a:xfrm flipH="1">
            <a:off x="609600" y="32766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0" name="TextBox 9"/>
          <p:cNvSpPr txBox="1"/>
          <p:nvPr/>
        </p:nvSpPr>
        <p:spPr>
          <a:xfrm>
            <a:off x="1371600" y="2953434"/>
            <a:ext cx="1598428" cy="646331"/>
          </a:xfrm>
          <a:prstGeom prst="rect">
            <a:avLst/>
          </a:prstGeom>
          <a:noFill/>
        </p:spPr>
        <p:txBody>
          <a:bodyPr wrap="square" rtlCol="0">
            <a:spAutoFit/>
          </a:bodyPr>
          <a:lstStyle/>
          <a:p>
            <a:r>
              <a:rPr lang="en-US" dirty="0">
                <a:solidFill>
                  <a:srgbClr val="000000"/>
                </a:solidFill>
              </a:rPr>
              <a:t>Number of observations</a:t>
            </a:r>
          </a:p>
        </p:txBody>
      </p:sp>
      <p:cxnSp>
        <p:nvCxnSpPr>
          <p:cNvPr id="11" name="Straight Arrow Connector 10"/>
          <p:cNvCxnSpPr/>
          <p:nvPr/>
        </p:nvCxnSpPr>
        <p:spPr bwMode="auto">
          <a:xfrm flipH="1">
            <a:off x="609600" y="39624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TextBox 11"/>
          <p:cNvSpPr txBox="1"/>
          <p:nvPr/>
        </p:nvSpPr>
        <p:spPr>
          <a:xfrm>
            <a:off x="1373372" y="3835845"/>
            <a:ext cx="2377574" cy="369332"/>
          </a:xfrm>
          <a:prstGeom prst="rect">
            <a:avLst/>
          </a:prstGeom>
          <a:noFill/>
        </p:spPr>
        <p:txBody>
          <a:bodyPr wrap="none" rtlCol="0">
            <a:spAutoFit/>
          </a:bodyPr>
          <a:lstStyle/>
          <a:p>
            <a:r>
              <a:rPr lang="en-US" dirty="0">
                <a:solidFill>
                  <a:srgbClr val="000000"/>
                </a:solidFill>
              </a:rPr>
              <a:t>Number of covariates</a:t>
            </a:r>
          </a:p>
        </p:txBody>
      </p:sp>
      <p:cxnSp>
        <p:nvCxnSpPr>
          <p:cNvPr id="13" name="Straight Arrow Connector 12"/>
          <p:cNvCxnSpPr/>
          <p:nvPr/>
        </p:nvCxnSpPr>
        <p:spPr bwMode="auto">
          <a:xfrm flipH="1">
            <a:off x="457200" y="435934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045625" y="3505200"/>
            <a:ext cx="1831175" cy="1311349"/>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2672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1054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9436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81800" y="1066800"/>
            <a:ext cx="0" cy="718066"/>
          </a:xfrm>
          <a:prstGeom prst="straightConnector1">
            <a:avLst/>
          </a:prstGeom>
          <a:noFill/>
          <a:ln w="38100" cap="flat" cmpd="sng" algn="ctr">
            <a:solidFill>
              <a:srgbClr val="FF0000"/>
            </a:solidFill>
            <a:prstDash val="solid"/>
            <a:round/>
            <a:headEnd type="none" w="med" len="med"/>
            <a:tailEnd type="arrow"/>
          </a:ln>
          <a:effectLst/>
        </p:spPr>
      </p:cxnSp>
      <p:pic>
        <p:nvPicPr>
          <p:cNvPr id="19" name="Picture 2">
            <a:hlinkClick r:id="rId2"/>
            <a:extLst>
              <a:ext uri="{FF2B5EF4-FFF2-40B4-BE49-F238E27FC236}">
                <a16:creationId xmlns:a16="http://schemas.microsoft.com/office/drawing/2014/main" id="{ED870813-A9AE-4FC8-8358-5038CE84E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896" t="37010" b="51328"/>
          <a:stretch/>
        </p:blipFill>
        <p:spPr bwMode="auto">
          <a:xfrm>
            <a:off x="247590" y="2412555"/>
            <a:ext cx="9073620" cy="811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01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8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748" y="76200"/>
            <a:ext cx="539014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600200" y="5867400"/>
            <a:ext cx="5217695" cy="609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Tree>
    <p:extLst>
      <p:ext uri="{BB962C8B-B14F-4D97-AF65-F5344CB8AC3E}">
        <p14:creationId xmlns:p14="http://schemas.microsoft.com/office/powerpoint/2010/main" val="243238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1"/>
            <a:ext cx="8229600" cy="1143000"/>
          </a:xfrm>
        </p:spPr>
        <p:txBody>
          <a:bodyPr/>
          <a:lstStyle/>
          <a:p>
            <a:r>
              <a:rPr lang="en-US" sz="2400" dirty="0"/>
              <a:t>Quantifying the Robustness: Days present on GPA: </a:t>
            </a:r>
            <a:r>
              <a:rPr lang="en-US" sz="2400" dirty="0" err="1"/>
              <a:t>Descriptives</a:t>
            </a:r>
            <a:endParaRPr lang="en-US" sz="2400" dirty="0"/>
          </a:p>
        </p:txBody>
      </p:sp>
      <p:pic>
        <p:nvPicPr>
          <p:cNvPr id="129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203" y="990600"/>
            <a:ext cx="574848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6553200" y="2667000"/>
            <a:ext cx="395288"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5" name="Rectangle 4"/>
          <p:cNvSpPr/>
          <p:nvPr/>
        </p:nvSpPr>
        <p:spPr bwMode="auto">
          <a:xfrm>
            <a:off x="6553200" y="3048000"/>
            <a:ext cx="395288" cy="3048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4" name="TextBox 3"/>
          <p:cNvSpPr txBox="1"/>
          <p:nvPr/>
        </p:nvSpPr>
        <p:spPr>
          <a:xfrm>
            <a:off x="7391400" y="2590800"/>
            <a:ext cx="1676400" cy="923330"/>
          </a:xfrm>
          <a:prstGeom prst="rect">
            <a:avLst/>
          </a:prstGeom>
          <a:noFill/>
        </p:spPr>
        <p:txBody>
          <a:bodyPr wrap="square" rtlCol="0">
            <a:spAutoFit/>
          </a:bodyPr>
          <a:lstStyle/>
          <a:p>
            <a:r>
              <a:rPr lang="en-US" dirty="0">
                <a:solidFill>
                  <a:srgbClr val="FFFF00"/>
                </a:solidFill>
              </a:rPr>
              <a:t>Used for correlational framework</a:t>
            </a:r>
          </a:p>
        </p:txBody>
      </p:sp>
      <p:sp>
        <p:nvSpPr>
          <p:cNvPr id="6" name="Right Brace 5"/>
          <p:cNvSpPr/>
          <p:nvPr/>
        </p:nvSpPr>
        <p:spPr bwMode="auto">
          <a:xfrm>
            <a:off x="7024689" y="2743200"/>
            <a:ext cx="290511" cy="533400"/>
          </a:xfrm>
          <a:prstGeom prst="rightBrace">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00"/>
              </a:solidFill>
              <a:effectLst/>
              <a:latin typeface="Arial" charset="0"/>
            </a:endParaRPr>
          </a:p>
        </p:txBody>
      </p:sp>
    </p:spTree>
    <p:extLst>
      <p:ext uri="{BB962C8B-B14F-4D97-AF65-F5344CB8AC3E}">
        <p14:creationId xmlns:p14="http://schemas.microsoft.com/office/powerpoint/2010/main" val="195681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9" y="1143000"/>
            <a:ext cx="78771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lstStyle/>
          <a:p>
            <a:r>
              <a:rPr lang="en-US" sz="2400" dirty="0"/>
              <a:t>Quantifying the Robustness: Days present on GPA: Inputs</a:t>
            </a:r>
          </a:p>
        </p:txBody>
      </p:sp>
      <p:sp>
        <p:nvSpPr>
          <p:cNvPr id="3" name="Rectangle 2"/>
          <p:cNvSpPr/>
          <p:nvPr/>
        </p:nvSpPr>
        <p:spPr bwMode="auto">
          <a:xfrm>
            <a:off x="5638800" y="3086100"/>
            <a:ext cx="838200" cy="3429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8" name="TextBox 7"/>
          <p:cNvSpPr txBox="1"/>
          <p:nvPr/>
        </p:nvSpPr>
        <p:spPr>
          <a:xfrm>
            <a:off x="7008595" y="3499470"/>
            <a:ext cx="2153218" cy="646331"/>
          </a:xfrm>
          <a:prstGeom prst="rect">
            <a:avLst/>
          </a:prstGeom>
          <a:noFill/>
        </p:spPr>
        <p:txBody>
          <a:bodyPr wrap="none" rtlCol="0">
            <a:spAutoFit/>
          </a:bodyPr>
          <a:lstStyle/>
          <a:p>
            <a:pPr fontAlgn="base">
              <a:spcBef>
                <a:spcPct val="0"/>
              </a:spcBef>
              <a:spcAft>
                <a:spcPct val="0"/>
              </a:spcAft>
            </a:pPr>
            <a:r>
              <a:rPr lang="en-US" dirty="0">
                <a:solidFill>
                  <a:srgbClr val="FFFF00"/>
                </a:solidFill>
              </a:rPr>
              <a:t>R</a:t>
            </a:r>
            <a:r>
              <a:rPr lang="en-US" baseline="30000" dirty="0">
                <a:solidFill>
                  <a:srgbClr val="FFFF00"/>
                </a:solidFill>
              </a:rPr>
              <a:t>2</a:t>
            </a:r>
            <a:r>
              <a:rPr lang="en-US" dirty="0">
                <a:solidFill>
                  <a:srgbClr val="FFFF00"/>
                </a:solidFill>
              </a:rPr>
              <a:t>=.37     (Table 4)</a:t>
            </a:r>
          </a:p>
          <a:p>
            <a:pPr fontAlgn="base">
              <a:spcBef>
                <a:spcPct val="0"/>
              </a:spcBef>
              <a:spcAft>
                <a:spcPct val="0"/>
              </a:spcAft>
            </a:pPr>
            <a:r>
              <a:rPr lang="en-US" dirty="0">
                <a:solidFill>
                  <a:srgbClr val="FFFF00"/>
                </a:solidFill>
              </a:rPr>
              <a:t>N=18,830 (Table 4)</a:t>
            </a:r>
          </a:p>
        </p:txBody>
      </p:sp>
      <p:pic>
        <p:nvPicPr>
          <p:cNvPr id="129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59" y="3721741"/>
            <a:ext cx="6961560" cy="200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180612" y="4191000"/>
            <a:ext cx="1981201" cy="1200329"/>
          </a:xfrm>
          <a:prstGeom prst="rect">
            <a:avLst/>
          </a:prstGeom>
          <a:noFill/>
        </p:spPr>
        <p:txBody>
          <a:bodyPr wrap="square" rtlCol="0">
            <a:spAutoFit/>
          </a:bodyPr>
          <a:lstStyle/>
          <a:p>
            <a:pPr fontAlgn="base">
              <a:spcBef>
                <a:spcPct val="0"/>
              </a:spcBef>
              <a:spcAft>
                <a:spcPct val="0"/>
              </a:spcAft>
            </a:pPr>
            <a:r>
              <a:rPr lang="en-US" dirty="0">
                <a:solidFill>
                  <a:srgbClr val="FFFF00"/>
                </a:solidFill>
              </a:rPr>
              <a:t># of Covariates= </a:t>
            </a:r>
          </a:p>
          <a:p>
            <a:pPr fontAlgn="base">
              <a:spcBef>
                <a:spcPct val="0"/>
              </a:spcBef>
              <a:spcAft>
                <a:spcPct val="0"/>
              </a:spcAft>
            </a:pPr>
            <a:r>
              <a:rPr lang="en-US" dirty="0">
                <a:solidFill>
                  <a:srgbClr val="FFFF00"/>
                </a:solidFill>
              </a:rPr>
              <a:t>10 in model+</a:t>
            </a:r>
          </a:p>
          <a:p>
            <a:pPr fontAlgn="base">
              <a:spcBef>
                <a:spcPct val="0"/>
              </a:spcBef>
              <a:spcAft>
                <a:spcPct val="0"/>
              </a:spcAft>
            </a:pPr>
            <a:r>
              <a:rPr lang="en-US" dirty="0">
                <a:solidFill>
                  <a:srgbClr val="FFFF00"/>
                </a:solidFill>
              </a:rPr>
              <a:t>5 for years + 222 for schools=237</a:t>
            </a:r>
          </a:p>
        </p:txBody>
      </p:sp>
      <p:sp>
        <p:nvSpPr>
          <p:cNvPr id="11" name="TextBox 10"/>
          <p:cNvSpPr txBox="1"/>
          <p:nvPr/>
        </p:nvSpPr>
        <p:spPr>
          <a:xfrm>
            <a:off x="304800" y="3389623"/>
            <a:ext cx="3946530" cy="369332"/>
          </a:xfrm>
          <a:prstGeom prst="rect">
            <a:avLst/>
          </a:prstGeom>
          <a:noFill/>
        </p:spPr>
        <p:txBody>
          <a:bodyPr wrap="none" rtlCol="0">
            <a:spAutoFit/>
          </a:bodyPr>
          <a:lstStyle/>
          <a:p>
            <a:pPr fontAlgn="base">
              <a:spcBef>
                <a:spcPct val="0"/>
              </a:spcBef>
              <a:spcAft>
                <a:spcPct val="0"/>
              </a:spcAft>
            </a:pPr>
            <a:r>
              <a:rPr lang="en-US" dirty="0">
                <a:solidFill>
                  <a:srgbClr val="FFFF00"/>
                </a:solidFill>
              </a:rPr>
              <a:t>OLS includes Value added in Table 4</a:t>
            </a:r>
          </a:p>
        </p:txBody>
      </p:sp>
    </p:spTree>
    <p:extLst>
      <p:ext uri="{BB962C8B-B14F-4D97-AF65-F5344CB8AC3E}">
        <p14:creationId xmlns:p14="http://schemas.microsoft.com/office/powerpoint/2010/main" val="134743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8164"/>
            <a:ext cx="9144000" cy="464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7074" y="-381000"/>
            <a:ext cx="8229600" cy="1143000"/>
          </a:xfrm>
        </p:spPr>
        <p:txBody>
          <a:bodyPr/>
          <a:lstStyle/>
          <a:p>
            <a:r>
              <a:rPr lang="en-US" sz="2400" dirty="0">
                <a:hlinkClick r:id="rId2"/>
              </a:rPr>
              <a:t>In R Shiny app </a:t>
            </a:r>
            <a:r>
              <a:rPr lang="en-US" sz="2400" dirty="0" err="1">
                <a:hlinkClick r:id="rId2"/>
              </a:rPr>
              <a:t>KonFound</a:t>
            </a:r>
            <a:r>
              <a:rPr lang="en-US" sz="2400" dirty="0">
                <a:hlinkClick r:id="rId2"/>
              </a:rPr>
              <a:t>-it!</a:t>
            </a:r>
            <a:r>
              <a:rPr lang="en-US" sz="2400" dirty="0"/>
              <a:t> (konfound-it.com/)</a:t>
            </a:r>
          </a:p>
        </p:txBody>
      </p:sp>
      <p:cxnSp>
        <p:nvCxnSpPr>
          <p:cNvPr id="4" name="Straight Arrow Connector 3"/>
          <p:cNvCxnSpPr/>
          <p:nvPr/>
        </p:nvCxnSpPr>
        <p:spPr bwMode="auto">
          <a:xfrm flipH="1">
            <a:off x="609600" y="1955355"/>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5" name="TextBox 4"/>
          <p:cNvSpPr txBox="1"/>
          <p:nvPr/>
        </p:nvSpPr>
        <p:spPr>
          <a:xfrm>
            <a:off x="1373372" y="1828800"/>
            <a:ext cx="1834798" cy="369332"/>
          </a:xfrm>
          <a:prstGeom prst="rect">
            <a:avLst/>
          </a:prstGeom>
          <a:noFill/>
        </p:spPr>
        <p:txBody>
          <a:bodyPr wrap="none" rtlCol="0">
            <a:spAutoFit/>
          </a:bodyPr>
          <a:lstStyle/>
          <a:p>
            <a:r>
              <a:rPr lang="en-US" dirty="0">
                <a:solidFill>
                  <a:srgbClr val="000000"/>
                </a:solidFill>
              </a:rPr>
              <a:t>Estimated effect</a:t>
            </a:r>
          </a:p>
        </p:txBody>
      </p:sp>
      <p:cxnSp>
        <p:nvCxnSpPr>
          <p:cNvPr id="7" name="Straight Arrow Connector 6"/>
          <p:cNvCxnSpPr/>
          <p:nvPr/>
        </p:nvCxnSpPr>
        <p:spPr bwMode="auto">
          <a:xfrm flipH="1">
            <a:off x="609600" y="25908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1373372" y="2464245"/>
            <a:ext cx="1672253" cy="369332"/>
          </a:xfrm>
          <a:prstGeom prst="rect">
            <a:avLst/>
          </a:prstGeom>
          <a:noFill/>
        </p:spPr>
        <p:txBody>
          <a:bodyPr wrap="none" rtlCol="0">
            <a:spAutoFit/>
          </a:bodyPr>
          <a:lstStyle/>
          <a:p>
            <a:r>
              <a:rPr lang="en-US" dirty="0">
                <a:solidFill>
                  <a:srgbClr val="000000"/>
                </a:solidFill>
              </a:rPr>
              <a:t>Standard error</a:t>
            </a:r>
          </a:p>
        </p:txBody>
      </p:sp>
      <p:cxnSp>
        <p:nvCxnSpPr>
          <p:cNvPr id="9" name="Straight Arrow Connector 8"/>
          <p:cNvCxnSpPr/>
          <p:nvPr/>
        </p:nvCxnSpPr>
        <p:spPr bwMode="auto">
          <a:xfrm flipH="1">
            <a:off x="609600" y="32766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0" name="TextBox 9"/>
          <p:cNvSpPr txBox="1"/>
          <p:nvPr/>
        </p:nvSpPr>
        <p:spPr>
          <a:xfrm>
            <a:off x="1371600" y="2953434"/>
            <a:ext cx="1598428" cy="646331"/>
          </a:xfrm>
          <a:prstGeom prst="rect">
            <a:avLst/>
          </a:prstGeom>
          <a:noFill/>
        </p:spPr>
        <p:txBody>
          <a:bodyPr wrap="square" rtlCol="0">
            <a:spAutoFit/>
          </a:bodyPr>
          <a:lstStyle/>
          <a:p>
            <a:r>
              <a:rPr lang="en-US" dirty="0">
                <a:solidFill>
                  <a:srgbClr val="000000"/>
                </a:solidFill>
              </a:rPr>
              <a:t>Number of observations</a:t>
            </a:r>
          </a:p>
        </p:txBody>
      </p:sp>
      <p:cxnSp>
        <p:nvCxnSpPr>
          <p:cNvPr id="11" name="Straight Arrow Connector 10"/>
          <p:cNvCxnSpPr/>
          <p:nvPr/>
        </p:nvCxnSpPr>
        <p:spPr bwMode="auto">
          <a:xfrm flipH="1">
            <a:off x="609600" y="39624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TextBox 11"/>
          <p:cNvSpPr txBox="1"/>
          <p:nvPr/>
        </p:nvSpPr>
        <p:spPr>
          <a:xfrm>
            <a:off x="1373372" y="3835845"/>
            <a:ext cx="2377574" cy="369332"/>
          </a:xfrm>
          <a:prstGeom prst="rect">
            <a:avLst/>
          </a:prstGeom>
          <a:noFill/>
        </p:spPr>
        <p:txBody>
          <a:bodyPr wrap="none" rtlCol="0">
            <a:spAutoFit/>
          </a:bodyPr>
          <a:lstStyle/>
          <a:p>
            <a:r>
              <a:rPr lang="en-US" dirty="0">
                <a:solidFill>
                  <a:srgbClr val="000000"/>
                </a:solidFill>
              </a:rPr>
              <a:t>Number of covariates</a:t>
            </a:r>
          </a:p>
        </p:txBody>
      </p:sp>
      <p:cxnSp>
        <p:nvCxnSpPr>
          <p:cNvPr id="13" name="Straight Arrow Connector 12"/>
          <p:cNvCxnSpPr/>
          <p:nvPr/>
        </p:nvCxnSpPr>
        <p:spPr bwMode="auto">
          <a:xfrm flipH="1">
            <a:off x="457200" y="435934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045625" y="3505200"/>
            <a:ext cx="1831175" cy="1311349"/>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2672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1054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9436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81800" y="1066800"/>
            <a:ext cx="0" cy="718066"/>
          </a:xfrm>
          <a:prstGeom prst="straightConnector1">
            <a:avLst/>
          </a:prstGeom>
          <a:noFill/>
          <a:ln w="38100" cap="flat" cmpd="sng" algn="ctr">
            <a:solidFill>
              <a:srgbClr val="FF0000"/>
            </a:solidFill>
            <a:prstDash val="solid"/>
            <a:round/>
            <a:headEnd type="none" w="med" len="med"/>
            <a:tailEnd type="arrow"/>
          </a:ln>
          <a:effectLst/>
        </p:spPr>
      </p:cxnSp>
      <p:pic>
        <p:nvPicPr>
          <p:cNvPr id="19" name="Picture 2">
            <a:hlinkClick r:id="rId2"/>
            <a:extLst>
              <a:ext uri="{FF2B5EF4-FFF2-40B4-BE49-F238E27FC236}">
                <a16:creationId xmlns:a16="http://schemas.microsoft.com/office/drawing/2014/main" id="{9EB6F238-76AF-4998-B7A7-D03C7DE0D2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18" t="37085" b="52169"/>
          <a:stretch/>
        </p:blipFill>
        <p:spPr bwMode="auto">
          <a:xfrm>
            <a:off x="-25769" y="2147500"/>
            <a:ext cx="9169769" cy="76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2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6" y="1752600"/>
            <a:ext cx="8976575" cy="321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211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Quantifying the Robustness: Head start year 4 vs public year 4 </a:t>
            </a:r>
            <a:r>
              <a:rPr lang="en-US" sz="2400" dirty="0" err="1"/>
              <a:t>KonFound</a:t>
            </a:r>
            <a:r>
              <a:rPr lang="en-US" sz="2400" dirty="0"/>
              <a:t>-it!</a:t>
            </a:r>
          </a:p>
        </p:txBody>
      </p:sp>
      <p:pic>
        <p:nvPicPr>
          <p:cNvPr id="129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8789276" cy="364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0471"/>
            <a:ext cx="30765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52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the Robustness: Days present on GPA: </a:t>
            </a:r>
            <a:r>
              <a:rPr lang="en-US" dirty="0" err="1"/>
              <a:t>KonFound</a:t>
            </a:r>
            <a:r>
              <a:rPr lang="en-US" dirty="0"/>
              <a:t>-it!</a:t>
            </a:r>
          </a:p>
        </p:txBody>
      </p:sp>
      <p:pic>
        <p:nvPicPr>
          <p:cNvPr id="129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62113"/>
            <a:ext cx="91440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38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152400"/>
            <a:ext cx="8229600" cy="1143000"/>
          </a:xfrm>
        </p:spPr>
        <p:txBody>
          <a:bodyPr>
            <a:normAutofit fontScale="90000"/>
          </a:bodyPr>
          <a:lstStyle/>
          <a:p>
            <a:r>
              <a:rPr lang="en-US" sz="2400" dirty="0"/>
              <a:t>Example of Internal Validity from Observational Study : </a:t>
            </a:r>
            <a:br>
              <a:rPr lang="en-US" sz="2400" dirty="0"/>
            </a:br>
            <a:r>
              <a:rPr lang="en-US" sz="2400" dirty="0"/>
              <a:t>The Effect of Kindergarten Retention on Reading and Math Achievement</a:t>
            </a:r>
            <a:br>
              <a:rPr lang="en-US" sz="2400" dirty="0"/>
            </a:br>
            <a:r>
              <a:rPr lang="en-US" sz="2400" dirty="0"/>
              <a:t>(Hong and Raudenbush 2005)</a:t>
            </a:r>
          </a:p>
        </p:txBody>
      </p:sp>
      <p:sp>
        <p:nvSpPr>
          <p:cNvPr id="184323" name="Rectangle 3"/>
          <p:cNvSpPr>
            <a:spLocks noGrp="1" noChangeArrowheads="1"/>
          </p:cNvSpPr>
          <p:nvPr>
            <p:ph type="body" idx="1"/>
          </p:nvPr>
        </p:nvSpPr>
        <p:spPr>
          <a:xfrm>
            <a:off x="457200" y="1447801"/>
            <a:ext cx="8382000" cy="4953000"/>
          </a:xfrm>
        </p:spPr>
        <p:txBody>
          <a:bodyPr/>
          <a:lstStyle/>
          <a:p>
            <a:pPr marL="609537" indent="-609537">
              <a:lnSpc>
                <a:spcPct val="80000"/>
              </a:lnSpc>
            </a:pPr>
            <a:r>
              <a:rPr lang="en-US" sz="2000" dirty="0"/>
              <a:t>1. What is the average effect of kindergarten retention policy? (Example used here) </a:t>
            </a:r>
          </a:p>
          <a:p>
            <a:pPr marL="990497" lvl="1" indent="-533345"/>
            <a:endParaRPr lang="en-US" sz="2000" dirty="0"/>
          </a:p>
          <a:p>
            <a:pPr marL="990497" lvl="1" indent="-533345"/>
            <a:r>
              <a:rPr lang="en-US" sz="2000" dirty="0"/>
              <a:t>Should we expect to see a change in children’s average learning outcomes if a school changes its retention policy?</a:t>
            </a:r>
          </a:p>
          <a:p>
            <a:pPr marL="990497" lvl="1" indent="-533345"/>
            <a:endParaRPr lang="en-US" sz="2000" dirty="0"/>
          </a:p>
          <a:p>
            <a:pPr marL="990497" lvl="1" indent="-533345" algn="ctr"/>
            <a:r>
              <a:rPr lang="en-US" sz="1800" u="sng" dirty="0"/>
              <a:t>Propensity based questions (not explored here)</a:t>
            </a:r>
          </a:p>
          <a:p>
            <a:pPr marL="609537" indent="-609537"/>
            <a:r>
              <a:rPr lang="en-US" sz="1800" dirty="0"/>
              <a:t>2. What is the average impact of a school’s retention policy on children who would be promoted if the policy were adopted? </a:t>
            </a:r>
          </a:p>
          <a:p>
            <a:pPr marL="609537" indent="-609537"/>
            <a:endParaRPr lang="en-US" sz="1800" dirty="0"/>
          </a:p>
          <a:p>
            <a:pPr marL="609537" indent="-609537"/>
            <a:r>
              <a:rPr lang="en-US" sz="1800" dirty="0"/>
              <a:t>	Use principal stratification.</a:t>
            </a:r>
          </a:p>
          <a:p>
            <a:pPr marL="609537" indent="-609537"/>
            <a:endParaRPr lang="en-US" sz="1800" dirty="0"/>
          </a:p>
          <a:p>
            <a:pPr marL="609537" indent="-609537"/>
            <a:r>
              <a:rPr lang="en-US" sz="1800" b="1" dirty="0"/>
              <a:t>Hong, G. and Raudenbush, S. (2005).  Effects of Kindergarten Retention Policy on Children’s Cognitive Growth in Reading and Mathematics. </a:t>
            </a:r>
            <a:r>
              <a:rPr lang="en-US" sz="1800" i="1" dirty="0"/>
              <a:t>Educational Evaluation and Policy Analysis. Vol. 27, No. 3, pp. 205–224</a:t>
            </a:r>
          </a:p>
          <a:p>
            <a:pPr marL="609537" indent="-609537"/>
            <a:endParaRPr lang="en-US" sz="1800" dirty="0"/>
          </a:p>
          <a:p>
            <a:pPr marL="609537" indent="-609537"/>
            <a:endParaRPr lang="en-US" sz="1800" dirty="0"/>
          </a:p>
          <a:p>
            <a:pPr marL="609537" indent="-609537"/>
            <a:endParaRPr lang="en-US" sz="1800" b="1" dirty="0"/>
          </a:p>
          <a:p>
            <a:pPr marL="609537" indent="-609537"/>
            <a:endParaRPr lang="en-US" sz="1800" dirty="0"/>
          </a:p>
          <a:p>
            <a:pPr marL="609537" indent="-609537">
              <a:lnSpc>
                <a:spcPct val="80000"/>
              </a:lnSpc>
            </a:pPr>
            <a:endParaRPr lang="en-US" sz="1800" dirty="0"/>
          </a:p>
          <a:p>
            <a:pPr marL="609537" indent="-609537">
              <a:lnSpc>
                <a:spcPct val="80000"/>
              </a:lnSpc>
            </a:pPr>
            <a:endParaRPr lang="en-US" sz="1800" dirty="0"/>
          </a:p>
        </p:txBody>
      </p:sp>
    </p:spTree>
    <p:extLst>
      <p:ext uri="{BB962C8B-B14F-4D97-AF65-F5344CB8AC3E}">
        <p14:creationId xmlns:p14="http://schemas.microsoft.com/office/powerpoint/2010/main" val="112583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470025"/>
          </a:xfrm>
        </p:spPr>
        <p:txBody>
          <a:bodyPr>
            <a:normAutofit/>
          </a:bodyPr>
          <a:lstStyle/>
          <a:p>
            <a:r>
              <a:rPr lang="en-US" sz="2400" dirty="0"/>
              <a:t>Quick Examples of Quantifying the Robustness to Invalidate an Inference</a:t>
            </a:r>
          </a:p>
        </p:txBody>
      </p:sp>
      <p:sp>
        <p:nvSpPr>
          <p:cNvPr id="3" name="Subtitle 2"/>
          <p:cNvSpPr>
            <a:spLocks noGrp="1"/>
          </p:cNvSpPr>
          <p:nvPr>
            <p:ph type="subTitle" idx="1"/>
          </p:nvPr>
        </p:nvSpPr>
        <p:spPr>
          <a:xfrm>
            <a:off x="914400" y="2362200"/>
            <a:ext cx="7315200" cy="3886200"/>
          </a:xfrm>
        </p:spPr>
        <p:txBody>
          <a:bodyPr>
            <a:noAutofit/>
          </a:bodyPr>
          <a:lstStyle/>
          <a:p>
            <a:pPr algn="l"/>
            <a:r>
              <a:rPr lang="en-US" sz="1400" dirty="0"/>
              <a:t>Downloads:</a:t>
            </a:r>
          </a:p>
          <a:p>
            <a:pPr algn="l"/>
            <a:r>
              <a:rPr lang="en-US" sz="1400" dirty="0">
                <a:hlinkClick r:id="rId2" action="ppaction://hlinkfile"/>
              </a:rPr>
              <a:t>spreadsheet for calculating indices [</a:t>
            </a:r>
            <a:r>
              <a:rPr lang="en-US" sz="1400" dirty="0" err="1">
                <a:hlinkClick r:id="rId2" action="ppaction://hlinkfile"/>
              </a:rPr>
              <a:t>KonFound</a:t>
            </a:r>
            <a:r>
              <a:rPr lang="en-US" sz="1400" dirty="0">
                <a:hlinkClick r:id="rId2" action="ppaction://hlinkfile"/>
              </a:rPr>
              <a:t>-it!</a:t>
            </a:r>
            <a:r>
              <a:rPr lang="en-US" sz="1400" baseline="30000" dirty="0">
                <a:hlinkClick r:id="rId2" action="ppaction://hlinkfile"/>
              </a:rPr>
              <a:t>©</a:t>
            </a:r>
            <a:r>
              <a:rPr lang="en-US" sz="1400" dirty="0">
                <a:hlinkClick r:id="rId2" action="ppaction://hlinkfile"/>
              </a:rPr>
              <a:t>]</a:t>
            </a:r>
            <a:endParaRPr lang="en-US" sz="1400" dirty="0"/>
          </a:p>
          <a:p>
            <a:pPr algn="l"/>
            <a:r>
              <a:rPr lang="en-US" sz="1400" dirty="0">
                <a:hlinkClick r:id="rId3" action="ppaction://hlinkpres?slideindex=1&amp;slidetitle="/>
              </a:rPr>
              <a:t>quick examples</a:t>
            </a:r>
            <a:endParaRPr lang="en-US" sz="1400" dirty="0"/>
          </a:p>
          <a:p>
            <a:pPr algn="l"/>
            <a:r>
              <a:rPr lang="en-US" sz="1400" dirty="0" err="1">
                <a:hlinkClick r:id="rId4" action="ppaction://hlinkpres?slideindex=1&amp;slidetitle="/>
              </a:rPr>
              <a:t>powerpoint</a:t>
            </a:r>
            <a:r>
              <a:rPr lang="en-US" sz="1400" dirty="0">
                <a:hlinkClick r:id="rId4" action="ppaction://hlinkpres?slideindex=1&amp;slidetitle="/>
              </a:rPr>
              <a:t> for replacement of cases</a:t>
            </a:r>
            <a:endParaRPr lang="en-US" sz="1400" dirty="0"/>
          </a:p>
          <a:p>
            <a:pPr algn="l"/>
            <a:r>
              <a:rPr lang="en-US" sz="1400" dirty="0" err="1">
                <a:hlinkClick r:id="rId5" action="ppaction://hlinkpres?slideindex=1&amp;slidetitle="/>
              </a:rPr>
              <a:t>powerpoint</a:t>
            </a:r>
            <a:r>
              <a:rPr lang="en-US" sz="1400" dirty="0">
                <a:hlinkClick r:id="rId5" action="ppaction://hlinkpres?slideindex=1&amp;slidetitle="/>
              </a:rPr>
              <a:t> for correlation framework</a:t>
            </a:r>
            <a:endParaRPr lang="en-US" sz="1400" dirty="0"/>
          </a:p>
          <a:p>
            <a:pPr algn="l"/>
            <a:r>
              <a:rPr lang="en-US" sz="1400" dirty="0" err="1">
                <a:hlinkClick r:id="rId6" action="ppaction://hlinkpres?slideindex=1&amp;slidetitle="/>
              </a:rPr>
              <a:t>powerpoint</a:t>
            </a:r>
            <a:r>
              <a:rPr lang="en-US" sz="1400" dirty="0">
                <a:hlinkClick r:id="rId6" action="ppaction://hlinkpres?slideindex=1&amp;slidetitle="/>
              </a:rPr>
              <a:t> for comparison of frameworks</a:t>
            </a:r>
            <a:endParaRPr lang="en-US" sz="1400" dirty="0"/>
          </a:p>
          <a:p>
            <a:pPr algn="l"/>
            <a:r>
              <a:rPr lang="en-US" sz="1400" dirty="0">
                <a:hlinkClick r:id="rId7" action="ppaction://hlinkpres?slideindex=1&amp;slidetitle="/>
              </a:rPr>
              <a:t>The value of controlling for pretests</a:t>
            </a:r>
            <a:endParaRPr lang="en-US" sz="1400" dirty="0"/>
          </a:p>
          <a:p>
            <a:pPr algn="l"/>
            <a:endParaRPr lang="en-US" sz="1400" dirty="0"/>
          </a:p>
          <a:p>
            <a:pPr algn="l"/>
            <a:r>
              <a:rPr lang="en-US" sz="1400" dirty="0">
                <a:solidFill>
                  <a:srgbClr val="1F497D"/>
                </a:solidFill>
                <a:latin typeface="Times New Roman"/>
                <a:ea typeface="Calibri"/>
                <a:cs typeface="Times New Roman"/>
              </a:rPr>
              <a:t>R Shiny app for sensitivity analysis</a:t>
            </a:r>
            <a:r>
              <a:rPr lang="en-US" sz="1400" u="sng" dirty="0">
                <a:solidFill>
                  <a:srgbClr val="0000FF"/>
                </a:solidFill>
                <a:latin typeface="Times New Roman"/>
                <a:ea typeface="Calibri"/>
                <a:cs typeface="Times New Roman"/>
                <a:hlinkClick r:id="rId8"/>
              </a:rPr>
              <a:t>http://konfound-it.com</a:t>
            </a:r>
            <a:r>
              <a:rPr lang="en-US" sz="1400" dirty="0">
                <a:latin typeface="Times New Roman"/>
                <a:ea typeface="Calibri"/>
                <a:cs typeface="Times New Roman"/>
              </a:rPr>
              <a:t>.</a:t>
            </a:r>
            <a:r>
              <a:rPr lang="en-US" sz="1400" dirty="0">
                <a:solidFill>
                  <a:srgbClr val="1F497D"/>
                </a:solidFill>
                <a:latin typeface="Times New Roman"/>
                <a:ea typeface="Calibri"/>
                <a:cs typeface="Times New Roman"/>
              </a:rPr>
              <a:t> </a:t>
            </a:r>
            <a:r>
              <a:rPr lang="en-US" sz="1400" u="sng" dirty="0">
                <a:solidFill>
                  <a:srgbClr val="006699"/>
                </a:solidFill>
                <a:latin typeface="Times New Roman"/>
                <a:ea typeface="Calibri"/>
                <a:cs typeface="Times New Roman"/>
                <a:hlinkClick r:id="rId9"/>
              </a:rPr>
              <a:t>R Shiny app </a:t>
            </a:r>
            <a:r>
              <a:rPr lang="en-US" sz="1400" dirty="0" err="1">
                <a:solidFill>
                  <a:srgbClr val="006699"/>
                </a:solidFill>
                <a:latin typeface="Times New Roman"/>
                <a:ea typeface="Calibri"/>
                <a:cs typeface="Times New Roman"/>
                <a:hlinkClick r:id="rId9"/>
              </a:rPr>
              <a:t>KonFound</a:t>
            </a:r>
            <a:r>
              <a:rPr lang="en-US" sz="1400" u="sng" dirty="0">
                <a:solidFill>
                  <a:srgbClr val="006699"/>
                </a:solidFill>
                <a:latin typeface="Times New Roman"/>
                <a:ea typeface="Calibri"/>
                <a:cs typeface="Times New Roman"/>
                <a:hlinkClick r:id="rId9"/>
              </a:rPr>
              <a:t>-it</a:t>
            </a:r>
            <a:endParaRPr lang="en-US" sz="1400" dirty="0">
              <a:ea typeface="Calibri"/>
              <a:cs typeface="Times New Roman"/>
            </a:endParaRPr>
          </a:p>
          <a:p>
            <a:pPr marR="3200400">
              <a:spcBef>
                <a:spcPts val="500"/>
              </a:spcBef>
              <a:spcAft>
                <a:spcPts val="500"/>
              </a:spcAft>
            </a:pPr>
            <a:r>
              <a:rPr lang="en-US" sz="1400" dirty="0">
                <a:solidFill>
                  <a:srgbClr val="1F497D"/>
                </a:solidFill>
                <a:latin typeface="Times New Roman"/>
                <a:ea typeface="Calibri"/>
                <a:cs typeface="Times New Roman"/>
              </a:rPr>
              <a:t>The whole package is at:</a:t>
            </a:r>
            <a:r>
              <a:rPr lang="en-US" sz="1400" dirty="0">
                <a:solidFill>
                  <a:srgbClr val="1F497D"/>
                </a:solidFill>
                <a:ea typeface="Calibri"/>
                <a:cs typeface="Times New Roman"/>
              </a:rPr>
              <a:t> </a:t>
            </a:r>
            <a:r>
              <a:rPr lang="en-US" sz="1400" u="sng" dirty="0">
                <a:solidFill>
                  <a:srgbClr val="1F497D"/>
                </a:solidFill>
                <a:ea typeface="Calibri"/>
                <a:cs typeface="Times New Roman"/>
                <a:hlinkClick r:id="rId10"/>
              </a:rPr>
              <a:t>https://cran.r-project.org/web/packages/konfound/</a:t>
            </a:r>
            <a:endParaRPr lang="en-US" sz="1400" dirty="0">
              <a:ea typeface="Calibri"/>
              <a:cs typeface="Times New Roman"/>
            </a:endParaRPr>
          </a:p>
          <a:p>
            <a:pPr algn="l"/>
            <a:endParaRPr lang="en-US" sz="1400" dirty="0"/>
          </a:p>
          <a:p>
            <a:pPr algn="l"/>
            <a:r>
              <a:rPr lang="en-US" sz="1400" dirty="0">
                <a:solidFill>
                  <a:schemeClr val="tx1"/>
                </a:solidFill>
              </a:rPr>
              <a:t>STATA:</a:t>
            </a:r>
          </a:p>
          <a:p>
            <a:pPr algn="l">
              <a:lnSpc>
                <a:spcPct val="120000"/>
              </a:lnSpc>
              <a:spcBef>
                <a:spcPts val="0"/>
              </a:spcBef>
            </a:pPr>
            <a:r>
              <a:rPr lang="en-US" sz="1400" dirty="0">
                <a:solidFill>
                  <a:schemeClr val="tx1"/>
                </a:solidFill>
              </a:rPr>
              <a:t>. </a:t>
            </a:r>
            <a:r>
              <a:rPr lang="en-US" sz="1400" dirty="0" err="1">
                <a:solidFill>
                  <a:schemeClr val="tx1"/>
                </a:solidFill>
              </a:rPr>
              <a:t>ssc</a:t>
            </a:r>
            <a:r>
              <a:rPr lang="en-US" sz="1400" dirty="0">
                <a:solidFill>
                  <a:schemeClr val="tx1"/>
                </a:solidFill>
              </a:rPr>
              <a:t> install </a:t>
            </a:r>
            <a:r>
              <a:rPr lang="en-US" sz="1400" dirty="0" err="1">
                <a:solidFill>
                  <a:schemeClr val="tx1"/>
                </a:solidFill>
              </a:rPr>
              <a:t>konfound</a:t>
            </a:r>
            <a:endParaRPr lang="en-US" sz="1400" dirty="0">
              <a:solidFill>
                <a:schemeClr val="tx1"/>
              </a:solidFill>
            </a:endParaRPr>
          </a:p>
          <a:p>
            <a:pPr algn="l">
              <a:lnSpc>
                <a:spcPct val="120000"/>
              </a:lnSpc>
              <a:spcBef>
                <a:spcPts val="0"/>
              </a:spcBef>
            </a:pPr>
            <a:r>
              <a:rPr lang="en-US" sz="1400" dirty="0">
                <a:solidFill>
                  <a:schemeClr val="tx1"/>
                </a:solidFill>
              </a:rPr>
              <a:t>. </a:t>
            </a:r>
            <a:r>
              <a:rPr lang="en-US" sz="1400" dirty="0" err="1">
                <a:solidFill>
                  <a:schemeClr val="tx1"/>
                </a:solidFill>
              </a:rPr>
              <a:t>ssc</a:t>
            </a:r>
            <a:r>
              <a:rPr lang="en-US" sz="1400" dirty="0">
                <a:solidFill>
                  <a:schemeClr val="tx1"/>
                </a:solidFill>
              </a:rPr>
              <a:t> install moss</a:t>
            </a:r>
          </a:p>
          <a:p>
            <a:pPr algn="l">
              <a:lnSpc>
                <a:spcPct val="120000"/>
              </a:lnSpc>
              <a:spcBef>
                <a:spcPts val="0"/>
              </a:spcBef>
            </a:pPr>
            <a:r>
              <a:rPr lang="en-US" sz="1400" dirty="0">
                <a:solidFill>
                  <a:schemeClr val="tx1"/>
                </a:solidFill>
              </a:rPr>
              <a:t>. </a:t>
            </a:r>
            <a:r>
              <a:rPr lang="en-US" sz="1400" dirty="0" err="1">
                <a:solidFill>
                  <a:schemeClr val="tx1"/>
                </a:solidFill>
              </a:rPr>
              <a:t>ssc</a:t>
            </a:r>
            <a:r>
              <a:rPr lang="en-US" sz="1400" dirty="0">
                <a:solidFill>
                  <a:schemeClr val="tx1"/>
                </a:solidFill>
              </a:rPr>
              <a:t> install </a:t>
            </a:r>
            <a:r>
              <a:rPr lang="en-US" sz="1400" dirty="0" err="1">
                <a:solidFill>
                  <a:schemeClr val="tx1"/>
                </a:solidFill>
              </a:rPr>
              <a:t>matsort</a:t>
            </a:r>
            <a:endParaRPr lang="en-US" sz="1400" dirty="0">
              <a:solidFill>
                <a:schemeClr val="tx1"/>
              </a:solidFill>
            </a:endParaRPr>
          </a:p>
          <a:p>
            <a:pPr algn="l">
              <a:lnSpc>
                <a:spcPct val="120000"/>
              </a:lnSpc>
              <a:spcBef>
                <a:spcPts val="0"/>
              </a:spcBef>
            </a:pPr>
            <a:r>
              <a:rPr lang="en-US" sz="1400" dirty="0">
                <a:solidFill>
                  <a:schemeClr val="tx1"/>
                </a:solidFill>
              </a:rPr>
              <a:t>. </a:t>
            </a:r>
            <a:r>
              <a:rPr lang="en-US" sz="1400" dirty="0" err="1">
                <a:solidFill>
                  <a:schemeClr val="tx1"/>
                </a:solidFill>
              </a:rPr>
              <a:t>ssc</a:t>
            </a:r>
            <a:r>
              <a:rPr lang="en-US" sz="1400" dirty="0">
                <a:solidFill>
                  <a:schemeClr val="tx1"/>
                </a:solidFill>
              </a:rPr>
              <a:t> install </a:t>
            </a:r>
            <a:r>
              <a:rPr lang="en-US" sz="1400" dirty="0" err="1">
                <a:solidFill>
                  <a:schemeClr val="tx1"/>
                </a:solidFill>
              </a:rPr>
              <a:t>indeplist</a:t>
            </a:r>
            <a:endParaRPr lang="en-US" sz="1400" dirty="0">
              <a:solidFill>
                <a:schemeClr val="tx1"/>
              </a:solidFill>
            </a:endParaRPr>
          </a:p>
          <a:p>
            <a:pPr algn="l"/>
            <a:r>
              <a:rPr lang="en-US" sz="1400" dirty="0">
                <a:solidFill>
                  <a:schemeClr val="tx1"/>
                </a:solidFill>
              </a:rPr>
              <a:t>Commands are </a:t>
            </a:r>
          </a:p>
          <a:p>
            <a:pPr algn="l"/>
            <a:r>
              <a:rPr lang="en-US" sz="1400" dirty="0" err="1">
                <a:solidFill>
                  <a:schemeClr val="tx1"/>
                </a:solidFill>
              </a:rPr>
              <a:t>konfound</a:t>
            </a:r>
            <a:r>
              <a:rPr lang="en-US" sz="1400" dirty="0">
                <a:solidFill>
                  <a:schemeClr val="tx1"/>
                </a:solidFill>
              </a:rPr>
              <a:t> for a procedure you ran in </a:t>
            </a:r>
            <a:r>
              <a:rPr lang="en-US" sz="1400" dirty="0" err="1">
                <a:solidFill>
                  <a:schemeClr val="tx1"/>
                </a:solidFill>
              </a:rPr>
              <a:t>stata</a:t>
            </a:r>
            <a:endParaRPr lang="en-US" sz="1400" dirty="0">
              <a:solidFill>
                <a:schemeClr val="tx1"/>
              </a:solidFill>
            </a:endParaRPr>
          </a:p>
          <a:p>
            <a:pPr algn="l"/>
            <a:r>
              <a:rPr lang="en-US" sz="1400" dirty="0" err="1">
                <a:solidFill>
                  <a:schemeClr val="tx1"/>
                </a:solidFill>
              </a:rPr>
              <a:t>Pkonfound</a:t>
            </a:r>
            <a:r>
              <a:rPr lang="en-US" sz="1400" dirty="0">
                <a:solidFill>
                  <a:schemeClr val="tx1"/>
                </a:solidFill>
              </a:rPr>
              <a:t> for published example</a:t>
            </a:r>
          </a:p>
          <a:p>
            <a:pPr algn="l"/>
            <a:r>
              <a:rPr lang="en-US" sz="1400" dirty="0" err="1">
                <a:solidFill>
                  <a:schemeClr val="tx1"/>
                </a:solidFill>
              </a:rPr>
              <a:t>Mkonfound</a:t>
            </a:r>
            <a:r>
              <a:rPr lang="en-US" sz="1400" dirty="0">
                <a:solidFill>
                  <a:schemeClr val="tx1"/>
                </a:solidFill>
              </a:rPr>
              <a:t> for multiple analyses</a:t>
            </a:r>
          </a:p>
          <a:p>
            <a:pPr algn="l"/>
            <a:endParaRPr lang="en-US" sz="1400" dirty="0"/>
          </a:p>
          <a:p>
            <a:pPr algn="l"/>
            <a:endParaRPr lang="en-US" sz="1400" dirty="0"/>
          </a:p>
        </p:txBody>
      </p:sp>
      <p:sp>
        <p:nvSpPr>
          <p:cNvPr id="4" name="Rectangle 3"/>
          <p:cNvSpPr/>
          <p:nvPr/>
        </p:nvSpPr>
        <p:spPr>
          <a:xfrm>
            <a:off x="914400" y="1676400"/>
            <a:ext cx="4073808" cy="369332"/>
          </a:xfrm>
          <a:prstGeom prst="rect">
            <a:avLst/>
          </a:prstGeom>
        </p:spPr>
        <p:txBody>
          <a:bodyPr wrap="none">
            <a:spAutoFit/>
          </a:bodyPr>
          <a:lstStyle/>
          <a:p>
            <a:r>
              <a:rPr lang="en-US" dirty="0">
                <a:hlinkClick r:id="rId11"/>
              </a:rPr>
              <a:t>https://msu.edu/~kenfrank/research.htm</a:t>
            </a:r>
            <a:endParaRPr lang="en-US" dirty="0"/>
          </a:p>
        </p:txBody>
      </p:sp>
    </p:spTree>
    <p:extLst>
      <p:ext uri="{BB962C8B-B14F-4D97-AF65-F5344CB8AC3E}">
        <p14:creationId xmlns:p14="http://schemas.microsoft.com/office/powerpoint/2010/main" val="7050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z="4000"/>
              <a:t>Data</a:t>
            </a:r>
          </a:p>
        </p:txBody>
      </p:sp>
      <p:sp>
        <p:nvSpPr>
          <p:cNvPr id="527363" name="Rectangle 3"/>
          <p:cNvSpPr>
            <a:spLocks noGrp="1" noChangeArrowheads="1"/>
          </p:cNvSpPr>
          <p:nvPr>
            <p:ph type="body" idx="1"/>
          </p:nvPr>
        </p:nvSpPr>
        <p:spPr/>
        <p:txBody>
          <a:bodyPr/>
          <a:lstStyle/>
          <a:p>
            <a:pPr>
              <a:lnSpc>
                <a:spcPct val="80000"/>
              </a:lnSpc>
            </a:pPr>
            <a:r>
              <a:rPr lang="en-US" sz="2000" dirty="0">
                <a:sym typeface="Wingdings" pitchFamily="2" charset="2"/>
              </a:rPr>
              <a:t>Early Childhood Longitudinal Study Kindergarten cohort (</a:t>
            </a:r>
            <a:r>
              <a:rPr lang="en-US" sz="2000" dirty="0">
                <a:sym typeface="Wingdings" pitchFamily="2" charset="2"/>
                <a:hlinkClick r:id="rId2"/>
              </a:rPr>
              <a:t>ECLSK</a:t>
            </a:r>
            <a:r>
              <a:rPr lang="en-US" sz="2000" dirty="0">
                <a:sym typeface="Wingdings" pitchFamily="2" charset="2"/>
              </a:rPr>
              <a:t>)</a:t>
            </a:r>
          </a:p>
          <a:p>
            <a:pPr lvl="1">
              <a:lnSpc>
                <a:spcPct val="80000"/>
              </a:lnSpc>
            </a:pPr>
            <a:r>
              <a:rPr lang="en-US" sz="1800" dirty="0">
                <a:sym typeface="Wingdings" pitchFamily="2" charset="2"/>
              </a:rPr>
              <a:t>US National Center for Education Statistics (NCES). </a:t>
            </a:r>
          </a:p>
          <a:p>
            <a:pPr>
              <a:lnSpc>
                <a:spcPct val="80000"/>
              </a:lnSpc>
            </a:pPr>
            <a:r>
              <a:rPr lang="en-US" sz="2000" dirty="0">
                <a:sym typeface="Wingdings" pitchFamily="2" charset="2"/>
              </a:rPr>
              <a:t>Nationally representative</a:t>
            </a:r>
          </a:p>
          <a:p>
            <a:pPr>
              <a:lnSpc>
                <a:spcPct val="80000"/>
              </a:lnSpc>
            </a:pPr>
            <a:r>
              <a:rPr lang="en-US" sz="2000" dirty="0">
                <a:sym typeface="Wingdings" pitchFamily="2" charset="2"/>
              </a:rPr>
              <a:t>Kindergarten and 1</a:t>
            </a:r>
            <a:r>
              <a:rPr lang="en-US" sz="2000" baseline="30000" dirty="0">
                <a:sym typeface="Wingdings" pitchFamily="2" charset="2"/>
              </a:rPr>
              <a:t>st</a:t>
            </a:r>
            <a:r>
              <a:rPr lang="en-US" sz="2000" dirty="0">
                <a:sym typeface="Wingdings" pitchFamily="2" charset="2"/>
              </a:rPr>
              <a:t> grade</a:t>
            </a:r>
          </a:p>
          <a:p>
            <a:pPr lvl="1">
              <a:lnSpc>
                <a:spcPct val="80000"/>
              </a:lnSpc>
            </a:pPr>
            <a:r>
              <a:rPr lang="en-US" sz="1800" dirty="0">
                <a:sym typeface="Wingdings" pitchFamily="2" charset="2"/>
              </a:rPr>
              <a:t>observed Fall 1998, Spring 1998, </a:t>
            </a:r>
            <a:r>
              <a:rPr lang="en-US" sz="1800" b="1" dirty="0">
                <a:sym typeface="Wingdings" pitchFamily="2" charset="2"/>
              </a:rPr>
              <a:t>Spring 1999 </a:t>
            </a:r>
          </a:p>
          <a:p>
            <a:pPr>
              <a:lnSpc>
                <a:spcPct val="80000"/>
              </a:lnSpc>
            </a:pPr>
            <a:r>
              <a:rPr lang="en-US" sz="2000" dirty="0">
                <a:sym typeface="Wingdings" pitchFamily="2" charset="2"/>
              </a:rPr>
              <a:t>Student </a:t>
            </a:r>
          </a:p>
          <a:p>
            <a:pPr lvl="1">
              <a:lnSpc>
                <a:spcPct val="80000"/>
              </a:lnSpc>
            </a:pPr>
            <a:r>
              <a:rPr lang="en-US" sz="1800" dirty="0">
                <a:sym typeface="Wingdings" pitchFamily="2" charset="2"/>
              </a:rPr>
              <a:t>background and educational experiences</a:t>
            </a:r>
          </a:p>
          <a:p>
            <a:pPr lvl="1">
              <a:lnSpc>
                <a:spcPct val="80000"/>
              </a:lnSpc>
            </a:pPr>
            <a:r>
              <a:rPr lang="en-US" sz="1800" dirty="0">
                <a:sym typeface="Wingdings" pitchFamily="2" charset="2"/>
              </a:rPr>
              <a:t>Math and reading achievement (dependent variable)</a:t>
            </a:r>
          </a:p>
          <a:p>
            <a:pPr lvl="1">
              <a:lnSpc>
                <a:spcPct val="80000"/>
              </a:lnSpc>
            </a:pPr>
            <a:r>
              <a:rPr lang="en-US" sz="1800" dirty="0">
                <a:sym typeface="Wingdings" pitchFamily="2" charset="2"/>
              </a:rPr>
              <a:t>experience in class</a:t>
            </a:r>
          </a:p>
          <a:p>
            <a:pPr>
              <a:lnSpc>
                <a:spcPct val="80000"/>
              </a:lnSpc>
            </a:pPr>
            <a:r>
              <a:rPr lang="en-US" sz="2000" dirty="0">
                <a:sym typeface="Wingdings" pitchFamily="2" charset="2"/>
              </a:rPr>
              <a:t>Parenting information and style</a:t>
            </a:r>
          </a:p>
          <a:p>
            <a:pPr>
              <a:lnSpc>
                <a:spcPct val="80000"/>
              </a:lnSpc>
            </a:pPr>
            <a:r>
              <a:rPr lang="en-US" sz="2000" dirty="0">
                <a:sym typeface="Wingdings" pitchFamily="2" charset="2"/>
              </a:rPr>
              <a:t>Teacher assessment of student</a:t>
            </a:r>
          </a:p>
          <a:p>
            <a:pPr>
              <a:lnSpc>
                <a:spcPct val="80000"/>
              </a:lnSpc>
            </a:pPr>
            <a:r>
              <a:rPr lang="en-US" sz="2000" dirty="0">
                <a:sym typeface="Wingdings" pitchFamily="2" charset="2"/>
              </a:rPr>
              <a:t>School conditions</a:t>
            </a:r>
          </a:p>
          <a:p>
            <a:pPr>
              <a:lnSpc>
                <a:spcPct val="80000"/>
              </a:lnSpc>
            </a:pPr>
            <a:r>
              <a:rPr lang="en-US" sz="2000" dirty="0">
                <a:sym typeface="Wingdings" pitchFamily="2" charset="2"/>
              </a:rPr>
              <a:t>Analytic sample (1,080 schools that do retain some children)</a:t>
            </a:r>
          </a:p>
          <a:p>
            <a:pPr lvl="1">
              <a:lnSpc>
                <a:spcPct val="80000"/>
              </a:lnSpc>
            </a:pPr>
            <a:r>
              <a:rPr lang="en-US" sz="1800" dirty="0">
                <a:sym typeface="Wingdings" pitchFamily="2" charset="2"/>
              </a:rPr>
              <a:t>471 kindergarten </a:t>
            </a:r>
            <a:r>
              <a:rPr lang="en-US" sz="1800" dirty="0" err="1">
                <a:sym typeface="Wingdings" pitchFamily="2" charset="2"/>
              </a:rPr>
              <a:t>retainees</a:t>
            </a:r>
            <a:r>
              <a:rPr lang="en-US" sz="1800" dirty="0">
                <a:sym typeface="Wingdings" pitchFamily="2" charset="2"/>
              </a:rPr>
              <a:t> </a:t>
            </a:r>
          </a:p>
          <a:p>
            <a:pPr lvl="1">
              <a:lnSpc>
                <a:spcPct val="80000"/>
              </a:lnSpc>
            </a:pPr>
            <a:r>
              <a:rPr lang="en-US" sz="1800" dirty="0">
                <a:sym typeface="Wingdings" pitchFamily="2" charset="2"/>
              </a:rPr>
              <a:t>10,255 promoted students</a:t>
            </a:r>
          </a:p>
        </p:txBody>
      </p:sp>
    </p:spTree>
    <p:extLst>
      <p:ext uri="{BB962C8B-B14F-4D97-AF65-F5344CB8AC3E}">
        <p14:creationId xmlns:p14="http://schemas.microsoft.com/office/powerpoint/2010/main" val="63595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Grp="1" noChangeArrowheads="1"/>
          </p:cNvSpPr>
          <p:nvPr>
            <p:ph type="title"/>
          </p:nvPr>
        </p:nvSpPr>
        <p:spPr/>
        <p:txBody>
          <a:bodyPr/>
          <a:lstStyle/>
          <a:p>
            <a:r>
              <a:rPr lang="en-US" sz="2800"/>
              <a:t>Effect of Retention on Reading Scores</a:t>
            </a:r>
            <a:br>
              <a:rPr lang="en-US" sz="2800"/>
            </a:br>
            <a:r>
              <a:rPr lang="en-US" sz="2800"/>
              <a:t>(Hong and Raudenbush)</a:t>
            </a:r>
          </a:p>
        </p:txBody>
      </p:sp>
      <p:pic>
        <p:nvPicPr>
          <p:cNvPr id="525317" name="Picture 5"/>
          <p:cNvPicPr>
            <a:picLocks noChangeAspect="1" noChangeArrowheads="1"/>
          </p:cNvPicPr>
          <p:nvPr/>
        </p:nvPicPr>
        <p:blipFill>
          <a:blip r:embed="rId2" cstate="print"/>
          <a:srcRect l="11719" t="15625" r="13281" b="6250"/>
          <a:stretch>
            <a:fillRect/>
          </a:stretch>
        </p:blipFill>
        <p:spPr bwMode="auto">
          <a:xfrm>
            <a:off x="990600" y="1262063"/>
            <a:ext cx="7162800" cy="5595937"/>
          </a:xfrm>
          <a:prstGeom prst="rect">
            <a:avLst/>
          </a:prstGeom>
          <a:noFill/>
          <a:ln w="9525">
            <a:noFill/>
            <a:miter lim="800000"/>
            <a:headEnd/>
            <a:tailEnd/>
          </a:ln>
          <a:effectLst/>
        </p:spPr>
      </p:pic>
      <p:sp>
        <p:nvSpPr>
          <p:cNvPr id="525318" name="Line 6"/>
          <p:cNvSpPr>
            <a:spLocks noChangeShapeType="1"/>
          </p:cNvSpPr>
          <p:nvPr/>
        </p:nvSpPr>
        <p:spPr bwMode="auto">
          <a:xfrm>
            <a:off x="7315200" y="2895600"/>
            <a:ext cx="0" cy="457200"/>
          </a:xfrm>
          <a:prstGeom prst="line">
            <a:avLst/>
          </a:prstGeom>
          <a:noFill/>
          <a:ln w="38100">
            <a:solidFill>
              <a:srgbClr val="FF0000"/>
            </a:solidFill>
            <a:round/>
            <a:headEnd/>
            <a:tailEnd/>
          </a:ln>
          <a:effectLst/>
        </p:spPr>
        <p:txBody>
          <a:bodyPr lIns="91430" tIns="45715" rIns="91430" bIns="45715"/>
          <a:lstStyle/>
          <a:p>
            <a:pPr fontAlgn="base">
              <a:spcBef>
                <a:spcPct val="0"/>
              </a:spcBef>
              <a:spcAft>
                <a:spcPct val="0"/>
              </a:spcAft>
            </a:pPr>
            <a:endParaRPr lang="en-US">
              <a:solidFill>
                <a:srgbClr val="FFFF00"/>
              </a:solidFill>
            </a:endParaRPr>
          </a:p>
        </p:txBody>
      </p:sp>
    </p:spTree>
    <p:extLst>
      <p:ext uri="{BB962C8B-B14F-4D97-AF65-F5344CB8AC3E}">
        <p14:creationId xmlns:p14="http://schemas.microsoft.com/office/powerpoint/2010/main" val="467326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sz="4000" dirty="0"/>
              <a:t>Possible Confounding Variables</a:t>
            </a:r>
            <a:br>
              <a:rPr lang="en-US" sz="4000" dirty="0"/>
            </a:br>
            <a:r>
              <a:rPr lang="en-US" sz="4000" dirty="0"/>
              <a:t>(note they controlled for these)</a:t>
            </a:r>
          </a:p>
        </p:txBody>
      </p:sp>
      <p:sp>
        <p:nvSpPr>
          <p:cNvPr id="481283" name="Rectangle 3"/>
          <p:cNvSpPr>
            <a:spLocks noGrp="1" noChangeArrowheads="1"/>
          </p:cNvSpPr>
          <p:nvPr>
            <p:ph type="body" idx="1"/>
          </p:nvPr>
        </p:nvSpPr>
        <p:spPr/>
        <p:txBody>
          <a:bodyPr>
            <a:normAutofit lnSpcReduction="10000"/>
          </a:bodyPr>
          <a:lstStyle/>
          <a:p>
            <a:pPr>
              <a:lnSpc>
                <a:spcPct val="80000"/>
              </a:lnSpc>
            </a:pPr>
            <a:r>
              <a:rPr lang="en-US" sz="2400" dirty="0">
                <a:sym typeface="Wingdings" pitchFamily="2" charset="2"/>
              </a:rPr>
              <a:t>Gender</a:t>
            </a:r>
          </a:p>
          <a:p>
            <a:pPr>
              <a:lnSpc>
                <a:spcPct val="80000"/>
              </a:lnSpc>
            </a:pPr>
            <a:r>
              <a:rPr lang="en-US" sz="2400" dirty="0">
                <a:sym typeface="Wingdings" pitchFamily="2" charset="2"/>
              </a:rPr>
              <a:t>Two Parent Household</a:t>
            </a:r>
          </a:p>
          <a:p>
            <a:pPr>
              <a:lnSpc>
                <a:spcPct val="80000"/>
              </a:lnSpc>
            </a:pPr>
            <a:r>
              <a:rPr lang="en-US" sz="2400" dirty="0">
                <a:sym typeface="Wingdings" pitchFamily="2" charset="2"/>
              </a:rPr>
              <a:t>Poverty</a:t>
            </a:r>
          </a:p>
          <a:p>
            <a:pPr>
              <a:lnSpc>
                <a:spcPct val="80000"/>
              </a:lnSpc>
            </a:pPr>
            <a:r>
              <a:rPr lang="en-US" sz="2400" dirty="0">
                <a:sym typeface="Wingdings" pitchFamily="2" charset="2"/>
              </a:rPr>
              <a:t>Mother’s level of Education (especially relevant for reading achievement)</a:t>
            </a:r>
          </a:p>
          <a:p>
            <a:pPr>
              <a:lnSpc>
                <a:spcPct val="80000"/>
              </a:lnSpc>
            </a:pPr>
            <a:r>
              <a:rPr lang="en-US" sz="2400" dirty="0">
                <a:sym typeface="Wingdings" pitchFamily="2" charset="2"/>
              </a:rPr>
              <a:t>Extensive pretests</a:t>
            </a:r>
          </a:p>
          <a:p>
            <a:pPr lvl="1">
              <a:lnSpc>
                <a:spcPct val="80000"/>
              </a:lnSpc>
            </a:pPr>
            <a:r>
              <a:rPr lang="en-US" sz="2400" dirty="0"/>
              <a:t>measured in the Spring of 1999 (at the beginning of the second year of school) </a:t>
            </a:r>
          </a:p>
          <a:p>
            <a:pPr lvl="1">
              <a:lnSpc>
                <a:spcPct val="80000"/>
              </a:lnSpc>
            </a:pPr>
            <a:r>
              <a:rPr lang="en-US" sz="2400" dirty="0"/>
              <a:t>standardized measures of reading ability, math ability, and general knowledge; </a:t>
            </a:r>
          </a:p>
          <a:p>
            <a:pPr lvl="1">
              <a:lnSpc>
                <a:spcPct val="80000"/>
              </a:lnSpc>
            </a:pPr>
            <a:r>
              <a:rPr lang="en-US" sz="2400" dirty="0"/>
              <a:t>indirect assessments of literature, math and general knowledge that include aspects of a child’s process as well as product;</a:t>
            </a:r>
          </a:p>
          <a:p>
            <a:pPr lvl="1">
              <a:lnSpc>
                <a:spcPct val="80000"/>
              </a:lnSpc>
            </a:pPr>
            <a:r>
              <a:rPr lang="en-US" sz="2400" dirty="0"/>
              <a:t>teacher’s rating of the child’s skills in language, math, and science</a:t>
            </a:r>
            <a:endParaRPr lang="en-US" sz="2400" dirty="0">
              <a:sym typeface="Wingdings" pitchFamily="2" charset="2"/>
            </a:endParaRPr>
          </a:p>
          <a:p>
            <a:pPr>
              <a:lnSpc>
                <a:spcPct val="80000"/>
              </a:lnSpc>
            </a:pPr>
            <a:endParaRPr lang="en-US" sz="2400" dirty="0">
              <a:sym typeface="Wingdings" pitchFamily="2" charset="2"/>
            </a:endParaRPr>
          </a:p>
          <a:p>
            <a:pPr>
              <a:lnSpc>
                <a:spcPct val="80000"/>
              </a:lnSpc>
            </a:pPr>
            <a:endParaRPr lang="en-US" sz="2400" dirty="0">
              <a:sym typeface="Wingdings" pitchFamily="2" charset="2"/>
            </a:endParaRPr>
          </a:p>
        </p:txBody>
      </p:sp>
    </p:spTree>
    <p:extLst>
      <p:ext uri="{BB962C8B-B14F-4D97-AF65-F5344CB8AC3E}">
        <p14:creationId xmlns:p14="http://schemas.microsoft.com/office/powerpoint/2010/main" val="399840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9538" name="Picture 2"/>
          <p:cNvPicPr>
            <a:picLocks noChangeAspect="1" noChangeArrowheads="1"/>
          </p:cNvPicPr>
          <p:nvPr/>
        </p:nvPicPr>
        <p:blipFill>
          <a:blip r:embed="rId3" cstate="print"/>
          <a:srcRect r="14118" b="61391"/>
          <a:stretch>
            <a:fillRect/>
          </a:stretch>
        </p:blipFill>
        <p:spPr bwMode="auto">
          <a:xfrm>
            <a:off x="3429001" y="914401"/>
            <a:ext cx="5562599" cy="106680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sz="2400" dirty="0"/>
              <a:t>Obtain t critical, estimated effect and standard error</a:t>
            </a:r>
          </a:p>
        </p:txBody>
      </p:sp>
      <p:sp>
        <p:nvSpPr>
          <p:cNvPr id="6" name="Oval 5"/>
          <p:cNvSpPr/>
          <p:nvPr/>
        </p:nvSpPr>
        <p:spPr bwMode="auto">
          <a:xfrm>
            <a:off x="7013447" y="1676400"/>
            <a:ext cx="609600" cy="4572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7" name="Oval 6"/>
          <p:cNvSpPr/>
          <p:nvPr/>
        </p:nvSpPr>
        <p:spPr bwMode="auto">
          <a:xfrm>
            <a:off x="8232647" y="1676400"/>
            <a:ext cx="609600" cy="4572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cxnSp>
        <p:nvCxnSpPr>
          <p:cNvPr id="9" name="Straight Arrow Connector 8"/>
          <p:cNvCxnSpPr>
            <a:stCxn id="6" idx="4"/>
          </p:cNvCxnSpPr>
          <p:nvPr/>
        </p:nvCxnSpPr>
        <p:spPr bwMode="auto">
          <a:xfrm flipH="1">
            <a:off x="7165847" y="2133600"/>
            <a:ext cx="152400" cy="457200"/>
          </a:xfrm>
          <a:prstGeom prst="straightConnector1">
            <a:avLst/>
          </a:prstGeom>
          <a:noFill/>
          <a:ln w="57150" cap="flat" cmpd="sng" algn="ctr">
            <a:solidFill>
              <a:srgbClr val="FFFF00"/>
            </a:solidFill>
            <a:prstDash val="solid"/>
            <a:round/>
            <a:headEnd type="none" w="med" len="med"/>
            <a:tailEnd type="arrow"/>
          </a:ln>
          <a:effectLst/>
        </p:spPr>
      </p:cxnSp>
      <p:sp>
        <p:nvSpPr>
          <p:cNvPr id="12" name="TextBox 11"/>
          <p:cNvSpPr txBox="1"/>
          <p:nvPr/>
        </p:nvSpPr>
        <p:spPr>
          <a:xfrm>
            <a:off x="6172211" y="2514601"/>
            <a:ext cx="1834777" cy="646321"/>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Estimated effect</a:t>
            </a:r>
          </a:p>
          <a:p>
            <a:pPr algn="ctr" fontAlgn="base">
              <a:spcBef>
                <a:spcPct val="0"/>
              </a:spcBef>
              <a:spcAft>
                <a:spcPct val="0"/>
              </a:spcAft>
            </a:pPr>
            <a:r>
              <a:rPr lang="en-US" dirty="0">
                <a:solidFill>
                  <a:srgbClr val="FFFF00"/>
                </a:solidFill>
              </a:rPr>
              <a:t>(   ) = -9.01</a:t>
            </a:r>
          </a:p>
        </p:txBody>
      </p:sp>
      <p:cxnSp>
        <p:nvCxnSpPr>
          <p:cNvPr id="13" name="Straight Arrow Connector 12"/>
          <p:cNvCxnSpPr/>
          <p:nvPr/>
        </p:nvCxnSpPr>
        <p:spPr bwMode="auto">
          <a:xfrm flipH="1">
            <a:off x="8537447" y="2133601"/>
            <a:ext cx="2" cy="609600"/>
          </a:xfrm>
          <a:prstGeom prst="straightConnector1">
            <a:avLst/>
          </a:prstGeom>
          <a:noFill/>
          <a:ln w="57150" cap="flat" cmpd="sng" algn="ctr">
            <a:solidFill>
              <a:srgbClr val="FFFF00"/>
            </a:solidFill>
            <a:prstDash val="solid"/>
            <a:round/>
            <a:headEnd type="none" w="med" len="med"/>
            <a:tailEnd type="arrow"/>
          </a:ln>
          <a:effectLst/>
        </p:spPr>
      </p:cxnSp>
      <p:sp>
        <p:nvSpPr>
          <p:cNvPr id="16" name="TextBox 15"/>
          <p:cNvSpPr txBox="1"/>
          <p:nvPr/>
        </p:nvSpPr>
        <p:spPr>
          <a:xfrm>
            <a:off x="7959070" y="2819401"/>
            <a:ext cx="1184920" cy="646321"/>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Standard </a:t>
            </a:r>
          </a:p>
          <a:p>
            <a:pPr algn="ctr" fontAlgn="base">
              <a:spcBef>
                <a:spcPct val="0"/>
              </a:spcBef>
              <a:spcAft>
                <a:spcPct val="0"/>
              </a:spcAft>
            </a:pPr>
            <a:r>
              <a:rPr lang="en-US" dirty="0">
                <a:solidFill>
                  <a:srgbClr val="FFFF00"/>
                </a:solidFill>
              </a:rPr>
              <a:t>error=.68</a:t>
            </a:r>
          </a:p>
        </p:txBody>
      </p:sp>
      <p:pic>
        <p:nvPicPr>
          <p:cNvPr id="26" name="Picture 2"/>
          <p:cNvPicPr>
            <a:picLocks noChangeAspect="1" noChangeArrowheads="1"/>
          </p:cNvPicPr>
          <p:nvPr/>
        </p:nvPicPr>
        <p:blipFill>
          <a:blip r:embed="rId4" cstate="print"/>
          <a:srcRect/>
          <a:stretch>
            <a:fillRect/>
          </a:stretch>
        </p:blipFill>
        <p:spPr bwMode="auto">
          <a:xfrm>
            <a:off x="228602" y="1981200"/>
            <a:ext cx="2730838" cy="4667250"/>
          </a:xfrm>
          <a:prstGeom prst="rect">
            <a:avLst/>
          </a:prstGeom>
          <a:noFill/>
          <a:ln w="9525">
            <a:noFill/>
            <a:miter lim="800000"/>
            <a:headEnd/>
            <a:tailEnd/>
          </a:ln>
        </p:spPr>
      </p:pic>
      <p:sp>
        <p:nvSpPr>
          <p:cNvPr id="28" name="Oval 27"/>
          <p:cNvSpPr/>
          <p:nvPr/>
        </p:nvSpPr>
        <p:spPr bwMode="auto">
          <a:xfrm>
            <a:off x="1676400" y="1981200"/>
            <a:ext cx="609600" cy="4572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29" name="Oval 28"/>
          <p:cNvSpPr/>
          <p:nvPr/>
        </p:nvSpPr>
        <p:spPr bwMode="auto">
          <a:xfrm>
            <a:off x="990600" y="2133600"/>
            <a:ext cx="609600" cy="457200"/>
          </a:xfrm>
          <a:prstGeom prst="ellipse">
            <a:avLst/>
          </a:prstGeom>
          <a:noFill/>
          <a:ln w="57150" cap="flat" cmpd="sng" algn="ctr">
            <a:solidFill>
              <a:srgbClr val="FFFF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30" name="TextBox 29"/>
          <p:cNvSpPr txBox="1"/>
          <p:nvPr/>
        </p:nvSpPr>
        <p:spPr>
          <a:xfrm>
            <a:off x="3326798" y="3124200"/>
            <a:ext cx="2191605" cy="923320"/>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n=7168+471=7639;</a:t>
            </a:r>
          </a:p>
          <a:p>
            <a:pPr algn="ctr" fontAlgn="base">
              <a:spcBef>
                <a:spcPct val="0"/>
              </a:spcBef>
              <a:spcAft>
                <a:spcPct val="0"/>
              </a:spcAft>
            </a:pPr>
            <a:r>
              <a:rPr lang="en-US" dirty="0" err="1">
                <a:solidFill>
                  <a:srgbClr val="FFFF00"/>
                </a:solidFill>
              </a:rPr>
              <a:t>df</a:t>
            </a:r>
            <a:r>
              <a:rPr lang="en-US" dirty="0">
                <a:solidFill>
                  <a:srgbClr val="FFFF00"/>
                </a:solidFill>
              </a:rPr>
              <a:t> &gt; 500,</a:t>
            </a:r>
          </a:p>
          <a:p>
            <a:pPr algn="ctr" fontAlgn="base">
              <a:spcBef>
                <a:spcPct val="0"/>
              </a:spcBef>
              <a:spcAft>
                <a:spcPct val="0"/>
              </a:spcAft>
            </a:pPr>
            <a:r>
              <a:rPr lang="en-US" dirty="0">
                <a:solidFill>
                  <a:srgbClr val="FFFF00"/>
                </a:solidFill>
              </a:rPr>
              <a:t>t </a:t>
            </a:r>
            <a:r>
              <a:rPr lang="en-US" baseline="-25000" dirty="0">
                <a:solidFill>
                  <a:srgbClr val="FFFF00"/>
                </a:solidFill>
              </a:rPr>
              <a:t>critical</a:t>
            </a:r>
            <a:r>
              <a:rPr lang="en-US" dirty="0">
                <a:solidFill>
                  <a:srgbClr val="FFFF00"/>
                </a:solidFill>
              </a:rPr>
              <a:t>=-1.96</a:t>
            </a:r>
          </a:p>
        </p:txBody>
      </p:sp>
      <p:cxnSp>
        <p:nvCxnSpPr>
          <p:cNvPr id="32" name="Straight Arrow Connector 31"/>
          <p:cNvCxnSpPr/>
          <p:nvPr/>
        </p:nvCxnSpPr>
        <p:spPr bwMode="auto">
          <a:xfrm>
            <a:off x="2286001" y="2286001"/>
            <a:ext cx="2136601" cy="914400"/>
          </a:xfrm>
          <a:prstGeom prst="straightConnector1">
            <a:avLst/>
          </a:prstGeom>
          <a:noFill/>
          <a:ln w="5715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1600201" y="2590800"/>
            <a:ext cx="2362200" cy="609600"/>
          </a:xfrm>
          <a:prstGeom prst="straightConnector1">
            <a:avLst/>
          </a:prstGeom>
          <a:noFill/>
          <a:ln w="57150" cap="flat" cmpd="sng" algn="ctr">
            <a:solidFill>
              <a:srgbClr val="FFFF00"/>
            </a:solidFill>
            <a:prstDash val="solid"/>
            <a:round/>
            <a:headEnd type="none" w="med" len="med"/>
            <a:tailEnd type="arrow"/>
          </a:ln>
          <a:effectLst/>
        </p:spPr>
      </p:cxnSp>
      <p:sp>
        <p:nvSpPr>
          <p:cNvPr id="36" name="Rectangle 35"/>
          <p:cNvSpPr/>
          <p:nvPr/>
        </p:nvSpPr>
        <p:spPr>
          <a:xfrm>
            <a:off x="3124200" y="4343401"/>
            <a:ext cx="5715000" cy="1477317"/>
          </a:xfrm>
          <a:prstGeom prst="rect">
            <a:avLst/>
          </a:prstGeom>
        </p:spPr>
        <p:txBody>
          <a:bodyPr wrap="square" lIns="91430" tIns="45715" rIns="91430" bIns="45715">
            <a:spAutoFit/>
          </a:bodyPr>
          <a:lstStyle/>
          <a:p>
            <a:pPr fontAlgn="base">
              <a:spcBef>
                <a:spcPct val="0"/>
              </a:spcBef>
              <a:spcAft>
                <a:spcPct val="0"/>
              </a:spcAft>
            </a:pPr>
            <a:r>
              <a:rPr lang="en-US" b="1" dirty="0">
                <a:solidFill>
                  <a:srgbClr val="FFFF00"/>
                </a:solidFill>
              </a:rPr>
              <a:t>From: Hong, G. and Raudenbush, S. (2005).  Effects of Kindergarten Retention Policy on Children’s Cognitive Growth in Reading and Mathematics. </a:t>
            </a:r>
            <a:r>
              <a:rPr lang="en-US" i="1" dirty="0">
                <a:solidFill>
                  <a:srgbClr val="FFFF00"/>
                </a:solidFill>
              </a:rPr>
              <a:t>Educational Evaluation and Policy Analysis. Vol. 27, No. 3, pp. 205–224</a:t>
            </a:r>
          </a:p>
        </p:txBody>
      </p:sp>
      <p:graphicFrame>
        <p:nvGraphicFramePr>
          <p:cNvPr id="5" name="Object 4"/>
          <p:cNvGraphicFramePr>
            <a:graphicFrameLocks noChangeAspect="1"/>
          </p:cNvGraphicFramePr>
          <p:nvPr>
            <p:extLst>
              <p:ext uri="{D42A27DB-BD31-4B8C-83A1-F6EECF244321}">
                <p14:modId xmlns:p14="http://schemas.microsoft.com/office/powerpoint/2010/main" val="1669445883"/>
              </p:ext>
            </p:extLst>
          </p:nvPr>
        </p:nvGraphicFramePr>
        <p:xfrm>
          <a:off x="6629401" y="2743201"/>
          <a:ext cx="238125" cy="368300"/>
        </p:xfrm>
        <a:graphic>
          <a:graphicData uri="http://schemas.openxmlformats.org/presentationml/2006/ole">
            <mc:AlternateContent xmlns:mc="http://schemas.openxmlformats.org/markup-compatibility/2006">
              <mc:Choice xmlns:v="urn:schemas-microsoft-com:vml" Requires="v">
                <p:oleObj spid="_x0000_s1026" name="Equation" r:id="rId5" imgW="139579" imgH="215713" progId="Equation.DSMT4">
                  <p:embed/>
                </p:oleObj>
              </mc:Choice>
              <mc:Fallback>
                <p:oleObj name="Equation" r:id="rId5" imgW="139579" imgH="215713" progId="Equation.DSMT4">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1" y="2743201"/>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861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covariates</a:t>
            </a:r>
          </a:p>
        </p:txBody>
      </p:sp>
      <p:pic>
        <p:nvPicPr>
          <p:cNvPr id="12564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 y="1171600"/>
            <a:ext cx="3352800" cy="268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4030561"/>
            <a:ext cx="1172096" cy="369322"/>
          </a:xfrm>
          <a:prstGeom prst="rect">
            <a:avLst/>
          </a:prstGeom>
          <a:noFill/>
        </p:spPr>
        <p:txBody>
          <a:bodyPr wrap="none" lIns="91430" tIns="45715" rIns="91430" bIns="45715" rtlCol="0">
            <a:spAutoFit/>
          </a:bodyPr>
          <a:lstStyle/>
          <a:p>
            <a:pPr fontAlgn="base">
              <a:spcBef>
                <a:spcPct val="0"/>
              </a:spcBef>
              <a:spcAft>
                <a:spcPct val="0"/>
              </a:spcAft>
            </a:pPr>
            <a:r>
              <a:rPr lang="en-US" dirty="0">
                <a:solidFill>
                  <a:srgbClr val="FFFF00"/>
                </a:solidFill>
              </a:rPr>
              <a:t>Page 215</a:t>
            </a:r>
          </a:p>
        </p:txBody>
      </p:sp>
      <p:pic>
        <p:nvPicPr>
          <p:cNvPr id="1256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65357"/>
            <a:ext cx="7190403" cy="379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64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126" y="1222436"/>
            <a:ext cx="5556874"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393379"/>
            <a:ext cx="4114800" cy="369322"/>
          </a:xfrm>
          <a:prstGeom prst="rect">
            <a:avLst/>
          </a:prstGeom>
          <a:noFill/>
        </p:spPr>
        <p:txBody>
          <a:bodyPr wrap="square" lIns="91430" tIns="45715" rIns="91430" bIns="45715" rtlCol="0">
            <a:spAutoFit/>
          </a:bodyPr>
          <a:lstStyle/>
          <a:p>
            <a:pPr fontAlgn="base">
              <a:spcBef>
                <a:spcPct val="0"/>
              </a:spcBef>
              <a:spcAft>
                <a:spcPct val="0"/>
              </a:spcAft>
            </a:pPr>
            <a:r>
              <a:rPr lang="en-US" dirty="0" err="1">
                <a:solidFill>
                  <a:srgbClr val="FFFF00"/>
                </a:solidFill>
              </a:rPr>
              <a:t>Df</a:t>
            </a:r>
            <a:r>
              <a:rPr lang="en-US" dirty="0">
                <a:solidFill>
                  <a:srgbClr val="FFFF00"/>
                </a:solidFill>
              </a:rPr>
              <a:t> used in model=207+14+2=223</a:t>
            </a:r>
          </a:p>
        </p:txBody>
      </p:sp>
      <p:sp>
        <p:nvSpPr>
          <p:cNvPr id="7" name="Rectangle 6"/>
          <p:cNvSpPr/>
          <p:nvPr/>
        </p:nvSpPr>
        <p:spPr bwMode="auto">
          <a:xfrm>
            <a:off x="751490" y="3517533"/>
            <a:ext cx="381000" cy="401216"/>
          </a:xfrm>
          <a:prstGeom prst="rect">
            <a:avLst/>
          </a:prstGeom>
          <a:noFill/>
          <a:ln w="9525" cap="flat" cmpd="sng" algn="ctr">
            <a:solidFill>
              <a:srgbClr val="FF00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305" fontAlgn="base">
              <a:spcBef>
                <a:spcPct val="0"/>
              </a:spcBef>
              <a:spcAft>
                <a:spcPct val="0"/>
              </a:spcAft>
            </a:pPr>
            <a:endParaRPr lang="en-US">
              <a:solidFill>
                <a:srgbClr val="FFFF00"/>
              </a:solidFill>
            </a:endParaRPr>
          </a:p>
        </p:txBody>
      </p:sp>
      <p:sp>
        <p:nvSpPr>
          <p:cNvPr id="13" name="Rectangle 12"/>
          <p:cNvSpPr/>
          <p:nvPr/>
        </p:nvSpPr>
        <p:spPr bwMode="auto">
          <a:xfrm>
            <a:off x="315310" y="4654262"/>
            <a:ext cx="7103693" cy="401216"/>
          </a:xfrm>
          <a:prstGeom prst="rect">
            <a:avLst/>
          </a:prstGeom>
          <a:noFill/>
          <a:ln w="9525" cap="flat" cmpd="sng" algn="ctr">
            <a:solidFill>
              <a:srgbClr val="FF00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305" fontAlgn="base">
              <a:spcBef>
                <a:spcPct val="0"/>
              </a:spcBef>
              <a:spcAft>
                <a:spcPct val="0"/>
              </a:spcAft>
            </a:pPr>
            <a:endParaRPr lang="en-US">
              <a:solidFill>
                <a:srgbClr val="FFFF00"/>
              </a:solidFill>
            </a:endParaRPr>
          </a:p>
        </p:txBody>
      </p:sp>
      <p:sp>
        <p:nvSpPr>
          <p:cNvPr id="14" name="Rectangle 13"/>
          <p:cNvSpPr/>
          <p:nvPr/>
        </p:nvSpPr>
        <p:spPr bwMode="auto">
          <a:xfrm>
            <a:off x="3587127" y="1828800"/>
            <a:ext cx="451474" cy="2460686"/>
          </a:xfrm>
          <a:prstGeom prst="rect">
            <a:avLst/>
          </a:prstGeom>
          <a:noFill/>
          <a:ln w="9525" cap="flat" cmpd="sng" algn="ctr">
            <a:solidFill>
              <a:srgbClr val="FF00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305" fontAlgn="base">
              <a:spcBef>
                <a:spcPct val="0"/>
              </a:spcBef>
              <a:spcAft>
                <a:spcPct val="0"/>
              </a:spcAft>
            </a:pPr>
            <a:endParaRPr lang="en-US">
              <a:solidFill>
                <a:srgbClr val="FFFF00"/>
              </a:solidFill>
            </a:endParaRPr>
          </a:p>
        </p:txBody>
      </p:sp>
      <p:sp>
        <p:nvSpPr>
          <p:cNvPr id="3" name="TextBox 2"/>
          <p:cNvSpPr txBox="1"/>
          <p:nvPr/>
        </p:nvSpPr>
        <p:spPr>
          <a:xfrm>
            <a:off x="1144929" y="6019800"/>
            <a:ext cx="4583306" cy="369332"/>
          </a:xfrm>
          <a:prstGeom prst="rect">
            <a:avLst/>
          </a:prstGeom>
          <a:noFill/>
        </p:spPr>
        <p:txBody>
          <a:bodyPr wrap="none" rtlCol="0">
            <a:spAutoFit/>
          </a:bodyPr>
          <a:lstStyle/>
          <a:p>
            <a:pPr fontAlgn="base">
              <a:spcBef>
                <a:spcPct val="0"/>
              </a:spcBef>
              <a:spcAft>
                <a:spcPct val="0"/>
              </a:spcAft>
            </a:pPr>
            <a:r>
              <a:rPr lang="en-US" dirty="0">
                <a:solidFill>
                  <a:srgbClr val="FFFF00"/>
                </a:solidFill>
              </a:rPr>
              <a:t>Add 2 to include the intercept and retention</a:t>
            </a:r>
          </a:p>
        </p:txBody>
      </p:sp>
      <p:cxnSp>
        <p:nvCxnSpPr>
          <p:cNvPr id="8" name="Straight Arrow Connector 7"/>
          <p:cNvCxnSpPr/>
          <p:nvPr/>
        </p:nvCxnSpPr>
        <p:spPr bwMode="auto">
          <a:xfrm flipV="1">
            <a:off x="2209800" y="5779524"/>
            <a:ext cx="0" cy="316476"/>
          </a:xfrm>
          <a:prstGeom prst="straightConnector1">
            <a:avLst/>
          </a:prstGeom>
          <a:noFill/>
          <a:ln w="9525"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941990" y="3718141"/>
            <a:ext cx="1115410" cy="1692060"/>
          </a:xfrm>
          <a:prstGeom prst="straightConnector1">
            <a:avLst/>
          </a:prstGeom>
          <a:noFill/>
          <a:ln w="9525"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flipH="1">
            <a:off x="2784163" y="3352800"/>
            <a:ext cx="802963" cy="2225240"/>
          </a:xfrm>
          <a:prstGeom prst="straightConnector1">
            <a:avLst/>
          </a:prstGeom>
          <a:no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018889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C38431-240B-49EB-933E-7948566E59EA}"/>
              </a:ext>
            </a:extLst>
          </p:cNvPr>
          <p:cNvPicPr>
            <a:picLocks noChangeAspect="1"/>
          </p:cNvPicPr>
          <p:nvPr/>
        </p:nvPicPr>
        <p:blipFill>
          <a:blip r:embed="rId2"/>
          <a:stretch>
            <a:fillRect/>
          </a:stretch>
        </p:blipFill>
        <p:spPr>
          <a:xfrm>
            <a:off x="-13724" y="152400"/>
            <a:ext cx="9144000" cy="5434102"/>
          </a:xfrm>
          <a:prstGeom prst="rect">
            <a:avLst/>
          </a:prstGeom>
        </p:spPr>
      </p:pic>
      <p:pic>
        <p:nvPicPr>
          <p:cNvPr id="17" name="Picture 16">
            <a:extLst>
              <a:ext uri="{FF2B5EF4-FFF2-40B4-BE49-F238E27FC236}">
                <a16:creationId xmlns:a16="http://schemas.microsoft.com/office/drawing/2014/main" id="{35462C6C-0AFE-4861-8C2A-83715AB8D57D}"/>
              </a:ext>
            </a:extLst>
          </p:cNvPr>
          <p:cNvPicPr>
            <a:picLocks noChangeAspect="1"/>
          </p:cNvPicPr>
          <p:nvPr/>
        </p:nvPicPr>
        <p:blipFill rotWithShape="1">
          <a:blip r:embed="rId2"/>
          <a:srcRect t="38277" r="84368" b="481"/>
          <a:stretch/>
        </p:blipFill>
        <p:spPr>
          <a:xfrm>
            <a:off x="0" y="161818"/>
            <a:ext cx="2299723" cy="5354386"/>
          </a:xfrm>
          <a:prstGeom prst="rect">
            <a:avLst/>
          </a:prstGeom>
        </p:spPr>
      </p:pic>
      <p:sp>
        <p:nvSpPr>
          <p:cNvPr id="2" name="Title 1"/>
          <p:cNvSpPr>
            <a:spLocks noGrp="1"/>
          </p:cNvSpPr>
          <p:nvPr>
            <p:ph type="title"/>
          </p:nvPr>
        </p:nvSpPr>
        <p:spPr>
          <a:xfrm>
            <a:off x="426508" y="228600"/>
            <a:ext cx="8641292" cy="1143000"/>
          </a:xfrm>
        </p:spPr>
        <p:txBody>
          <a:bodyPr/>
          <a:lstStyle/>
          <a:p>
            <a:r>
              <a:rPr lang="en-US" sz="3200" dirty="0">
                <a:hlinkClick r:id="rId3"/>
              </a:rPr>
              <a:t>In R Shiny app </a:t>
            </a:r>
            <a:r>
              <a:rPr lang="en-US" sz="3200" dirty="0" err="1">
                <a:hlinkClick r:id="rId3"/>
              </a:rPr>
              <a:t>KonFound</a:t>
            </a:r>
            <a:r>
              <a:rPr lang="en-US" sz="3200" dirty="0">
                <a:hlinkClick r:id="rId3"/>
              </a:rPr>
              <a:t>-it!</a:t>
            </a:r>
            <a:r>
              <a:rPr lang="en-US" sz="3200" dirty="0"/>
              <a:t> </a:t>
            </a:r>
            <a:br>
              <a:rPr lang="en-US" sz="3200" dirty="0"/>
            </a:br>
            <a:r>
              <a:rPr lang="en-US" sz="3200" dirty="0">
                <a:solidFill>
                  <a:schemeClr val="tx1"/>
                </a:solidFill>
              </a:rPr>
              <a:t>(konfound-it.com/)</a:t>
            </a:r>
          </a:p>
        </p:txBody>
      </p:sp>
      <p:cxnSp>
        <p:nvCxnSpPr>
          <p:cNvPr id="7" name="Straight Arrow Connector 6"/>
          <p:cNvCxnSpPr/>
          <p:nvPr/>
        </p:nvCxnSpPr>
        <p:spPr bwMode="auto">
          <a:xfrm flipH="1">
            <a:off x="609612" y="1819268"/>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9" name="Straight Arrow Connector 8"/>
          <p:cNvCxnSpPr>
            <a:cxnSpLocks/>
          </p:cNvCxnSpPr>
          <p:nvPr/>
        </p:nvCxnSpPr>
        <p:spPr bwMode="auto">
          <a:xfrm flipH="1">
            <a:off x="585234" y="2838921"/>
            <a:ext cx="990600" cy="420127"/>
          </a:xfrm>
          <a:prstGeom prst="straightConnector1">
            <a:avLst/>
          </a:prstGeom>
          <a:no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457200" y="4919806"/>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a:cxnSpLocks/>
          </p:cNvCxnSpPr>
          <p:nvPr/>
        </p:nvCxnSpPr>
        <p:spPr bwMode="auto">
          <a:xfrm flipV="1">
            <a:off x="1828812" y="3276600"/>
            <a:ext cx="1600188" cy="2100431"/>
          </a:xfrm>
          <a:prstGeom prst="straightConnector1">
            <a:avLst/>
          </a:prstGeom>
          <a:noFill/>
          <a:ln w="38100" cap="flat" cmpd="sng" algn="ctr">
            <a:solidFill>
              <a:srgbClr val="FF0000"/>
            </a:solidFill>
            <a:prstDash val="solid"/>
            <a:round/>
            <a:headEnd type="none" w="med" len="med"/>
            <a:tailEnd type="arrow"/>
          </a:ln>
          <a:effectLst/>
        </p:spPr>
      </p:cxnSp>
      <p:sp>
        <p:nvSpPr>
          <p:cNvPr id="3" name="TextBox 2"/>
          <p:cNvSpPr txBox="1"/>
          <p:nvPr/>
        </p:nvSpPr>
        <p:spPr>
          <a:xfrm>
            <a:off x="609612" y="5921514"/>
            <a:ext cx="737336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Arial"/>
                <a:ea typeface="+mn-ea"/>
                <a:cs typeface="+mn-cs"/>
              </a:rPr>
              <a:t>Take out your phone and try it!!!</a:t>
            </a:r>
          </a:p>
        </p:txBody>
      </p:sp>
      <p:cxnSp>
        <p:nvCxnSpPr>
          <p:cNvPr id="11" name="Straight Arrow Connector 10"/>
          <p:cNvCxnSpPr>
            <a:cxnSpLocks/>
          </p:cNvCxnSpPr>
          <p:nvPr/>
        </p:nvCxnSpPr>
        <p:spPr bwMode="auto">
          <a:xfrm flipH="1">
            <a:off x="629915" y="3706467"/>
            <a:ext cx="948221" cy="325072"/>
          </a:xfrm>
          <a:prstGeom prst="straightConnector1">
            <a:avLst/>
          </a:prstGeom>
          <a:noFill/>
          <a:ln w="38100" cap="flat" cmpd="sng" algn="ctr">
            <a:solidFill>
              <a:srgbClr val="FF0000"/>
            </a:solidFill>
            <a:prstDash val="solid"/>
            <a:round/>
            <a:headEnd type="none" w="med" len="med"/>
            <a:tailEnd type="arrow"/>
          </a:ln>
          <a:effectLst/>
        </p:spPr>
      </p:cxnSp>
      <p:pic>
        <p:nvPicPr>
          <p:cNvPr id="20" name="Picture 19">
            <a:extLst>
              <a:ext uri="{FF2B5EF4-FFF2-40B4-BE49-F238E27FC236}">
                <a16:creationId xmlns:a16="http://schemas.microsoft.com/office/drawing/2014/main" id="{438E2A2D-CAB6-4AFE-82D2-C3492E6E6C6E}"/>
              </a:ext>
            </a:extLst>
          </p:cNvPr>
          <p:cNvPicPr>
            <a:picLocks noChangeAspect="1"/>
          </p:cNvPicPr>
          <p:nvPr/>
        </p:nvPicPr>
        <p:blipFill rotWithShape="1">
          <a:blip r:embed="rId2"/>
          <a:srcRect l="16816" t="42878" r="19851" b="50326"/>
          <a:stretch/>
        </p:blipFill>
        <p:spPr>
          <a:xfrm>
            <a:off x="41563" y="2513261"/>
            <a:ext cx="9116552" cy="646331"/>
          </a:xfrm>
          <a:prstGeom prst="rect">
            <a:avLst/>
          </a:prstGeom>
        </p:spPr>
      </p:pic>
      <p:sp>
        <p:nvSpPr>
          <p:cNvPr id="18" name="Slide Number Placeholder 17">
            <a:extLst>
              <a:ext uri="{FF2B5EF4-FFF2-40B4-BE49-F238E27FC236}">
                <a16:creationId xmlns:a16="http://schemas.microsoft.com/office/drawing/2014/main" id="{CFBEC8C5-CCB9-44C0-B2BD-9FDB46A896AB}"/>
              </a:ext>
            </a:extLst>
          </p:cNvPr>
          <p:cNvSpPr>
            <a:spLocks noGrp="1"/>
          </p:cNvSpPr>
          <p:nvPr>
            <p:ph type="sldNum" sz="quarter" idx="12"/>
          </p:nvPr>
        </p:nvSpPr>
        <p:spPr/>
        <p:txBody>
          <a:bodyPr/>
          <a:lstStyle/>
          <a:p>
            <a:pPr>
              <a:defRPr/>
            </a:pPr>
            <a:fld id="{350884FC-A345-47D7-8DCD-28131DE4BA17}" type="slidenum">
              <a:rPr lang="en-US" smtClean="0">
                <a:solidFill>
                  <a:srgbClr val="FFFF00"/>
                </a:solidFill>
              </a:rPr>
              <a:pPr>
                <a:defRPr/>
              </a:pPr>
              <a:t>25</a:t>
            </a:fld>
            <a:endParaRPr lang="en-US" dirty="0">
              <a:solidFill>
                <a:srgbClr val="FFFF00"/>
              </a:solidFill>
            </a:endParaRPr>
          </a:p>
        </p:txBody>
      </p:sp>
      <p:cxnSp>
        <p:nvCxnSpPr>
          <p:cNvPr id="4" name="Straight Arrow Connector 3"/>
          <p:cNvCxnSpPr/>
          <p:nvPr/>
        </p:nvCxnSpPr>
        <p:spPr bwMode="auto">
          <a:xfrm flipH="1">
            <a:off x="647700" y="895847"/>
            <a:ext cx="762000" cy="45720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3016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36" y="2095500"/>
            <a:ext cx="617220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8670" y="1154674"/>
            <a:ext cx="6019800" cy="369322"/>
          </a:xfrm>
          <a:prstGeom prst="rect">
            <a:avLst/>
          </a:prstGeom>
        </p:spPr>
        <p:txBody>
          <a:bodyPr wrap="square" lIns="91430" tIns="45715" rIns="91430" bIns="45715">
            <a:spAutoFit/>
          </a:bodyPr>
          <a:lstStyle/>
          <a:p>
            <a:pPr fontAlgn="base">
              <a:spcBef>
                <a:spcPct val="0"/>
              </a:spcBef>
              <a:spcAft>
                <a:spcPct val="0"/>
              </a:spcAft>
            </a:pPr>
            <a:r>
              <a:rPr lang="en-US" dirty="0">
                <a:solidFill>
                  <a:srgbClr val="FFFF00"/>
                </a:solidFill>
                <a:hlinkClick r:id="rId3"/>
              </a:rPr>
              <a:t>https://www.msu.edu/~kenfrank/research.htm#causal</a:t>
            </a:r>
            <a:endParaRPr lang="en-US" dirty="0">
              <a:solidFill>
                <a:srgbClr val="FFFF00"/>
              </a:solidFill>
            </a:endParaRPr>
          </a:p>
        </p:txBody>
      </p:sp>
      <p:sp>
        <p:nvSpPr>
          <p:cNvPr id="3" name="Title 2"/>
          <p:cNvSpPr>
            <a:spLocks noGrp="1"/>
          </p:cNvSpPr>
          <p:nvPr>
            <p:ph type="title"/>
          </p:nvPr>
        </p:nvSpPr>
        <p:spPr/>
        <p:txBody>
          <a:bodyPr/>
          <a:lstStyle/>
          <a:p>
            <a:r>
              <a:rPr lang="en-US" sz="2400" dirty="0"/>
              <a:t>Calculating the % Bias to Invalidate the Inference:</a:t>
            </a:r>
            <a:br>
              <a:rPr lang="en-US" sz="2400" dirty="0"/>
            </a:br>
            <a:r>
              <a:rPr lang="en-US" sz="2400" dirty="0"/>
              <a:t>Obtain spreadsheet</a:t>
            </a:r>
          </a:p>
        </p:txBody>
      </p:sp>
      <p:cxnSp>
        <p:nvCxnSpPr>
          <p:cNvPr id="5" name="Straight Arrow Connector 4"/>
          <p:cNvCxnSpPr/>
          <p:nvPr/>
        </p:nvCxnSpPr>
        <p:spPr bwMode="auto">
          <a:xfrm flipH="1">
            <a:off x="2876550" y="1708657"/>
            <a:ext cx="400050" cy="386843"/>
          </a:xfrm>
          <a:prstGeom prst="straightConnector1">
            <a:avLst/>
          </a:prstGeom>
          <a:noFill/>
          <a:ln w="9525" cap="flat" cmpd="sng" algn="ctr">
            <a:solidFill>
              <a:srgbClr val="FF0000"/>
            </a:solidFill>
            <a:prstDash val="solid"/>
            <a:round/>
            <a:headEnd type="none" w="med" len="med"/>
            <a:tailEnd type="arrow"/>
          </a:ln>
          <a:effectLst/>
        </p:spPr>
      </p:cxnSp>
      <p:sp>
        <p:nvSpPr>
          <p:cNvPr id="4" name="Rectangle 3"/>
          <p:cNvSpPr/>
          <p:nvPr/>
        </p:nvSpPr>
        <p:spPr>
          <a:xfrm>
            <a:off x="240780" y="1564596"/>
            <a:ext cx="5550420" cy="369332"/>
          </a:xfrm>
          <a:prstGeom prst="rect">
            <a:avLst/>
          </a:prstGeom>
        </p:spPr>
        <p:txBody>
          <a:bodyPr wrap="square">
            <a:spAutoFit/>
          </a:bodyPr>
          <a:lstStyle/>
          <a:p>
            <a:pPr fontAlgn="base">
              <a:spcBef>
                <a:spcPct val="0"/>
              </a:spcBef>
              <a:spcAft>
                <a:spcPct val="0"/>
              </a:spcAft>
            </a:pPr>
            <a:r>
              <a:rPr lang="en-US" dirty="0">
                <a:solidFill>
                  <a:srgbClr val="FFFF00"/>
                </a:solidFill>
                <a:hlinkClick r:id="rId4"/>
              </a:rPr>
              <a:t>spreadsheet for calculating indices [</a:t>
            </a:r>
            <a:r>
              <a:rPr lang="en-US" dirty="0" err="1">
                <a:solidFill>
                  <a:srgbClr val="FFFF00"/>
                </a:solidFill>
                <a:hlinkClick r:id="rId4"/>
              </a:rPr>
              <a:t>KonFound</a:t>
            </a:r>
            <a:r>
              <a:rPr lang="en-US" dirty="0">
                <a:solidFill>
                  <a:srgbClr val="FFFF00"/>
                </a:solidFill>
                <a:hlinkClick r:id="rId4"/>
              </a:rPr>
              <a:t>-it!</a:t>
            </a:r>
            <a:r>
              <a:rPr lang="en-US" baseline="30000" dirty="0">
                <a:solidFill>
                  <a:srgbClr val="FFFF00"/>
                </a:solidFill>
                <a:hlinkClick r:id="rId4"/>
              </a:rPr>
              <a:t>©</a:t>
            </a:r>
            <a:r>
              <a:rPr lang="en-US" dirty="0">
                <a:solidFill>
                  <a:srgbClr val="FFFF00"/>
                </a:solidFill>
                <a:hlinkClick r:id="rId4"/>
              </a:rPr>
              <a:t>]</a:t>
            </a:r>
            <a:endParaRPr lang="en-US" dirty="0">
              <a:solidFill>
                <a:srgbClr val="FFFF00"/>
              </a:solidFill>
            </a:endParaRPr>
          </a:p>
        </p:txBody>
      </p:sp>
    </p:spTree>
    <p:extLst>
      <p:ext uri="{BB962C8B-B14F-4D97-AF65-F5344CB8AC3E}">
        <p14:creationId xmlns:p14="http://schemas.microsoft.com/office/powerpoint/2010/main" val="1780749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400" dirty="0" err="1"/>
              <a:t>Kon</a:t>
            </a:r>
            <a:r>
              <a:rPr lang="en-US" sz="2400" dirty="0"/>
              <a:t>-Found-it: Basics</a:t>
            </a:r>
          </a:p>
        </p:txBody>
      </p:sp>
      <p:pic>
        <p:nvPicPr>
          <p:cNvPr id="1244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495800"/>
            <a:ext cx="84677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V="1">
            <a:off x="762000" y="4724400"/>
            <a:ext cx="0" cy="1066800"/>
          </a:xfrm>
          <a:prstGeom prst="straightConnector1">
            <a:avLst/>
          </a:prstGeom>
          <a:noFill/>
          <a:ln w="57150" cap="flat" cmpd="sng" algn="ctr">
            <a:solidFill>
              <a:srgbClr val="FF0000"/>
            </a:solidFill>
            <a:prstDash val="solid"/>
            <a:round/>
            <a:headEnd type="none" w="med" len="med"/>
            <a:tailEnd type="arrow"/>
          </a:ln>
          <a:effectLst/>
        </p:spPr>
      </p:cxnSp>
      <p:pic>
        <p:nvPicPr>
          <p:cNvPr id="1255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4" y="762000"/>
            <a:ext cx="92964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26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6244" name="Picture 36"/>
          <p:cNvPicPr>
            <a:picLocks noChangeAspect="1" noChangeArrowheads="1"/>
          </p:cNvPicPr>
          <p:nvPr/>
        </p:nvPicPr>
        <p:blipFill rotWithShape="1">
          <a:blip r:embed="rId3">
            <a:extLst>
              <a:ext uri="{28A0092B-C50C-407E-A947-70E740481C1C}">
                <a14:useLocalDpi xmlns:a14="http://schemas.microsoft.com/office/drawing/2010/main" val="0"/>
              </a:ext>
            </a:extLst>
          </a:blip>
          <a:srcRect t="12382"/>
          <a:stretch/>
        </p:blipFill>
        <p:spPr bwMode="auto">
          <a:xfrm>
            <a:off x="-67734" y="1446431"/>
            <a:ext cx="9279467" cy="457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lstStyle/>
          <a:p>
            <a:r>
              <a:rPr lang="en-US" sz="2400" dirty="0" err="1"/>
              <a:t>Kon</a:t>
            </a:r>
            <a:r>
              <a:rPr lang="en-US" sz="2400" dirty="0"/>
              <a:t>-Found-it: Basics</a:t>
            </a:r>
            <a:br>
              <a:rPr lang="en-US" sz="2400" dirty="0"/>
            </a:br>
            <a:r>
              <a:rPr lang="en-US" sz="2400" dirty="0"/>
              <a:t>% Bias to Invalidate</a:t>
            </a:r>
          </a:p>
        </p:txBody>
      </p:sp>
      <p:sp>
        <p:nvSpPr>
          <p:cNvPr id="7" name="TextBox 6"/>
          <p:cNvSpPr txBox="1"/>
          <p:nvPr/>
        </p:nvSpPr>
        <p:spPr>
          <a:xfrm>
            <a:off x="88964" y="861848"/>
            <a:ext cx="1834777" cy="646321"/>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Estimated effect</a:t>
            </a:r>
          </a:p>
          <a:p>
            <a:pPr algn="ctr" fontAlgn="base">
              <a:spcBef>
                <a:spcPct val="0"/>
              </a:spcBef>
              <a:spcAft>
                <a:spcPct val="0"/>
              </a:spcAft>
            </a:pPr>
            <a:r>
              <a:rPr lang="en-US" dirty="0">
                <a:solidFill>
                  <a:srgbClr val="FFFF00"/>
                </a:solidFill>
              </a:rPr>
              <a:t>(   ) = -9.01</a:t>
            </a:r>
          </a:p>
        </p:txBody>
      </p:sp>
      <p:graphicFrame>
        <p:nvGraphicFramePr>
          <p:cNvPr id="8" name="Object 7"/>
          <p:cNvGraphicFramePr>
            <a:graphicFrameLocks noChangeAspect="1"/>
          </p:cNvGraphicFramePr>
          <p:nvPr>
            <p:extLst>
              <p:ext uri="{D42A27DB-BD31-4B8C-83A1-F6EECF244321}">
                <p14:modId xmlns:p14="http://schemas.microsoft.com/office/powerpoint/2010/main" val="1308619758"/>
              </p:ext>
            </p:extLst>
          </p:nvPr>
        </p:nvGraphicFramePr>
        <p:xfrm>
          <a:off x="541284" y="1139879"/>
          <a:ext cx="238125" cy="368300"/>
        </p:xfrm>
        <a:graphic>
          <a:graphicData uri="http://schemas.openxmlformats.org/presentationml/2006/ole">
            <mc:AlternateContent xmlns:mc="http://schemas.openxmlformats.org/markup-compatibility/2006">
              <mc:Choice xmlns:v="urn:schemas-microsoft-com:vml" Requires="v">
                <p:oleObj spid="_x0000_s2050" name="Equation" r:id="rId4" imgW="139579" imgH="215713" progId="Equation.DSMT4">
                  <p:embed/>
                </p:oleObj>
              </mc:Choice>
              <mc:Fallback>
                <p:oleObj name="Equation" r:id="rId4" imgW="139579" imgH="215713" progId="Equation.DSMT4">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284" y="1139879"/>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005537" y="840828"/>
            <a:ext cx="1184920" cy="646321"/>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Standard </a:t>
            </a:r>
          </a:p>
          <a:p>
            <a:pPr algn="ctr" fontAlgn="base">
              <a:spcBef>
                <a:spcPct val="0"/>
              </a:spcBef>
              <a:spcAft>
                <a:spcPct val="0"/>
              </a:spcAft>
            </a:pPr>
            <a:r>
              <a:rPr lang="en-US" dirty="0">
                <a:solidFill>
                  <a:srgbClr val="FFFF00"/>
                </a:solidFill>
              </a:rPr>
              <a:t>error=.68</a:t>
            </a:r>
          </a:p>
        </p:txBody>
      </p:sp>
      <p:sp>
        <p:nvSpPr>
          <p:cNvPr id="10" name="TextBox 9"/>
          <p:cNvSpPr txBox="1"/>
          <p:nvPr/>
        </p:nvSpPr>
        <p:spPr>
          <a:xfrm>
            <a:off x="3351966" y="960170"/>
            <a:ext cx="2127485" cy="369322"/>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n=7168+471=7639</a:t>
            </a:r>
          </a:p>
        </p:txBody>
      </p:sp>
      <p:cxnSp>
        <p:nvCxnSpPr>
          <p:cNvPr id="5" name="Straight Arrow Connector 4"/>
          <p:cNvCxnSpPr/>
          <p:nvPr/>
        </p:nvCxnSpPr>
        <p:spPr bwMode="auto">
          <a:xfrm flipH="1">
            <a:off x="1006352" y="1405702"/>
            <a:ext cx="289048" cy="1108898"/>
          </a:xfrm>
          <a:prstGeom prst="straightConnector1">
            <a:avLst/>
          </a:prstGeom>
          <a:noFill/>
          <a:ln w="5715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flipH="1">
            <a:off x="2514600" y="1405702"/>
            <a:ext cx="76200" cy="1108898"/>
          </a:xfrm>
          <a:prstGeom prst="straightConnector1">
            <a:avLst/>
          </a:prstGeom>
          <a:noFill/>
          <a:ln w="5715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H="1">
            <a:off x="4191000" y="1329501"/>
            <a:ext cx="762000" cy="1185099"/>
          </a:xfrm>
          <a:prstGeom prst="straightConnector1">
            <a:avLst/>
          </a:prstGeom>
          <a:noFill/>
          <a:ln w="57150" cap="flat" cmpd="sng" algn="ctr">
            <a:solidFill>
              <a:srgbClr val="FF0000"/>
            </a:solidFill>
            <a:prstDash val="solid"/>
            <a:round/>
            <a:headEnd type="none" w="med" len="med"/>
            <a:tailEnd type="arrow"/>
          </a:ln>
          <a:effectLst/>
        </p:spPr>
      </p:cxnSp>
      <p:sp>
        <p:nvSpPr>
          <p:cNvPr id="11" name="Rectangle 10"/>
          <p:cNvSpPr/>
          <p:nvPr/>
        </p:nvSpPr>
        <p:spPr bwMode="auto">
          <a:xfrm>
            <a:off x="189186" y="4724400"/>
            <a:ext cx="4382813" cy="659524"/>
          </a:xfrm>
          <a:prstGeom prst="rect">
            <a:avLst/>
          </a:prstGeom>
          <a:noFill/>
          <a:ln w="38100" cap="flat" cmpd="sng" algn="ctr">
            <a:solidFill>
              <a:srgbClr val="FF0000"/>
            </a:solidFill>
            <a:prstDash val="solid"/>
            <a:round/>
            <a:headEnd type="none" w="med" len="med"/>
            <a:tailEnd type="none" w="med" len="med"/>
          </a:ln>
          <a:effectLst/>
        </p:spPr>
        <p:txBody>
          <a:bodyPr vert="horz" wrap="square" lIns="91430" tIns="45715" rIns="91430" bIns="45715" numCol="1" rtlCol="0" anchor="t" anchorCtr="0" compatLnSpc="1">
            <a:prstTxWarp prst="textNoShape">
              <a:avLst/>
            </a:prstTxWarp>
          </a:bodyPr>
          <a:lstStyle/>
          <a:p>
            <a:pPr defTabSz="914305" fontAlgn="base">
              <a:spcBef>
                <a:spcPct val="0"/>
              </a:spcBef>
              <a:spcAft>
                <a:spcPct val="0"/>
              </a:spcAft>
            </a:pPr>
            <a:endParaRPr lang="en-US">
              <a:solidFill>
                <a:srgbClr val="FFFF00"/>
              </a:solidFill>
            </a:endParaRPr>
          </a:p>
        </p:txBody>
      </p:sp>
      <p:sp>
        <p:nvSpPr>
          <p:cNvPr id="15" name="TextBox 14"/>
          <p:cNvSpPr txBox="1"/>
          <p:nvPr/>
        </p:nvSpPr>
        <p:spPr>
          <a:xfrm>
            <a:off x="5830017" y="984918"/>
            <a:ext cx="1806885" cy="369322"/>
          </a:xfrm>
          <a:prstGeom prst="rect">
            <a:avLst/>
          </a:prstGeom>
          <a:noFill/>
        </p:spPr>
        <p:txBody>
          <a:bodyPr wrap="none" lIns="91430" tIns="45715" rIns="91430" bIns="45715" rtlCol="0">
            <a:spAutoFit/>
          </a:bodyPr>
          <a:lstStyle/>
          <a:p>
            <a:pPr algn="ctr" fontAlgn="base">
              <a:spcBef>
                <a:spcPct val="0"/>
              </a:spcBef>
              <a:spcAft>
                <a:spcPct val="0"/>
              </a:spcAft>
            </a:pPr>
            <a:r>
              <a:rPr lang="en-US" dirty="0">
                <a:solidFill>
                  <a:srgbClr val="FFFF00"/>
                </a:solidFill>
              </a:rPr>
              <a:t>Covariates=223</a:t>
            </a:r>
          </a:p>
        </p:txBody>
      </p:sp>
      <p:cxnSp>
        <p:nvCxnSpPr>
          <p:cNvPr id="16" name="Straight Arrow Connector 15"/>
          <p:cNvCxnSpPr/>
          <p:nvPr/>
        </p:nvCxnSpPr>
        <p:spPr bwMode="auto">
          <a:xfrm flipH="1">
            <a:off x="5511522" y="1329501"/>
            <a:ext cx="1727478" cy="1185099"/>
          </a:xfrm>
          <a:prstGeom prst="straightConnector1">
            <a:avLst/>
          </a:prstGeom>
          <a:noFill/>
          <a:ln w="57150" cap="flat" cmpd="sng" algn="ctr">
            <a:solidFill>
              <a:srgbClr val="FF0000"/>
            </a:solidFill>
            <a:prstDash val="solid"/>
            <a:round/>
            <a:headEnd type="none" w="med" len="med"/>
            <a:tailEnd type="arrow"/>
          </a:ln>
          <a:effectLst/>
        </p:spPr>
      </p:cxnSp>
      <p:sp>
        <p:nvSpPr>
          <p:cNvPr id="3" name="TextBox 2"/>
          <p:cNvSpPr txBox="1"/>
          <p:nvPr/>
        </p:nvSpPr>
        <p:spPr>
          <a:xfrm>
            <a:off x="115383" y="6139934"/>
            <a:ext cx="2262158" cy="369332"/>
          </a:xfrm>
          <a:prstGeom prst="rect">
            <a:avLst/>
          </a:prstGeom>
          <a:noFill/>
        </p:spPr>
        <p:txBody>
          <a:bodyPr wrap="none" rtlCol="0">
            <a:spAutoFit/>
          </a:bodyPr>
          <a:lstStyle/>
          <a:p>
            <a:pPr fontAlgn="base">
              <a:spcBef>
                <a:spcPct val="0"/>
              </a:spcBef>
              <a:spcAft>
                <a:spcPct val="0"/>
              </a:spcAft>
            </a:pPr>
            <a:r>
              <a:rPr lang="en-US" dirty="0">
                <a:solidFill>
                  <a:srgbClr val="FFFF00"/>
                </a:solidFill>
              </a:rPr>
              <a:t>Specific calculations</a:t>
            </a:r>
          </a:p>
        </p:txBody>
      </p:sp>
      <p:cxnSp>
        <p:nvCxnSpPr>
          <p:cNvPr id="6" name="Straight Arrow Connector 5"/>
          <p:cNvCxnSpPr>
            <a:stCxn id="3" idx="0"/>
          </p:cNvCxnSpPr>
          <p:nvPr/>
        </p:nvCxnSpPr>
        <p:spPr bwMode="auto">
          <a:xfrm flipV="1">
            <a:off x="1246462" y="5638800"/>
            <a:ext cx="0" cy="501134"/>
          </a:xfrm>
          <a:prstGeom prst="straightConnector1">
            <a:avLst/>
          </a:prstGeom>
          <a:no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9553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72"/>
            <a:ext cx="8229600" cy="1143000"/>
          </a:xfrm>
        </p:spPr>
        <p:txBody>
          <a:bodyPr/>
          <a:lstStyle/>
          <a:p>
            <a:r>
              <a:rPr lang="en-US" dirty="0"/>
              <a:t>In </a:t>
            </a:r>
            <a:r>
              <a:rPr lang="en-US" dirty="0" err="1"/>
              <a:t>stata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62665"/>
            <a:ext cx="91440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0" y="785337"/>
            <a:ext cx="232627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dirty="0">
                <a:solidFill>
                  <a:srgbClr val="FFFF00"/>
                </a:solidFill>
              </a:rPr>
              <a:t>. </a:t>
            </a:r>
            <a:r>
              <a:rPr lang="en-US" dirty="0" err="1">
                <a:solidFill>
                  <a:srgbClr val="FFFF00"/>
                </a:solidFill>
              </a:rPr>
              <a:t>ssc</a:t>
            </a:r>
            <a:r>
              <a:rPr lang="en-US" dirty="0">
                <a:solidFill>
                  <a:srgbClr val="FFFF00"/>
                </a:solidFill>
              </a:rPr>
              <a:t> install </a:t>
            </a:r>
            <a:r>
              <a:rPr lang="en-US" dirty="0" err="1">
                <a:solidFill>
                  <a:srgbClr val="FFFF00"/>
                </a:solidFill>
              </a:rPr>
              <a:t>konfound</a:t>
            </a:r>
            <a:endParaRPr lang="en-US" dirty="0">
              <a:solidFill>
                <a:srgbClr val="FFFF00"/>
              </a:solidFill>
            </a:endParaRPr>
          </a:p>
          <a:p>
            <a:r>
              <a:rPr lang="en-US" dirty="0">
                <a:solidFill>
                  <a:srgbClr val="FFFF00"/>
                </a:solidFill>
              </a:rPr>
              <a:t>. </a:t>
            </a:r>
            <a:r>
              <a:rPr lang="en-US" dirty="0" err="1">
                <a:solidFill>
                  <a:srgbClr val="FFFF00"/>
                </a:solidFill>
              </a:rPr>
              <a:t>ssc</a:t>
            </a:r>
            <a:r>
              <a:rPr lang="en-US" dirty="0">
                <a:solidFill>
                  <a:srgbClr val="FFFF00"/>
                </a:solidFill>
              </a:rPr>
              <a:t> install moss</a:t>
            </a:r>
          </a:p>
          <a:p>
            <a:r>
              <a:rPr lang="en-US" dirty="0">
                <a:solidFill>
                  <a:srgbClr val="FFFF00"/>
                </a:solidFill>
              </a:rPr>
              <a:t>. </a:t>
            </a:r>
            <a:r>
              <a:rPr lang="en-US" dirty="0" err="1">
                <a:solidFill>
                  <a:srgbClr val="FFFF00"/>
                </a:solidFill>
              </a:rPr>
              <a:t>ssc</a:t>
            </a:r>
            <a:r>
              <a:rPr lang="en-US" dirty="0">
                <a:solidFill>
                  <a:srgbClr val="FFFF00"/>
                </a:solidFill>
              </a:rPr>
              <a:t> install </a:t>
            </a:r>
            <a:r>
              <a:rPr lang="en-US" dirty="0" err="1">
                <a:solidFill>
                  <a:srgbClr val="FFFF00"/>
                </a:solidFill>
              </a:rPr>
              <a:t>matsort</a:t>
            </a:r>
            <a:endParaRPr lang="en-US" dirty="0">
              <a:solidFill>
                <a:srgbClr val="FFFF00"/>
              </a:solidFill>
            </a:endParaRPr>
          </a:p>
          <a:p>
            <a:r>
              <a:rPr lang="en-US" dirty="0">
                <a:solidFill>
                  <a:srgbClr val="FFFF00"/>
                </a:solidFill>
              </a:rPr>
              <a:t>. </a:t>
            </a:r>
            <a:r>
              <a:rPr lang="en-US" dirty="0" err="1">
                <a:solidFill>
                  <a:srgbClr val="FFFF00"/>
                </a:solidFill>
              </a:rPr>
              <a:t>ssc</a:t>
            </a:r>
            <a:r>
              <a:rPr lang="en-US" dirty="0">
                <a:solidFill>
                  <a:srgbClr val="FFFF00"/>
                </a:solidFill>
              </a:rPr>
              <a:t> install </a:t>
            </a:r>
            <a:r>
              <a:rPr lang="en-US" dirty="0" err="1">
                <a:solidFill>
                  <a:srgbClr val="FFFF00"/>
                </a:solidFill>
              </a:rPr>
              <a:t>indeplist</a:t>
            </a:r>
            <a:endParaRPr lang="en-US" dirty="0">
              <a:solidFill>
                <a:srgbClr val="FFFF00"/>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FFFF00"/>
              </a:solidFill>
              <a:effectLst/>
            </a:endParaRPr>
          </a:p>
        </p:txBody>
      </p:sp>
    </p:spTree>
    <p:extLst>
      <p:ext uri="{BB962C8B-B14F-4D97-AF65-F5344CB8AC3E}">
        <p14:creationId xmlns:p14="http://schemas.microsoft.com/office/powerpoint/2010/main" val="75583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t>Motivation </a:t>
            </a:r>
            <a:br>
              <a:rPr lang="en-US" dirty="0"/>
            </a:br>
            <a:endParaRPr lang="en-US" dirty="0"/>
          </a:p>
        </p:txBody>
      </p:sp>
      <p:sp>
        <p:nvSpPr>
          <p:cNvPr id="5" name="Content Placeholder 4"/>
          <p:cNvSpPr>
            <a:spLocks noGrp="1"/>
          </p:cNvSpPr>
          <p:nvPr>
            <p:ph idx="1"/>
          </p:nvPr>
        </p:nvSpPr>
        <p:spPr>
          <a:xfrm>
            <a:off x="533400" y="1219200"/>
            <a:ext cx="7239000" cy="4525963"/>
          </a:xfrm>
        </p:spPr>
        <p:txBody>
          <a:bodyPr>
            <a:normAutofit fontScale="92500" lnSpcReduction="20000"/>
          </a:bodyPr>
          <a:lstStyle/>
          <a:p>
            <a:pPr marL="457200" indent="-457200">
              <a:buFont typeface="Arial" panose="020B0604020202020204" pitchFamily="34" charset="0"/>
              <a:buChar char="•"/>
            </a:pPr>
            <a:r>
              <a:rPr lang="en-US" dirty="0"/>
              <a:t>Inferences uncertain</a:t>
            </a:r>
          </a:p>
          <a:p>
            <a:pPr marL="857208" lvl="1" indent="-457200">
              <a:buFont typeface="Arial" panose="020B0604020202020204" pitchFamily="34" charset="0"/>
              <a:buChar char="•"/>
            </a:pPr>
            <a:r>
              <a:rPr lang="en-US" dirty="0"/>
              <a:t>it’s causal </a:t>
            </a:r>
            <a:r>
              <a:rPr lang="en-US" i="1" dirty="0"/>
              <a:t>inference not determinism</a:t>
            </a:r>
          </a:p>
          <a:p>
            <a:pPr marL="457200" indent="-457200">
              <a:buFont typeface="Arial" panose="020B0604020202020204" pitchFamily="34" charset="0"/>
              <a:buChar char="•"/>
            </a:pPr>
            <a:r>
              <a:rPr lang="en-US" i="1" dirty="0"/>
              <a:t>Do you have enough information to make a decision?</a:t>
            </a:r>
          </a:p>
          <a:p>
            <a:pPr marL="457200" indent="-457200">
              <a:buFont typeface="Arial" panose="020B0604020202020204" pitchFamily="34" charset="0"/>
              <a:buChar char="•"/>
            </a:pPr>
            <a:r>
              <a:rPr lang="en-US" i="1" dirty="0"/>
              <a:t>Instead of “you didn’t control for xxx”</a:t>
            </a:r>
          </a:p>
          <a:p>
            <a:pPr marL="857208" lvl="1" indent="-457200">
              <a:buFont typeface="Arial" panose="020B0604020202020204" pitchFamily="34" charset="0"/>
              <a:buChar char="•"/>
            </a:pPr>
            <a:r>
              <a:rPr lang="en-US" i="1" dirty="0"/>
              <a:t>Personal: </a:t>
            </a:r>
            <a:r>
              <a:rPr lang="en-US" i="1" dirty="0" err="1"/>
              <a:t>Granovetter</a:t>
            </a:r>
            <a:r>
              <a:rPr lang="en-US" i="1" dirty="0"/>
              <a:t> to Fernandez</a:t>
            </a:r>
          </a:p>
          <a:p>
            <a:pPr marL="457200" indent="-457200">
              <a:buFont typeface="Arial" panose="020B0604020202020204" pitchFamily="34" charset="0"/>
              <a:buChar char="•"/>
            </a:pPr>
            <a:r>
              <a:rPr lang="en-US" i="1" dirty="0"/>
              <a:t>What would xxx have to be to change your inference</a:t>
            </a:r>
          </a:p>
          <a:p>
            <a:pPr marL="857208" lvl="1" indent="-457200">
              <a:buFont typeface="Arial" panose="020B0604020202020204" pitchFamily="34" charset="0"/>
              <a:buChar char="•"/>
            </a:pPr>
            <a:r>
              <a:rPr lang="en-US" i="1" dirty="0"/>
              <a:t>Promotes scientific discourse</a:t>
            </a:r>
          </a:p>
          <a:p>
            <a:pPr marL="857208" lvl="1" indent="-457200">
              <a:buFont typeface="Arial" panose="020B0604020202020204" pitchFamily="34" charset="0"/>
              <a:buChar char="•"/>
            </a:pPr>
            <a:r>
              <a:rPr lang="en-US" i="1" dirty="0"/>
              <a:t>Informs pragmatic policy</a:t>
            </a:r>
          </a:p>
          <a:p>
            <a:endParaRPr lang="en-US" i="1" dirty="0"/>
          </a:p>
        </p:txBody>
      </p:sp>
    </p:spTree>
    <p:extLst>
      <p:ext uri="{BB962C8B-B14F-4D97-AF65-F5344CB8AC3E}">
        <p14:creationId xmlns:p14="http://schemas.microsoft.com/office/powerpoint/2010/main" val="2563448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13" t="12936" r="33172" b="11244"/>
          <a:stretch/>
        </p:blipFill>
        <p:spPr bwMode="auto">
          <a:xfrm>
            <a:off x="135200" y="341460"/>
            <a:ext cx="7865800" cy="6153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63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Main Table</a:t>
            </a:r>
          </a:p>
        </p:txBody>
      </p:sp>
      <p:pic>
        <p:nvPicPr>
          <p:cNvPr id="128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965200"/>
            <a:ext cx="6862713" cy="528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1371599" y="3886200"/>
            <a:ext cx="6862713" cy="3810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rgbClr val="FFFF00"/>
              </a:solidFill>
            </a:endParaRPr>
          </a:p>
        </p:txBody>
      </p:sp>
      <p:sp>
        <p:nvSpPr>
          <p:cNvPr id="4" name="Rectangle 3"/>
          <p:cNvSpPr/>
          <p:nvPr/>
        </p:nvSpPr>
        <p:spPr bwMode="auto">
          <a:xfrm>
            <a:off x="3429000" y="2057400"/>
            <a:ext cx="457200" cy="3048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00"/>
              </a:solidFill>
              <a:effectLst/>
              <a:latin typeface="Arial" charset="0"/>
            </a:endParaRPr>
          </a:p>
        </p:txBody>
      </p:sp>
    </p:spTree>
    <p:extLst>
      <p:ext uri="{BB962C8B-B14F-4D97-AF65-F5344CB8AC3E}">
        <p14:creationId xmlns:p14="http://schemas.microsoft.com/office/powerpoint/2010/main" val="4187661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
            <a:ext cx="9144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7074" y="-381000"/>
            <a:ext cx="8229600" cy="1143000"/>
          </a:xfrm>
        </p:spPr>
        <p:txBody>
          <a:bodyPr/>
          <a:lstStyle/>
          <a:p>
            <a:r>
              <a:rPr lang="en-US" sz="2400" dirty="0">
                <a:hlinkClick r:id="rId2"/>
              </a:rPr>
              <a:t>In R Shiny app </a:t>
            </a:r>
            <a:r>
              <a:rPr lang="en-US" sz="2400" dirty="0" err="1">
                <a:hlinkClick r:id="rId2"/>
              </a:rPr>
              <a:t>KonFound</a:t>
            </a:r>
            <a:r>
              <a:rPr lang="en-US" sz="2400" dirty="0">
                <a:hlinkClick r:id="rId2"/>
              </a:rPr>
              <a:t>-it!</a:t>
            </a:r>
            <a:r>
              <a:rPr lang="en-US" sz="2400" dirty="0"/>
              <a:t> (konfound-it.com/)</a:t>
            </a:r>
          </a:p>
        </p:txBody>
      </p:sp>
      <p:cxnSp>
        <p:nvCxnSpPr>
          <p:cNvPr id="4" name="Straight Arrow Connector 3"/>
          <p:cNvCxnSpPr/>
          <p:nvPr/>
        </p:nvCxnSpPr>
        <p:spPr bwMode="auto">
          <a:xfrm flipH="1">
            <a:off x="609600" y="1955355"/>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5" name="TextBox 4"/>
          <p:cNvSpPr txBox="1"/>
          <p:nvPr/>
        </p:nvSpPr>
        <p:spPr>
          <a:xfrm>
            <a:off x="1373372" y="1828800"/>
            <a:ext cx="1834798" cy="369332"/>
          </a:xfrm>
          <a:prstGeom prst="rect">
            <a:avLst/>
          </a:prstGeom>
          <a:noFill/>
        </p:spPr>
        <p:txBody>
          <a:bodyPr wrap="none" rtlCol="0">
            <a:spAutoFit/>
          </a:bodyPr>
          <a:lstStyle/>
          <a:p>
            <a:r>
              <a:rPr lang="en-US" dirty="0">
                <a:solidFill>
                  <a:srgbClr val="000000"/>
                </a:solidFill>
              </a:rPr>
              <a:t>Estimated effect</a:t>
            </a:r>
          </a:p>
        </p:txBody>
      </p:sp>
      <p:cxnSp>
        <p:nvCxnSpPr>
          <p:cNvPr id="7" name="Straight Arrow Connector 6"/>
          <p:cNvCxnSpPr/>
          <p:nvPr/>
        </p:nvCxnSpPr>
        <p:spPr bwMode="auto">
          <a:xfrm flipH="1">
            <a:off x="609600" y="25908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1373372" y="2464245"/>
            <a:ext cx="1672253" cy="369332"/>
          </a:xfrm>
          <a:prstGeom prst="rect">
            <a:avLst/>
          </a:prstGeom>
          <a:noFill/>
        </p:spPr>
        <p:txBody>
          <a:bodyPr wrap="none" rtlCol="0">
            <a:spAutoFit/>
          </a:bodyPr>
          <a:lstStyle/>
          <a:p>
            <a:r>
              <a:rPr lang="en-US" dirty="0">
                <a:solidFill>
                  <a:srgbClr val="000000"/>
                </a:solidFill>
              </a:rPr>
              <a:t>Standard error</a:t>
            </a:r>
          </a:p>
        </p:txBody>
      </p:sp>
      <p:cxnSp>
        <p:nvCxnSpPr>
          <p:cNvPr id="9" name="Straight Arrow Connector 8"/>
          <p:cNvCxnSpPr/>
          <p:nvPr/>
        </p:nvCxnSpPr>
        <p:spPr bwMode="auto">
          <a:xfrm flipH="1">
            <a:off x="609600" y="32766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0" name="TextBox 9"/>
          <p:cNvSpPr txBox="1"/>
          <p:nvPr/>
        </p:nvSpPr>
        <p:spPr>
          <a:xfrm>
            <a:off x="1371600" y="2953434"/>
            <a:ext cx="1598428" cy="646331"/>
          </a:xfrm>
          <a:prstGeom prst="rect">
            <a:avLst/>
          </a:prstGeom>
          <a:noFill/>
        </p:spPr>
        <p:txBody>
          <a:bodyPr wrap="square" rtlCol="0">
            <a:spAutoFit/>
          </a:bodyPr>
          <a:lstStyle/>
          <a:p>
            <a:r>
              <a:rPr lang="en-US" dirty="0">
                <a:solidFill>
                  <a:srgbClr val="000000"/>
                </a:solidFill>
              </a:rPr>
              <a:t>Number of observations</a:t>
            </a:r>
          </a:p>
        </p:txBody>
      </p:sp>
      <p:cxnSp>
        <p:nvCxnSpPr>
          <p:cNvPr id="11" name="Straight Arrow Connector 10"/>
          <p:cNvCxnSpPr/>
          <p:nvPr/>
        </p:nvCxnSpPr>
        <p:spPr bwMode="auto">
          <a:xfrm flipH="1">
            <a:off x="609600" y="39624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TextBox 11"/>
          <p:cNvSpPr txBox="1"/>
          <p:nvPr/>
        </p:nvSpPr>
        <p:spPr>
          <a:xfrm>
            <a:off x="1373372" y="3835845"/>
            <a:ext cx="2377574" cy="369332"/>
          </a:xfrm>
          <a:prstGeom prst="rect">
            <a:avLst/>
          </a:prstGeom>
          <a:noFill/>
        </p:spPr>
        <p:txBody>
          <a:bodyPr wrap="none" rtlCol="0">
            <a:spAutoFit/>
          </a:bodyPr>
          <a:lstStyle/>
          <a:p>
            <a:r>
              <a:rPr lang="en-US" dirty="0">
                <a:solidFill>
                  <a:srgbClr val="000000"/>
                </a:solidFill>
              </a:rPr>
              <a:t>Number of covariates</a:t>
            </a:r>
          </a:p>
        </p:txBody>
      </p:sp>
      <p:cxnSp>
        <p:nvCxnSpPr>
          <p:cNvPr id="13" name="Straight Arrow Connector 12"/>
          <p:cNvCxnSpPr/>
          <p:nvPr/>
        </p:nvCxnSpPr>
        <p:spPr bwMode="auto">
          <a:xfrm flipH="1">
            <a:off x="457200" y="435934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045625" y="3505200"/>
            <a:ext cx="1831175" cy="1311349"/>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2672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1054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9436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81800" y="1066800"/>
            <a:ext cx="0" cy="718066"/>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28731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880"/>
            <a:ext cx="8229600" cy="846962"/>
          </a:xfrm>
        </p:spPr>
        <p:txBody>
          <a:bodyPr/>
          <a:lstStyle/>
          <a:p>
            <a:r>
              <a:rPr lang="en-US" sz="2400" dirty="0"/>
              <a:t>Quick Sensitivity Analysis</a:t>
            </a:r>
          </a:p>
        </p:txBody>
      </p:sp>
      <p:pic>
        <p:nvPicPr>
          <p:cNvPr id="128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5" y="1143000"/>
            <a:ext cx="8001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199" y="678176"/>
            <a:ext cx="6420703" cy="369332"/>
          </a:xfrm>
          <a:prstGeom prst="rect">
            <a:avLst/>
          </a:prstGeom>
        </p:spPr>
        <p:txBody>
          <a:bodyPr wrap="square">
            <a:spAutoFit/>
          </a:bodyPr>
          <a:lstStyle/>
          <a:p>
            <a:pPr fontAlgn="base">
              <a:spcBef>
                <a:spcPct val="0"/>
              </a:spcBef>
              <a:spcAft>
                <a:spcPct val="0"/>
              </a:spcAft>
            </a:pPr>
            <a:r>
              <a:rPr lang="en-US" dirty="0">
                <a:solidFill>
                  <a:srgbClr val="FFFF00"/>
                </a:solidFill>
                <a:hlinkClick r:id="rId3"/>
              </a:rPr>
              <a:t>spreadsheet for calculating indices [</a:t>
            </a:r>
            <a:r>
              <a:rPr lang="en-US" dirty="0" err="1">
                <a:solidFill>
                  <a:srgbClr val="FFFF00"/>
                </a:solidFill>
                <a:hlinkClick r:id="rId3"/>
              </a:rPr>
              <a:t>KonFound</a:t>
            </a:r>
            <a:r>
              <a:rPr lang="en-US" dirty="0">
                <a:solidFill>
                  <a:srgbClr val="FFFF00"/>
                </a:solidFill>
                <a:hlinkClick r:id="rId3"/>
              </a:rPr>
              <a:t>-it!</a:t>
            </a:r>
            <a:r>
              <a:rPr lang="en-US" baseline="30000" dirty="0">
                <a:solidFill>
                  <a:srgbClr val="FFFF00"/>
                </a:solidFill>
                <a:hlinkClick r:id="rId3"/>
              </a:rPr>
              <a:t>©</a:t>
            </a:r>
            <a:r>
              <a:rPr lang="en-US" dirty="0">
                <a:solidFill>
                  <a:srgbClr val="FFFF00"/>
                </a:solidFill>
                <a:hlinkClick r:id="rId3"/>
              </a:rPr>
              <a:t>]</a:t>
            </a:r>
            <a:endParaRPr lang="en-US" dirty="0">
              <a:solidFill>
                <a:srgbClr val="FFFF00"/>
              </a:solidFill>
            </a:endParaRPr>
          </a:p>
        </p:txBody>
      </p:sp>
      <p:sp>
        <p:nvSpPr>
          <p:cNvPr id="4" name="TextBox 3"/>
          <p:cNvSpPr txBox="1"/>
          <p:nvPr/>
        </p:nvSpPr>
        <p:spPr>
          <a:xfrm>
            <a:off x="50325" y="4386941"/>
            <a:ext cx="9287607" cy="3551742"/>
          </a:xfrm>
          <a:prstGeom prst="rect">
            <a:avLst/>
          </a:prstGeom>
          <a:noFill/>
        </p:spPr>
        <p:txBody>
          <a:bodyPr wrap="none" rtlCol="0">
            <a:spAutoFit/>
          </a:bodyPr>
          <a:lstStyle/>
          <a:p>
            <a:pPr fontAlgn="base">
              <a:spcBef>
                <a:spcPct val="0"/>
              </a:spcBef>
              <a:spcAft>
                <a:spcPct val="0"/>
              </a:spcAft>
            </a:pPr>
            <a:r>
              <a:rPr lang="en-US" sz="1600" dirty="0">
                <a:solidFill>
                  <a:srgbClr val="FFFF00"/>
                </a:solidFill>
              </a:rPr>
              <a:t>STATA</a:t>
            </a:r>
          </a:p>
          <a:p>
            <a:pPr>
              <a:lnSpc>
                <a:spcPct val="120000"/>
              </a:lnSpc>
            </a:pPr>
            <a:r>
              <a:rPr lang="en-US" sz="1600" dirty="0">
                <a:solidFill>
                  <a:srgbClr val="FFFF00"/>
                </a:solidFill>
              </a:rPr>
              <a:t>. </a:t>
            </a:r>
            <a:r>
              <a:rPr lang="en-US" sz="1600" dirty="0" err="1">
                <a:solidFill>
                  <a:srgbClr val="FFFF00"/>
                </a:solidFill>
              </a:rPr>
              <a:t>ssc</a:t>
            </a:r>
            <a:r>
              <a:rPr lang="en-US" sz="1600" dirty="0">
                <a:solidFill>
                  <a:srgbClr val="FFFF00"/>
                </a:solidFill>
              </a:rPr>
              <a:t> install </a:t>
            </a:r>
            <a:r>
              <a:rPr lang="en-US" sz="1600" dirty="0" err="1">
                <a:solidFill>
                  <a:srgbClr val="FFFF00"/>
                </a:solidFill>
              </a:rPr>
              <a:t>konfound</a:t>
            </a:r>
            <a:endParaRPr lang="en-US" sz="1600" dirty="0">
              <a:solidFill>
                <a:srgbClr val="FFFF00"/>
              </a:solidFill>
            </a:endParaRPr>
          </a:p>
          <a:p>
            <a:pPr>
              <a:lnSpc>
                <a:spcPct val="120000"/>
              </a:lnSpc>
            </a:pPr>
            <a:r>
              <a:rPr lang="en-US" sz="1600" dirty="0">
                <a:solidFill>
                  <a:srgbClr val="FFFF00"/>
                </a:solidFill>
              </a:rPr>
              <a:t>. </a:t>
            </a:r>
            <a:r>
              <a:rPr lang="en-US" sz="1600" dirty="0" err="1">
                <a:solidFill>
                  <a:srgbClr val="FFFF00"/>
                </a:solidFill>
              </a:rPr>
              <a:t>ssc</a:t>
            </a:r>
            <a:r>
              <a:rPr lang="en-US" sz="1600" dirty="0">
                <a:solidFill>
                  <a:srgbClr val="FFFF00"/>
                </a:solidFill>
              </a:rPr>
              <a:t> install moss</a:t>
            </a:r>
          </a:p>
          <a:p>
            <a:pPr>
              <a:lnSpc>
                <a:spcPct val="120000"/>
              </a:lnSpc>
            </a:pPr>
            <a:r>
              <a:rPr lang="en-US" sz="1600" dirty="0">
                <a:solidFill>
                  <a:srgbClr val="FFFF00"/>
                </a:solidFill>
              </a:rPr>
              <a:t>. </a:t>
            </a:r>
            <a:r>
              <a:rPr lang="en-US" sz="1600" dirty="0" err="1">
                <a:solidFill>
                  <a:srgbClr val="FFFF00"/>
                </a:solidFill>
              </a:rPr>
              <a:t>ssc</a:t>
            </a:r>
            <a:r>
              <a:rPr lang="en-US" sz="1600" dirty="0">
                <a:solidFill>
                  <a:srgbClr val="FFFF00"/>
                </a:solidFill>
              </a:rPr>
              <a:t> install </a:t>
            </a:r>
            <a:r>
              <a:rPr lang="en-US" sz="1600" dirty="0" err="1">
                <a:solidFill>
                  <a:srgbClr val="FFFF00"/>
                </a:solidFill>
              </a:rPr>
              <a:t>matsort</a:t>
            </a:r>
            <a:endParaRPr lang="en-US" sz="1600" dirty="0">
              <a:solidFill>
                <a:srgbClr val="FFFF00"/>
              </a:solidFill>
            </a:endParaRPr>
          </a:p>
          <a:p>
            <a:pPr>
              <a:lnSpc>
                <a:spcPct val="120000"/>
              </a:lnSpc>
            </a:pPr>
            <a:r>
              <a:rPr lang="en-US" sz="1600" dirty="0">
                <a:solidFill>
                  <a:srgbClr val="FFFF00"/>
                </a:solidFill>
              </a:rPr>
              <a:t>. </a:t>
            </a:r>
            <a:r>
              <a:rPr lang="en-US" sz="1600" dirty="0" err="1">
                <a:solidFill>
                  <a:srgbClr val="FFFF00"/>
                </a:solidFill>
              </a:rPr>
              <a:t>ssc</a:t>
            </a:r>
            <a:r>
              <a:rPr lang="en-US" sz="1600" dirty="0">
                <a:solidFill>
                  <a:srgbClr val="FFFF00"/>
                </a:solidFill>
              </a:rPr>
              <a:t> install </a:t>
            </a:r>
            <a:r>
              <a:rPr lang="en-US" sz="1600" dirty="0" err="1">
                <a:solidFill>
                  <a:srgbClr val="FFFF00"/>
                </a:solidFill>
              </a:rPr>
              <a:t>indeplist</a:t>
            </a:r>
            <a:endParaRPr lang="en-US" sz="1600" dirty="0">
              <a:solidFill>
                <a:srgbClr val="FFFF00"/>
              </a:solidFill>
            </a:endParaRPr>
          </a:p>
          <a:p>
            <a:r>
              <a:rPr lang="en-US" sz="1600" dirty="0" err="1">
                <a:solidFill>
                  <a:srgbClr val="FFFF00"/>
                </a:solidFill>
              </a:rPr>
              <a:t>pkonfound</a:t>
            </a:r>
            <a:r>
              <a:rPr lang="en-US" sz="1600" dirty="0">
                <a:solidFill>
                  <a:srgbClr val="FFFF00"/>
                </a:solidFill>
              </a:rPr>
              <a:t> -.0069 .0014 800 10</a:t>
            </a:r>
          </a:p>
          <a:p>
            <a:r>
              <a:rPr lang="en-US" sz="1600" dirty="0">
                <a:solidFill>
                  <a:srgbClr val="FFFF00"/>
                </a:solidFill>
              </a:rPr>
              <a:t>The Threshold for % Bias to Invalidate/Sustain the Inference</a:t>
            </a:r>
          </a:p>
          <a:p>
            <a:endParaRPr lang="en-US" sz="1600" dirty="0">
              <a:solidFill>
                <a:srgbClr val="FFFF00"/>
              </a:solidFill>
            </a:endParaRPr>
          </a:p>
          <a:p>
            <a:r>
              <a:rPr lang="en-US" sz="1600" dirty="0">
                <a:solidFill>
                  <a:srgbClr val="FFFF00"/>
                </a:solidFill>
              </a:rPr>
              <a:t>To invalidate the inference 60.17% of the estimate would have to be due to bias; to invalidate the </a:t>
            </a:r>
          </a:p>
          <a:p>
            <a:r>
              <a:rPr lang="en-US" sz="1600" dirty="0">
                <a:solidFill>
                  <a:srgbClr val="FFFF00"/>
                </a:solidFill>
              </a:rPr>
              <a:t>inference 60.17% (481) cases would have to be replaced with cases for which there is an effect of 0.</a:t>
            </a:r>
          </a:p>
          <a:p>
            <a:endParaRPr lang="en-US" sz="1600" dirty="0"/>
          </a:p>
          <a:p>
            <a:pPr fontAlgn="base">
              <a:spcBef>
                <a:spcPct val="0"/>
              </a:spcBef>
              <a:spcAft>
                <a:spcPct val="0"/>
              </a:spcAft>
            </a:pPr>
            <a:endParaRPr lang="en-US" dirty="0">
              <a:solidFill>
                <a:srgbClr val="FFFF00"/>
              </a:solidFill>
            </a:endParaRPr>
          </a:p>
          <a:p>
            <a:pPr fontAlgn="base">
              <a:spcBef>
                <a:spcPct val="0"/>
              </a:spcBef>
              <a:spcAft>
                <a:spcPct val="0"/>
              </a:spcAft>
            </a:pPr>
            <a:endParaRPr lang="en-US" dirty="0">
              <a:solidFill>
                <a:srgbClr val="FFFF00"/>
              </a:solidFill>
            </a:endParaRPr>
          </a:p>
        </p:txBody>
      </p:sp>
    </p:spTree>
    <p:extLst>
      <p:ext uri="{BB962C8B-B14F-4D97-AF65-F5344CB8AC3E}">
        <p14:creationId xmlns:p14="http://schemas.microsoft.com/office/powerpoint/2010/main" val="65540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Stata example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56" t="9358" r="23957" b="21468"/>
          <a:stretch/>
        </p:blipFill>
        <p:spPr bwMode="auto">
          <a:xfrm>
            <a:off x="304798" y="1066800"/>
            <a:ext cx="7843949"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649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0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587692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895350"/>
            <a:ext cx="39624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46" y="5029200"/>
            <a:ext cx="9077325"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09765" y="4242097"/>
            <a:ext cx="2480166" cy="646331"/>
          </a:xfrm>
          <a:prstGeom prst="rect">
            <a:avLst/>
          </a:prstGeom>
          <a:noFill/>
        </p:spPr>
        <p:txBody>
          <a:bodyPr wrap="none" rtlCol="0">
            <a:spAutoFit/>
          </a:bodyPr>
          <a:lstStyle/>
          <a:p>
            <a:pPr fontAlgn="base">
              <a:spcBef>
                <a:spcPct val="0"/>
              </a:spcBef>
              <a:spcAft>
                <a:spcPct val="0"/>
              </a:spcAft>
            </a:pPr>
            <a:r>
              <a:rPr lang="en-US" dirty="0">
                <a:solidFill>
                  <a:srgbClr val="FFFF00"/>
                </a:solidFill>
              </a:rPr>
              <a:t>These are odds ratios,</a:t>
            </a:r>
          </a:p>
          <a:p>
            <a:pPr fontAlgn="base">
              <a:spcBef>
                <a:spcPct val="0"/>
              </a:spcBef>
              <a:spcAft>
                <a:spcPct val="0"/>
              </a:spcAft>
            </a:pPr>
            <a:r>
              <a:rPr lang="en-US" dirty="0">
                <a:solidFill>
                  <a:srgbClr val="FFFF00"/>
                </a:solidFill>
              </a:rPr>
              <a:t>need standard errors</a:t>
            </a:r>
          </a:p>
        </p:txBody>
      </p:sp>
      <p:cxnSp>
        <p:nvCxnSpPr>
          <p:cNvPr id="6" name="Straight Arrow Connector 5"/>
          <p:cNvCxnSpPr/>
          <p:nvPr/>
        </p:nvCxnSpPr>
        <p:spPr bwMode="auto">
          <a:xfrm flipH="1">
            <a:off x="3733801" y="4857750"/>
            <a:ext cx="3047999" cy="1085850"/>
          </a:xfrm>
          <a:prstGeom prst="straightConnector1">
            <a:avLst/>
          </a:prstGeom>
          <a:no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17732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9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609600"/>
            <a:ext cx="60007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412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Juvenile Arrest and Collateral Education Damage </a:t>
            </a:r>
          </a:p>
        </p:txBody>
      </p:sp>
      <p:pic>
        <p:nvPicPr>
          <p:cNvPr id="130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5062538" cy="254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4648200"/>
            <a:ext cx="2438400" cy="646331"/>
          </a:xfrm>
          <a:prstGeom prst="rect">
            <a:avLst/>
          </a:prstGeom>
          <a:noFill/>
        </p:spPr>
        <p:txBody>
          <a:bodyPr wrap="square" rtlCol="0">
            <a:spAutoFit/>
          </a:bodyPr>
          <a:lstStyle/>
          <a:p>
            <a:pPr fontAlgn="base">
              <a:spcBef>
                <a:spcPct val="0"/>
              </a:spcBef>
              <a:spcAft>
                <a:spcPct val="0"/>
              </a:spcAft>
            </a:pPr>
            <a:r>
              <a:rPr lang="en-US" dirty="0">
                <a:solidFill>
                  <a:srgbClr val="FFFF00"/>
                </a:solidFill>
              </a:rPr>
              <a:t>No standard errors for main effects.</a:t>
            </a:r>
          </a:p>
        </p:txBody>
      </p:sp>
    </p:spTree>
    <p:extLst>
      <p:ext uri="{BB962C8B-B14F-4D97-AF65-F5344CB8AC3E}">
        <p14:creationId xmlns:p14="http://schemas.microsoft.com/office/powerpoint/2010/main" val="2147810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900"/>
            <a:ext cx="8229600" cy="1143000"/>
          </a:xfrm>
        </p:spPr>
        <p:txBody>
          <a:bodyPr/>
          <a:lstStyle/>
          <a:p>
            <a:r>
              <a:rPr lang="en-US" sz="2800" dirty="0"/>
              <a:t>Rosenbaum Bounds:</a:t>
            </a:r>
            <a:br>
              <a:rPr lang="en-US" sz="2800" dirty="0"/>
            </a:br>
            <a:r>
              <a:rPr lang="en-US" sz="2800" dirty="0"/>
              <a:t>Compare with </a:t>
            </a:r>
            <a:br>
              <a:rPr lang="en-US" sz="2800" dirty="0"/>
            </a:br>
            <a:r>
              <a:rPr lang="en-US" sz="2800" dirty="0"/>
              <a:t>Correlational Framework</a:t>
            </a:r>
          </a:p>
        </p:txBody>
      </p:sp>
      <p:pic>
        <p:nvPicPr>
          <p:cNvPr id="130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2733675"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69127"/>
            <a:ext cx="27908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9753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593026" cy="641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224642" y="2618840"/>
            <a:ext cx="7843157" cy="1200329"/>
          </a:xfrm>
          <a:prstGeom prst="rect">
            <a:avLst/>
          </a:prstGeom>
        </p:spPr>
        <p:txBody>
          <a:bodyPr wrap="square">
            <a:spAutoFit/>
          </a:bodyPr>
          <a:lstStyle/>
          <a:p>
            <a:r>
              <a:rPr lang="en-US" b="1" u="sng" dirty="0">
                <a:hlinkClick r:id="rId3"/>
              </a:rPr>
              <a:t>Frank, K.A.</a:t>
            </a:r>
            <a:r>
              <a:rPr lang="en-US" u="sng" dirty="0">
                <a:hlinkClick r:id="rId3"/>
              </a:rPr>
              <a:t>, Penuel, W.R., Krause, A (2015). What is a “Good” Social Network for Policy Implementation?: The Flow of Know-How for Organizational Change. </a:t>
            </a:r>
            <a:r>
              <a:rPr lang="en-US" i="1" u="sng" dirty="0">
                <a:hlinkClick r:id="rId3"/>
              </a:rPr>
              <a:t>Journal of Policy Analysis and Management.</a:t>
            </a:r>
            <a:r>
              <a:rPr lang="en-US" i="1" dirty="0"/>
              <a:t> </a:t>
            </a:r>
            <a:r>
              <a:rPr lang="en-US" dirty="0"/>
              <a:t>Early view: </a:t>
            </a:r>
            <a:r>
              <a:rPr lang="en-US" u="sng" dirty="0">
                <a:hlinkClick r:id="rId4"/>
              </a:rPr>
              <a:t>http://onlinelibrary.wiley.com/doi/10.1002/pam.21817/abstract</a:t>
            </a:r>
            <a:endParaRPr lang="en-US" dirty="0"/>
          </a:p>
        </p:txBody>
      </p:sp>
    </p:spTree>
    <p:extLst>
      <p:ext uri="{BB962C8B-B14F-4D97-AF65-F5344CB8AC3E}">
        <p14:creationId xmlns:p14="http://schemas.microsoft.com/office/powerpoint/2010/main" val="20295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E4197-0BBD-41A4-BF8F-488668B1226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BEF320AD-7492-4011-B22C-0809F87F4388}"/>
              </a:ext>
            </a:extLst>
          </p:cNvPr>
          <p:cNvPicPr>
            <a:picLocks noChangeAspect="1"/>
          </p:cNvPicPr>
          <p:nvPr/>
        </p:nvPicPr>
        <p:blipFill>
          <a:blip r:embed="rId2"/>
          <a:stretch>
            <a:fillRect/>
          </a:stretch>
        </p:blipFill>
        <p:spPr>
          <a:xfrm>
            <a:off x="10274" y="-3425"/>
            <a:ext cx="9057525" cy="6858000"/>
          </a:xfrm>
          <a:prstGeom prst="rect">
            <a:avLst/>
          </a:prstGeom>
        </p:spPr>
      </p:pic>
    </p:spTree>
    <p:extLst>
      <p:ext uri="{BB962C8B-B14F-4D97-AF65-F5344CB8AC3E}">
        <p14:creationId xmlns:p14="http://schemas.microsoft.com/office/powerpoint/2010/main" val="1047942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Rectangle 5"/>
          <p:cNvSpPr>
            <a:spLocks noChangeArrowheads="1"/>
          </p:cNvSpPr>
          <p:nvPr/>
        </p:nvSpPr>
        <p:spPr bwMode="auto">
          <a:xfrm>
            <a:off x="3884613" y="2970213"/>
            <a:ext cx="987425" cy="987425"/>
          </a:xfrm>
          <a:prstGeom prst="rect">
            <a:avLst/>
          </a:prstGeom>
          <a:noFill/>
          <a:ln w="9525">
            <a:solidFill>
              <a:srgbClr val="FF0000"/>
            </a:solidFill>
            <a:miter lim="800000"/>
            <a:headEnd/>
            <a:tailEnd/>
          </a:ln>
          <a:effectLst/>
        </p:spPr>
        <p:txBody>
          <a:bodyPr wrap="none" anchor="ctr"/>
          <a:lstStyle/>
          <a:p>
            <a:endParaRPr lang="en-US"/>
          </a:p>
        </p:txBody>
      </p:sp>
      <p:pic>
        <p:nvPicPr>
          <p:cNvPr id="104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3998"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3587183"/>
            <a:ext cx="9144000" cy="7572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0"/>
            <a:ext cx="8229600" cy="1143000"/>
          </a:xfrm>
        </p:spPr>
        <p:txBody>
          <a:bodyPr/>
          <a:lstStyle/>
          <a:p>
            <a:r>
              <a:rPr lang="en-US" sz="2400" dirty="0"/>
              <a:t>Quantifying What it Would take to Invalidate and Inference: What is a Good Network?: Results</a:t>
            </a:r>
          </a:p>
        </p:txBody>
      </p:sp>
    </p:spTree>
    <p:extLst>
      <p:ext uri="{BB962C8B-B14F-4D97-AF65-F5344CB8AC3E}">
        <p14:creationId xmlns:p14="http://schemas.microsoft.com/office/powerpoint/2010/main" val="23154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1000"/>
            <a:ext cx="9144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7074" y="-381000"/>
            <a:ext cx="8229600" cy="1143000"/>
          </a:xfrm>
        </p:spPr>
        <p:txBody>
          <a:bodyPr/>
          <a:lstStyle/>
          <a:p>
            <a:r>
              <a:rPr lang="en-US" sz="2400" dirty="0">
                <a:hlinkClick r:id="rId2"/>
              </a:rPr>
              <a:t>In R Shiny app </a:t>
            </a:r>
            <a:r>
              <a:rPr lang="en-US" sz="2400" dirty="0" err="1">
                <a:hlinkClick r:id="rId2"/>
              </a:rPr>
              <a:t>KonFound</a:t>
            </a:r>
            <a:r>
              <a:rPr lang="en-US" sz="2400" dirty="0">
                <a:hlinkClick r:id="rId2"/>
              </a:rPr>
              <a:t>-it!</a:t>
            </a:r>
            <a:r>
              <a:rPr lang="en-US" sz="2400" dirty="0"/>
              <a:t> (konfound-it.com/)</a:t>
            </a:r>
          </a:p>
        </p:txBody>
      </p:sp>
      <p:cxnSp>
        <p:nvCxnSpPr>
          <p:cNvPr id="4" name="Straight Arrow Connector 3"/>
          <p:cNvCxnSpPr/>
          <p:nvPr/>
        </p:nvCxnSpPr>
        <p:spPr bwMode="auto">
          <a:xfrm flipH="1">
            <a:off x="609600" y="1955355"/>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5" name="TextBox 4"/>
          <p:cNvSpPr txBox="1"/>
          <p:nvPr/>
        </p:nvSpPr>
        <p:spPr>
          <a:xfrm>
            <a:off x="1373372" y="1828800"/>
            <a:ext cx="1834798" cy="369332"/>
          </a:xfrm>
          <a:prstGeom prst="rect">
            <a:avLst/>
          </a:prstGeom>
          <a:noFill/>
        </p:spPr>
        <p:txBody>
          <a:bodyPr wrap="none" rtlCol="0">
            <a:spAutoFit/>
          </a:bodyPr>
          <a:lstStyle/>
          <a:p>
            <a:r>
              <a:rPr lang="en-US" dirty="0">
                <a:solidFill>
                  <a:srgbClr val="000000"/>
                </a:solidFill>
              </a:rPr>
              <a:t>Estimated effect</a:t>
            </a:r>
          </a:p>
        </p:txBody>
      </p:sp>
      <p:cxnSp>
        <p:nvCxnSpPr>
          <p:cNvPr id="7" name="Straight Arrow Connector 6"/>
          <p:cNvCxnSpPr/>
          <p:nvPr/>
        </p:nvCxnSpPr>
        <p:spPr bwMode="auto">
          <a:xfrm flipH="1">
            <a:off x="609600" y="25908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1373372" y="2464245"/>
            <a:ext cx="1672253" cy="369332"/>
          </a:xfrm>
          <a:prstGeom prst="rect">
            <a:avLst/>
          </a:prstGeom>
          <a:noFill/>
        </p:spPr>
        <p:txBody>
          <a:bodyPr wrap="none" rtlCol="0">
            <a:spAutoFit/>
          </a:bodyPr>
          <a:lstStyle/>
          <a:p>
            <a:r>
              <a:rPr lang="en-US" dirty="0">
                <a:solidFill>
                  <a:srgbClr val="000000"/>
                </a:solidFill>
              </a:rPr>
              <a:t>Standard error</a:t>
            </a:r>
          </a:p>
        </p:txBody>
      </p:sp>
      <p:cxnSp>
        <p:nvCxnSpPr>
          <p:cNvPr id="9" name="Straight Arrow Connector 8"/>
          <p:cNvCxnSpPr/>
          <p:nvPr/>
        </p:nvCxnSpPr>
        <p:spPr bwMode="auto">
          <a:xfrm flipH="1">
            <a:off x="609600" y="32766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0" name="TextBox 9"/>
          <p:cNvSpPr txBox="1"/>
          <p:nvPr/>
        </p:nvSpPr>
        <p:spPr>
          <a:xfrm>
            <a:off x="1371600" y="2953434"/>
            <a:ext cx="1598428" cy="646331"/>
          </a:xfrm>
          <a:prstGeom prst="rect">
            <a:avLst/>
          </a:prstGeom>
          <a:noFill/>
        </p:spPr>
        <p:txBody>
          <a:bodyPr wrap="square" rtlCol="0">
            <a:spAutoFit/>
          </a:bodyPr>
          <a:lstStyle/>
          <a:p>
            <a:r>
              <a:rPr lang="en-US" dirty="0">
                <a:solidFill>
                  <a:srgbClr val="000000"/>
                </a:solidFill>
              </a:rPr>
              <a:t>Number of observations</a:t>
            </a:r>
          </a:p>
        </p:txBody>
      </p:sp>
      <p:cxnSp>
        <p:nvCxnSpPr>
          <p:cNvPr id="11" name="Straight Arrow Connector 10"/>
          <p:cNvCxnSpPr/>
          <p:nvPr/>
        </p:nvCxnSpPr>
        <p:spPr bwMode="auto">
          <a:xfrm flipH="1">
            <a:off x="609600" y="39624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TextBox 11"/>
          <p:cNvSpPr txBox="1"/>
          <p:nvPr/>
        </p:nvSpPr>
        <p:spPr>
          <a:xfrm>
            <a:off x="1373372" y="3835845"/>
            <a:ext cx="2377574" cy="369332"/>
          </a:xfrm>
          <a:prstGeom prst="rect">
            <a:avLst/>
          </a:prstGeom>
          <a:noFill/>
        </p:spPr>
        <p:txBody>
          <a:bodyPr wrap="none" rtlCol="0">
            <a:spAutoFit/>
          </a:bodyPr>
          <a:lstStyle/>
          <a:p>
            <a:r>
              <a:rPr lang="en-US" dirty="0">
                <a:solidFill>
                  <a:srgbClr val="000000"/>
                </a:solidFill>
              </a:rPr>
              <a:t>Number of covariates</a:t>
            </a:r>
          </a:p>
        </p:txBody>
      </p:sp>
      <p:cxnSp>
        <p:nvCxnSpPr>
          <p:cNvPr id="13" name="Straight Arrow Connector 12"/>
          <p:cNvCxnSpPr/>
          <p:nvPr/>
        </p:nvCxnSpPr>
        <p:spPr bwMode="auto">
          <a:xfrm flipH="1">
            <a:off x="457200" y="435934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045625" y="3505200"/>
            <a:ext cx="1831175" cy="1311349"/>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2672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1054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9436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81800" y="1066800"/>
            <a:ext cx="0" cy="718066"/>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04023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5" y="1066800"/>
            <a:ext cx="9173513"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92551" y="26773"/>
            <a:ext cx="8229600" cy="1143000"/>
          </a:xfrm>
        </p:spPr>
        <p:txBody>
          <a:bodyPr/>
          <a:lstStyle/>
          <a:p>
            <a:r>
              <a:rPr lang="en-US" sz="2800" dirty="0"/>
              <a:t>Quantifying What it Would take to Invalidate and Inference: What is a Good Network?: </a:t>
            </a:r>
            <a:r>
              <a:rPr lang="en-US" sz="2800" dirty="0" err="1"/>
              <a:t>KonFound</a:t>
            </a:r>
            <a:r>
              <a:rPr lang="en-US" sz="2800" dirty="0"/>
              <a:t>-it!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29200"/>
            <a:ext cx="61531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547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387850" cy="679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D1E7CD-FCE1-498E-AB39-13EC0A21F300}" type="slidenum">
              <a:rPr lang="en-US" altLang="en-US" sz="1400" smtClean="0"/>
              <a:pPr eaLnBrk="1" hangingPunct="1">
                <a:spcBef>
                  <a:spcPct val="0"/>
                </a:spcBef>
                <a:buFontTx/>
                <a:buNone/>
              </a:pPr>
              <a:t>43</a:t>
            </a:fld>
            <a:endParaRPr lang="en-US" altLang="en-US" sz="1400"/>
          </a:p>
        </p:txBody>
      </p:sp>
      <p:sp>
        <p:nvSpPr>
          <p:cNvPr id="16388" name="Rectangle 2"/>
          <p:cNvSpPr>
            <a:spLocks noGrp="1" noChangeArrowheads="1"/>
          </p:cNvSpPr>
          <p:nvPr>
            <p:ph type="title"/>
          </p:nvPr>
        </p:nvSpPr>
        <p:spPr>
          <a:xfrm>
            <a:off x="4191000" y="304800"/>
            <a:ext cx="5181600" cy="731838"/>
          </a:xfrm>
        </p:spPr>
        <p:txBody>
          <a:bodyPr/>
          <a:lstStyle/>
          <a:p>
            <a:pPr eaLnBrk="1" hangingPunct="1"/>
            <a:r>
              <a:rPr lang="en-US" altLang="en-US" sz="2400" dirty="0"/>
              <a:t>Regression: Achievement = self concept + </a:t>
            </a:r>
            <a:r>
              <a:rPr lang="en-US" altLang="en-US" sz="2400" dirty="0" err="1"/>
              <a:t>ses</a:t>
            </a:r>
            <a:endParaRPr lang="en-US" altLang="en-US" sz="2400" dirty="0"/>
          </a:p>
        </p:txBody>
      </p:sp>
      <p:sp>
        <p:nvSpPr>
          <p:cNvPr id="16389" name="Rectangle 4"/>
          <p:cNvSpPr>
            <a:spLocks noChangeArrowheads="1"/>
          </p:cNvSpPr>
          <p:nvPr/>
        </p:nvSpPr>
        <p:spPr bwMode="auto">
          <a:xfrm>
            <a:off x="1066800" y="6172200"/>
            <a:ext cx="1447800" cy="2286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7426" b="25670"/>
          <a:stretch/>
        </p:blipFill>
        <p:spPr bwMode="auto">
          <a:xfrm>
            <a:off x="4533900" y="1716086"/>
            <a:ext cx="4953000" cy="514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24400" y="1079280"/>
            <a:ext cx="4572000" cy="646331"/>
          </a:xfrm>
          <a:prstGeom prst="rect">
            <a:avLst/>
          </a:prstGeom>
        </p:spPr>
        <p:txBody>
          <a:bodyPr>
            <a:spAutoFit/>
          </a:bodyPr>
          <a:lstStyle/>
          <a:p>
            <a:r>
              <a:rPr lang="en-US" dirty="0">
                <a:hlinkClick r:id="rId4"/>
              </a:rPr>
              <a:t>spreadsheet for calculating indices [</a:t>
            </a:r>
            <a:r>
              <a:rPr lang="en-US" dirty="0" err="1">
                <a:hlinkClick r:id="rId4"/>
              </a:rPr>
              <a:t>KonFound</a:t>
            </a:r>
            <a:r>
              <a:rPr lang="en-US" dirty="0">
                <a:hlinkClick r:id="rId4"/>
              </a:rPr>
              <a:t>-it!</a:t>
            </a:r>
            <a:r>
              <a:rPr lang="en-US" baseline="30000" dirty="0">
                <a:hlinkClick r:id="rId4"/>
              </a:rPr>
              <a:t>©</a:t>
            </a:r>
            <a:r>
              <a:rPr lang="en-US" dirty="0">
                <a:hlinkClick r:id="rId4"/>
              </a:rPr>
              <a:t>]</a:t>
            </a:r>
            <a:endParaRPr lang="en-US" dirty="0"/>
          </a:p>
        </p:txBody>
      </p:sp>
      <p:sp>
        <p:nvSpPr>
          <p:cNvPr id="8" name="Rectangle 4"/>
          <p:cNvSpPr>
            <a:spLocks noChangeArrowheads="1"/>
          </p:cNvSpPr>
          <p:nvPr/>
        </p:nvSpPr>
        <p:spPr bwMode="auto">
          <a:xfrm>
            <a:off x="1981200" y="4724400"/>
            <a:ext cx="457200" cy="1524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Rectangle 4"/>
          <p:cNvSpPr>
            <a:spLocks noChangeArrowheads="1"/>
          </p:cNvSpPr>
          <p:nvPr/>
        </p:nvSpPr>
        <p:spPr bwMode="auto">
          <a:xfrm>
            <a:off x="685800" y="6172200"/>
            <a:ext cx="457200" cy="15240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cxnSp>
        <p:nvCxnSpPr>
          <p:cNvPr id="6" name="Straight Arrow Connector 5"/>
          <p:cNvCxnSpPr/>
          <p:nvPr/>
        </p:nvCxnSpPr>
        <p:spPr bwMode="auto">
          <a:xfrm flipV="1">
            <a:off x="1676400" y="3962400"/>
            <a:ext cx="3657600" cy="2286000"/>
          </a:xfrm>
          <a:prstGeom prst="straightConnector1">
            <a:avLst/>
          </a:prstGeom>
          <a:noFill/>
          <a:ln w="5715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2438400" y="3962400"/>
            <a:ext cx="4038600" cy="2286000"/>
          </a:xfrm>
          <a:prstGeom prst="straightConnector1">
            <a:avLst/>
          </a:prstGeom>
          <a:noFill/>
          <a:ln w="571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V="1">
            <a:off x="2438400" y="3962400"/>
            <a:ext cx="5334000" cy="838200"/>
          </a:xfrm>
          <a:prstGeom prst="straightConnector1">
            <a:avLst/>
          </a:prstGeom>
          <a:noFill/>
          <a:ln w="57150" cap="flat" cmpd="sng" algn="ctr">
            <a:solidFill>
              <a:srgbClr val="FF0000"/>
            </a:solidFill>
            <a:prstDash val="solid"/>
            <a:round/>
            <a:headEnd type="none" w="med" len="med"/>
            <a:tailEnd type="arrow"/>
          </a:ln>
          <a:effectLst/>
        </p:spPr>
      </p:cxnSp>
      <p:cxnSp>
        <p:nvCxnSpPr>
          <p:cNvPr id="21" name="Straight Arrow Connector 20"/>
          <p:cNvCxnSpPr>
            <a:stCxn id="9" idx="0"/>
          </p:cNvCxnSpPr>
          <p:nvPr/>
        </p:nvCxnSpPr>
        <p:spPr bwMode="auto">
          <a:xfrm flipV="1">
            <a:off x="914400" y="3733800"/>
            <a:ext cx="8077200" cy="2438400"/>
          </a:xfrm>
          <a:prstGeom prst="straightConnector1">
            <a:avLst/>
          </a:prstGeom>
          <a:noFill/>
          <a:ln w="571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42241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475"/>
            <a:ext cx="91440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7074" y="-381000"/>
            <a:ext cx="8229600" cy="1143000"/>
          </a:xfrm>
        </p:spPr>
        <p:txBody>
          <a:bodyPr/>
          <a:lstStyle/>
          <a:p>
            <a:r>
              <a:rPr lang="en-US" sz="2400" dirty="0">
                <a:hlinkClick r:id="rId2"/>
              </a:rPr>
              <a:t>In R Shiny app </a:t>
            </a:r>
            <a:r>
              <a:rPr lang="en-US" sz="2400" dirty="0" err="1">
                <a:hlinkClick r:id="rId2"/>
              </a:rPr>
              <a:t>KonFound</a:t>
            </a:r>
            <a:r>
              <a:rPr lang="en-US" sz="2400" dirty="0">
                <a:hlinkClick r:id="rId2"/>
              </a:rPr>
              <a:t>-it!</a:t>
            </a:r>
            <a:r>
              <a:rPr lang="en-US" sz="2400" dirty="0"/>
              <a:t> (konfound-it.com/)</a:t>
            </a:r>
          </a:p>
        </p:txBody>
      </p:sp>
      <p:cxnSp>
        <p:nvCxnSpPr>
          <p:cNvPr id="4" name="Straight Arrow Connector 3"/>
          <p:cNvCxnSpPr/>
          <p:nvPr/>
        </p:nvCxnSpPr>
        <p:spPr bwMode="auto">
          <a:xfrm flipH="1">
            <a:off x="609600" y="1955355"/>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5" name="TextBox 4"/>
          <p:cNvSpPr txBox="1"/>
          <p:nvPr/>
        </p:nvSpPr>
        <p:spPr>
          <a:xfrm>
            <a:off x="1373372" y="1828800"/>
            <a:ext cx="1834798" cy="369332"/>
          </a:xfrm>
          <a:prstGeom prst="rect">
            <a:avLst/>
          </a:prstGeom>
          <a:noFill/>
        </p:spPr>
        <p:txBody>
          <a:bodyPr wrap="none" rtlCol="0">
            <a:spAutoFit/>
          </a:bodyPr>
          <a:lstStyle/>
          <a:p>
            <a:r>
              <a:rPr lang="en-US" dirty="0">
                <a:solidFill>
                  <a:srgbClr val="000000"/>
                </a:solidFill>
              </a:rPr>
              <a:t>Estimated effect</a:t>
            </a:r>
          </a:p>
        </p:txBody>
      </p:sp>
      <p:cxnSp>
        <p:nvCxnSpPr>
          <p:cNvPr id="7" name="Straight Arrow Connector 6"/>
          <p:cNvCxnSpPr/>
          <p:nvPr/>
        </p:nvCxnSpPr>
        <p:spPr bwMode="auto">
          <a:xfrm flipH="1">
            <a:off x="609600" y="25908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8" name="TextBox 7"/>
          <p:cNvSpPr txBox="1"/>
          <p:nvPr/>
        </p:nvSpPr>
        <p:spPr>
          <a:xfrm>
            <a:off x="1373372" y="2464245"/>
            <a:ext cx="1672253" cy="369332"/>
          </a:xfrm>
          <a:prstGeom prst="rect">
            <a:avLst/>
          </a:prstGeom>
          <a:noFill/>
        </p:spPr>
        <p:txBody>
          <a:bodyPr wrap="none" rtlCol="0">
            <a:spAutoFit/>
          </a:bodyPr>
          <a:lstStyle/>
          <a:p>
            <a:r>
              <a:rPr lang="en-US" dirty="0">
                <a:solidFill>
                  <a:srgbClr val="000000"/>
                </a:solidFill>
              </a:rPr>
              <a:t>Standard error</a:t>
            </a:r>
          </a:p>
        </p:txBody>
      </p:sp>
      <p:cxnSp>
        <p:nvCxnSpPr>
          <p:cNvPr id="9" name="Straight Arrow Connector 8"/>
          <p:cNvCxnSpPr/>
          <p:nvPr/>
        </p:nvCxnSpPr>
        <p:spPr bwMode="auto">
          <a:xfrm flipH="1">
            <a:off x="609600" y="32766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0" name="TextBox 9"/>
          <p:cNvSpPr txBox="1"/>
          <p:nvPr/>
        </p:nvSpPr>
        <p:spPr>
          <a:xfrm>
            <a:off x="1371600" y="2953434"/>
            <a:ext cx="1598428" cy="646331"/>
          </a:xfrm>
          <a:prstGeom prst="rect">
            <a:avLst/>
          </a:prstGeom>
          <a:noFill/>
        </p:spPr>
        <p:txBody>
          <a:bodyPr wrap="square" rtlCol="0">
            <a:spAutoFit/>
          </a:bodyPr>
          <a:lstStyle/>
          <a:p>
            <a:r>
              <a:rPr lang="en-US" dirty="0">
                <a:solidFill>
                  <a:srgbClr val="000000"/>
                </a:solidFill>
              </a:rPr>
              <a:t>Number of observations</a:t>
            </a:r>
          </a:p>
        </p:txBody>
      </p:sp>
      <p:cxnSp>
        <p:nvCxnSpPr>
          <p:cNvPr id="11" name="Straight Arrow Connector 10"/>
          <p:cNvCxnSpPr/>
          <p:nvPr/>
        </p:nvCxnSpPr>
        <p:spPr bwMode="auto">
          <a:xfrm flipH="1">
            <a:off x="609600" y="3962400"/>
            <a:ext cx="762000" cy="457200"/>
          </a:xfrm>
          <a:prstGeom prst="straightConnector1">
            <a:avLst/>
          </a:prstGeom>
          <a:noFill/>
          <a:ln w="38100" cap="flat" cmpd="sng" algn="ctr">
            <a:solidFill>
              <a:srgbClr val="FF0000"/>
            </a:solidFill>
            <a:prstDash val="solid"/>
            <a:round/>
            <a:headEnd type="none" w="med" len="med"/>
            <a:tailEnd type="arrow"/>
          </a:ln>
          <a:effectLst/>
        </p:spPr>
      </p:cxnSp>
      <p:sp>
        <p:nvSpPr>
          <p:cNvPr id="12" name="TextBox 11"/>
          <p:cNvSpPr txBox="1"/>
          <p:nvPr/>
        </p:nvSpPr>
        <p:spPr>
          <a:xfrm>
            <a:off x="1373372" y="3835845"/>
            <a:ext cx="2377574" cy="369332"/>
          </a:xfrm>
          <a:prstGeom prst="rect">
            <a:avLst/>
          </a:prstGeom>
          <a:noFill/>
        </p:spPr>
        <p:txBody>
          <a:bodyPr wrap="none" rtlCol="0">
            <a:spAutoFit/>
          </a:bodyPr>
          <a:lstStyle/>
          <a:p>
            <a:r>
              <a:rPr lang="en-US" dirty="0">
                <a:solidFill>
                  <a:srgbClr val="000000"/>
                </a:solidFill>
              </a:rPr>
              <a:t>Number of covariates</a:t>
            </a:r>
          </a:p>
        </p:txBody>
      </p:sp>
      <p:cxnSp>
        <p:nvCxnSpPr>
          <p:cNvPr id="13" name="Straight Arrow Connector 12"/>
          <p:cNvCxnSpPr/>
          <p:nvPr/>
        </p:nvCxnSpPr>
        <p:spPr bwMode="auto">
          <a:xfrm flipH="1">
            <a:off x="457200" y="4359349"/>
            <a:ext cx="762000" cy="457200"/>
          </a:xfrm>
          <a:prstGeom prst="straightConnector1">
            <a:avLst/>
          </a:prstGeom>
          <a:noFill/>
          <a:ln w="38100"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flipV="1">
            <a:off x="3045625" y="3505200"/>
            <a:ext cx="1831175" cy="1311349"/>
          </a:xfrm>
          <a:prstGeom prst="straightConnector1">
            <a:avLst/>
          </a:prstGeom>
          <a:noFill/>
          <a:ln w="38100" cap="flat" cmpd="sng" algn="ctr">
            <a:solidFill>
              <a:srgbClr val="FF0000"/>
            </a:solidFill>
            <a:prstDash val="solid"/>
            <a:round/>
            <a:headEnd type="none" w="med" len="med"/>
            <a:tailEnd type="arrow"/>
          </a:ln>
          <a:effectLst/>
        </p:spPr>
      </p:cxnSp>
      <p:cxnSp>
        <p:nvCxnSpPr>
          <p:cNvPr id="18" name="Straight Arrow Connector 17"/>
          <p:cNvCxnSpPr/>
          <p:nvPr/>
        </p:nvCxnSpPr>
        <p:spPr bwMode="auto">
          <a:xfrm>
            <a:off x="42672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51054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943600" y="990600"/>
            <a:ext cx="0" cy="718066"/>
          </a:xfrm>
          <a:prstGeom prst="straightConnector1">
            <a:avLst/>
          </a:prstGeom>
          <a:noFill/>
          <a:ln w="38100"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781800" y="1066800"/>
            <a:ext cx="0" cy="718066"/>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80272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dirty="0"/>
              <a:t>Sensitivity on Regression Run in Stata</a:t>
            </a:r>
          </a:p>
        </p:txBody>
      </p:sp>
      <p:sp>
        <p:nvSpPr>
          <p:cNvPr id="3" name="Content Placeholder 2"/>
          <p:cNvSpPr>
            <a:spLocks noGrp="1"/>
          </p:cNvSpPr>
          <p:nvPr>
            <p:ph idx="1"/>
          </p:nvPr>
        </p:nvSpPr>
        <p:spPr>
          <a:xfrm>
            <a:off x="195263" y="609600"/>
            <a:ext cx="8610600" cy="1219199"/>
          </a:xfrm>
        </p:spPr>
        <p:txBody>
          <a:bodyPr/>
          <a:lstStyle/>
          <a:p>
            <a:r>
              <a:rPr lang="en-US" sz="2000" dirty="0"/>
              <a:t>. use http://www.ats.ucla.edu/stat/stata/examples/chp/p025b, clear</a:t>
            </a:r>
          </a:p>
          <a:p>
            <a:r>
              <a:rPr lang="en-US" sz="2000" dirty="0"/>
              <a:t>    . regress y1 x1 x4</a:t>
            </a:r>
          </a:p>
          <a:p>
            <a:r>
              <a:rPr lang="en-US" sz="2000" dirty="0"/>
              <a:t>    . </a:t>
            </a:r>
            <a:r>
              <a:rPr lang="en-US" sz="2000" dirty="0" err="1"/>
              <a:t>konfound</a:t>
            </a:r>
            <a:r>
              <a:rPr lang="en-US" sz="2000" dirty="0"/>
              <a:t> x1</a:t>
            </a:r>
          </a:p>
          <a:p>
            <a:endParaRPr lang="en-US" sz="2000" dirty="0"/>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7210425" cy="492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8040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1531"/>
            <a:ext cx="8229600" cy="1143000"/>
          </a:xfrm>
        </p:spPr>
        <p:txBody>
          <a:bodyPr/>
          <a:lstStyle/>
          <a:p>
            <a:r>
              <a:rPr lang="en-US" sz="2400" dirty="0"/>
              <a:t>Exercise 1 : % Bias necessary to Invalidate an Inference for Internal Validity</a:t>
            </a:r>
          </a:p>
        </p:txBody>
      </p:sp>
      <p:sp>
        <p:nvSpPr>
          <p:cNvPr id="117763" name="Rectangle 3"/>
          <p:cNvSpPr>
            <a:spLocks noGrp="1" noChangeArrowheads="1"/>
          </p:cNvSpPr>
          <p:nvPr>
            <p:ph type="body" idx="1"/>
          </p:nvPr>
        </p:nvSpPr>
        <p:spPr>
          <a:xfrm>
            <a:off x="533400" y="914400"/>
            <a:ext cx="7239000" cy="4525963"/>
          </a:xfrm>
        </p:spPr>
        <p:txBody>
          <a:bodyPr/>
          <a:lstStyle/>
          <a:p>
            <a:r>
              <a:rPr lang="en-US" sz="2400" dirty="0"/>
              <a:t>Take an example from an observational study in your own data or an article</a:t>
            </a:r>
          </a:p>
          <a:p>
            <a:r>
              <a:rPr lang="en-US" sz="2400" dirty="0"/>
              <a:t>Calculate the % bias necessary to invalidate the inference</a:t>
            </a:r>
          </a:p>
          <a:p>
            <a:pPr lvl="1"/>
            <a:r>
              <a:rPr lang="en-US" sz="2400" dirty="0"/>
              <a:t>Interpret the % bias in terms of sample replacement</a:t>
            </a:r>
          </a:p>
          <a:p>
            <a:pPr lvl="1"/>
            <a:r>
              <a:rPr lang="en-US" sz="2400" dirty="0"/>
              <a:t>What are the possible sources of bias?</a:t>
            </a:r>
          </a:p>
          <a:p>
            <a:pPr lvl="1"/>
            <a:r>
              <a:rPr lang="en-US" sz="2400" dirty="0"/>
              <a:t>Would they all work in the same direction?</a:t>
            </a:r>
          </a:p>
          <a:p>
            <a:r>
              <a:rPr lang="en-US" sz="2400" dirty="0"/>
              <a:t>What happens if you change the</a:t>
            </a:r>
          </a:p>
          <a:p>
            <a:r>
              <a:rPr lang="en-US" sz="2400" dirty="0"/>
              <a:t>	sample size</a:t>
            </a:r>
          </a:p>
          <a:p>
            <a:r>
              <a:rPr lang="en-US" sz="2400" dirty="0"/>
              <a:t>	standard error</a:t>
            </a:r>
          </a:p>
          <a:p>
            <a:r>
              <a:rPr lang="en-US" sz="2400" dirty="0"/>
              <a:t>	degrees of freedom</a:t>
            </a:r>
          </a:p>
          <a:p>
            <a:r>
              <a:rPr lang="en-US" sz="2400" dirty="0"/>
              <a:t>Debate your inference with a partner</a:t>
            </a:r>
          </a:p>
        </p:txBody>
      </p:sp>
    </p:spTree>
    <p:extLst>
      <p:ext uri="{BB962C8B-B14F-4D97-AF65-F5344CB8AC3E}">
        <p14:creationId xmlns:p14="http://schemas.microsoft.com/office/powerpoint/2010/main" val="3860944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lstStyle/>
          <a:p>
            <a:r>
              <a:rPr lang="en-US" dirty="0"/>
              <a:t>The debate</a:t>
            </a:r>
          </a:p>
        </p:txBody>
      </p:sp>
      <p:sp>
        <p:nvSpPr>
          <p:cNvPr id="4" name="Content Placeholder 3"/>
          <p:cNvSpPr>
            <a:spLocks noGrp="1"/>
          </p:cNvSpPr>
          <p:nvPr>
            <p:ph idx="1"/>
          </p:nvPr>
        </p:nvSpPr>
        <p:spPr>
          <a:xfrm>
            <a:off x="457200" y="1295400"/>
            <a:ext cx="7239000" cy="4525963"/>
          </a:xfrm>
        </p:spPr>
        <p:txBody>
          <a:bodyPr/>
          <a:lstStyle/>
          <a:p>
            <a:r>
              <a:rPr lang="en-US" sz="1800" dirty="0"/>
              <a:t>You say: I infer X has an effect on Y</a:t>
            </a:r>
          </a:p>
          <a:p>
            <a:r>
              <a:rPr lang="en-US" sz="1800" i="1" dirty="0"/>
              <a:t>They say: you did this from a regression.  Regression is not a strong basis for a causal inference. </a:t>
            </a:r>
          </a:p>
          <a:p>
            <a:r>
              <a:rPr lang="en-US" sz="1800" dirty="0"/>
              <a:t>You say: regression works if you have the right variables in the model, especially </a:t>
            </a:r>
            <a:r>
              <a:rPr lang="en-US" sz="1800" dirty="0">
                <a:hlinkClick r:id="rId3"/>
              </a:rPr>
              <a:t>pretests</a:t>
            </a:r>
            <a:endParaRPr lang="en-US" sz="1800" dirty="0"/>
          </a:p>
          <a:p>
            <a:r>
              <a:rPr lang="en-US" sz="1800" i="1" dirty="0"/>
              <a:t>They say.  Yes, but you may not have the right variables.  You must do something fancier like propensity score matching or instrumental variables</a:t>
            </a:r>
          </a:p>
          <a:p>
            <a:r>
              <a:rPr lang="en-US" sz="1800" dirty="0"/>
              <a:t>You say: propensity scores are not better than the variables that go in them, and typically work no better than regression with </a:t>
            </a:r>
            <a:r>
              <a:rPr lang="en-US" sz="1800" dirty="0">
                <a:hlinkClick r:id="rId3"/>
              </a:rPr>
              <a:t>pretests</a:t>
            </a:r>
            <a:r>
              <a:rPr lang="en-US" sz="1800" dirty="0"/>
              <a:t>.  Instrumental variables assume there is a variable that predicts the treatment but not directly the outcome, and that treatments can be strongly manipulated. Instead, lets talk about what it would take to change my inference… </a:t>
            </a:r>
          </a:p>
        </p:txBody>
      </p:sp>
    </p:spTree>
    <p:extLst>
      <p:ext uri="{BB962C8B-B14F-4D97-AF65-F5344CB8AC3E}">
        <p14:creationId xmlns:p14="http://schemas.microsoft.com/office/powerpoint/2010/main" val="1266177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Direct, Quantitative Evidence Pushes Back on an Argument</a:t>
            </a:r>
          </a:p>
        </p:txBody>
      </p:sp>
      <p:sp>
        <p:nvSpPr>
          <p:cNvPr id="21507"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fld id="{F8BFD998-6712-470B-B0D4-61959D5BC2D3}" type="slidenum">
              <a:rPr lang="en-US" altLang="en-US" sz="1400" smtClean="0"/>
              <a:pPr eaLnBrk="1" hangingPunct="1">
                <a:spcBef>
                  <a:spcPct val="0"/>
                </a:spcBef>
                <a:buFontTx/>
                <a:buNone/>
                <a:defRPr/>
              </a:pPr>
              <a:t>48</a:t>
            </a:fld>
            <a:endParaRPr lang="en-US" altLang="en-US" sz="140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14488"/>
            <a:ext cx="8115300"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329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Pretests are Counterpoint  to Morgan and </a:t>
            </a:r>
            <a:r>
              <a:rPr lang="en-US" dirty="0" err="1"/>
              <a:t>Winship</a:t>
            </a:r>
            <a:endParaRPr lang="en-US" dirty="0"/>
          </a:p>
        </p:txBody>
      </p:sp>
      <p:sp>
        <p:nvSpPr>
          <p:cNvPr id="3" name="Content Placeholder 2"/>
          <p:cNvSpPr>
            <a:spLocks noGrp="1"/>
          </p:cNvSpPr>
          <p:nvPr>
            <p:ph idx="1"/>
          </p:nvPr>
        </p:nvSpPr>
        <p:spPr>
          <a:xfrm>
            <a:off x="465178" y="1752600"/>
            <a:ext cx="8229600" cy="4525963"/>
          </a:xfrm>
        </p:spPr>
        <p:txBody>
          <a:bodyPr/>
          <a:lstStyle/>
          <a:p>
            <a:endParaRPr lang="en-US" dirty="0"/>
          </a:p>
          <a:p>
            <a:endParaRPr lang="en-US" dirty="0"/>
          </a:p>
          <a:p>
            <a:endParaRPr lang="en-US" dirty="0"/>
          </a:p>
          <a:p>
            <a:endParaRPr lang="en-US" dirty="0"/>
          </a:p>
          <a:p>
            <a:endParaRPr lang="en-US" dirty="0"/>
          </a:p>
          <a:p>
            <a:endParaRPr lang="en-US" dirty="0"/>
          </a:p>
          <a:p>
            <a:r>
              <a:rPr lang="en-US" sz="1800" dirty="0"/>
              <a:t>From page 5 of Morgan, Stephen L. and Christopher Winship. 2012. "</a:t>
            </a:r>
            <a:r>
              <a:rPr lang="en-US" sz="1800" dirty="0">
                <a:hlinkClick r:id="rId2"/>
              </a:rPr>
              <a:t>Bringing Context and Variability Back in to Causal Analysis.</a:t>
            </a:r>
            <a:r>
              <a:rPr lang="en-US" sz="1800" dirty="0"/>
              <a:t>" Pp. 319-54 in Harold Kincaid, ed., </a:t>
            </a:r>
            <a:r>
              <a:rPr lang="en-US" sz="1800" i="1" dirty="0"/>
              <a:t>Oxford Handbook of the Philosophy of Social Science</a:t>
            </a:r>
            <a:r>
              <a:rPr lang="en-US" sz="1800" dirty="0"/>
              <a:t>. New York: Oxford University Press. </a:t>
            </a:r>
          </a:p>
          <a:p>
            <a:r>
              <a:rPr lang="en-US" sz="1800" dirty="0"/>
              <a:t>See page  10 &amp; 132 of </a:t>
            </a:r>
            <a:r>
              <a:rPr lang="en-US" sz="1800" dirty="0" err="1"/>
              <a:t>morgan</a:t>
            </a:r>
            <a:r>
              <a:rPr lang="en-US" sz="1800" dirty="0"/>
              <a:t> &amp; </a:t>
            </a:r>
            <a:r>
              <a:rPr lang="en-US" sz="1800" dirty="0" err="1"/>
              <a:t>winship</a:t>
            </a:r>
            <a:r>
              <a:rPr lang="en-US" sz="1800" dirty="0"/>
              <a:t>, 2007.</a:t>
            </a:r>
          </a:p>
        </p:txBody>
      </p:sp>
      <p:pic>
        <p:nvPicPr>
          <p:cNvPr id="722946" name="Picture 2"/>
          <p:cNvPicPr>
            <a:picLocks noChangeAspect="1" noChangeArrowheads="1"/>
          </p:cNvPicPr>
          <p:nvPr/>
        </p:nvPicPr>
        <p:blipFill>
          <a:blip r:embed="rId3" cstate="print"/>
          <a:srcRect/>
          <a:stretch>
            <a:fillRect/>
          </a:stretch>
        </p:blipFill>
        <p:spPr bwMode="auto">
          <a:xfrm>
            <a:off x="288965" y="1524000"/>
            <a:ext cx="8582025" cy="3686175"/>
          </a:xfrm>
          <a:prstGeom prst="rect">
            <a:avLst/>
          </a:prstGeom>
          <a:noFill/>
          <a:ln w="9525">
            <a:noFill/>
            <a:miter lim="800000"/>
            <a:headEnd/>
            <a:tailEnd/>
          </a:ln>
        </p:spPr>
      </p:pic>
      <p:sp>
        <p:nvSpPr>
          <p:cNvPr id="4" name="Rectangle 3"/>
          <p:cNvSpPr/>
          <p:nvPr/>
        </p:nvSpPr>
        <p:spPr bwMode="auto">
          <a:xfrm>
            <a:off x="288965" y="3367087"/>
            <a:ext cx="8582025" cy="184308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00"/>
              </a:solidFill>
              <a:effectLst/>
              <a:latin typeface="Arial" charset="0"/>
            </a:endParaRPr>
          </a:p>
        </p:txBody>
      </p:sp>
    </p:spTree>
    <p:extLst>
      <p:ext uri="{BB962C8B-B14F-4D97-AF65-F5344CB8AC3E}">
        <p14:creationId xmlns:p14="http://schemas.microsoft.com/office/powerpoint/2010/main" val="193463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DCF8-F943-4507-BE69-8D268A9ADE8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608D5E9-4028-4D33-A4A8-CD5D407A7F2D}"/>
              </a:ext>
            </a:extLst>
          </p:cNvPr>
          <p:cNvPicPr>
            <a:picLocks noChangeAspect="1"/>
          </p:cNvPicPr>
          <p:nvPr/>
        </p:nvPicPr>
        <p:blipFill rotWithShape="1">
          <a:blip r:embed="rId2"/>
          <a:srcRect l="5832" r="833"/>
          <a:stretch/>
        </p:blipFill>
        <p:spPr>
          <a:xfrm>
            <a:off x="170545" y="3581400"/>
            <a:ext cx="8973455" cy="3114767"/>
          </a:xfrm>
          <a:prstGeom prst="rect">
            <a:avLst/>
          </a:prstGeom>
        </p:spPr>
      </p:pic>
      <p:pic>
        <p:nvPicPr>
          <p:cNvPr id="4" name="Picture 3">
            <a:extLst>
              <a:ext uri="{FF2B5EF4-FFF2-40B4-BE49-F238E27FC236}">
                <a16:creationId xmlns:a16="http://schemas.microsoft.com/office/drawing/2014/main" id="{1A5960A0-5F22-4EA1-AD42-606E5DD177CB}"/>
              </a:ext>
            </a:extLst>
          </p:cNvPr>
          <p:cNvPicPr>
            <a:picLocks noChangeAspect="1"/>
          </p:cNvPicPr>
          <p:nvPr/>
        </p:nvPicPr>
        <p:blipFill rotWithShape="1">
          <a:blip r:embed="rId3"/>
          <a:srcRect t="40000"/>
          <a:stretch/>
        </p:blipFill>
        <p:spPr>
          <a:xfrm>
            <a:off x="5410200" y="-228600"/>
            <a:ext cx="4048177" cy="4114800"/>
          </a:xfrm>
          <a:prstGeom prst="rect">
            <a:avLst/>
          </a:prstGeom>
        </p:spPr>
      </p:pic>
    </p:spTree>
    <p:extLst>
      <p:ext uri="{BB962C8B-B14F-4D97-AF65-F5344CB8AC3E}">
        <p14:creationId xmlns:p14="http://schemas.microsoft.com/office/powerpoint/2010/main" val="25131222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33401" y="228600"/>
            <a:ext cx="7772400" cy="1143000"/>
          </a:xfrm>
        </p:spPr>
        <p:txBody>
          <a:bodyPr/>
          <a:lstStyle/>
          <a:p>
            <a:pPr eaLnBrk="1" hangingPunct="1"/>
            <a:r>
              <a:rPr lang="en-US" sz="3600" dirty="0"/>
              <a:t>When Regression Doesn’t Work</a:t>
            </a:r>
          </a:p>
        </p:txBody>
      </p:sp>
      <p:sp>
        <p:nvSpPr>
          <p:cNvPr id="199683" name="Rectangle 3"/>
          <p:cNvSpPr>
            <a:spLocks noGrp="1" noChangeArrowheads="1"/>
          </p:cNvSpPr>
          <p:nvPr>
            <p:ph idx="1"/>
          </p:nvPr>
        </p:nvSpPr>
        <p:spPr>
          <a:xfrm>
            <a:off x="457200" y="1371600"/>
            <a:ext cx="8077200" cy="4724400"/>
          </a:xfrm>
        </p:spPr>
        <p:txBody>
          <a:bodyPr/>
          <a:lstStyle/>
          <a:p>
            <a:pPr eaLnBrk="1" hangingPunct="1">
              <a:lnSpc>
                <a:spcPct val="80000"/>
              </a:lnSpc>
            </a:pPr>
            <a:r>
              <a:rPr lang="en-US" dirty="0"/>
              <a:t>Instrumental variables?</a:t>
            </a:r>
          </a:p>
          <a:p>
            <a:pPr lvl="2" eaLnBrk="1" hangingPunct="1">
              <a:lnSpc>
                <a:spcPct val="80000"/>
              </a:lnSpc>
            </a:pPr>
            <a:r>
              <a:rPr lang="en-US" sz="2000" dirty="0"/>
              <a:t>Alternative assumptions, may be not better</a:t>
            </a:r>
          </a:p>
          <a:p>
            <a:pPr lvl="3" eaLnBrk="1" hangingPunct="1">
              <a:lnSpc>
                <a:spcPct val="80000"/>
              </a:lnSpc>
            </a:pPr>
            <a:r>
              <a:rPr lang="en-US" sz="1600" dirty="0"/>
              <a:t>Exclusion restriction</a:t>
            </a:r>
          </a:p>
          <a:p>
            <a:pPr lvl="3" eaLnBrk="1" hangingPunct="1">
              <a:lnSpc>
                <a:spcPct val="80000"/>
              </a:lnSpc>
            </a:pPr>
            <a:r>
              <a:rPr lang="en-US" sz="1600" dirty="0"/>
              <a:t>Strong instrument</a:t>
            </a:r>
          </a:p>
          <a:p>
            <a:pPr lvl="3" eaLnBrk="1" hangingPunct="1">
              <a:lnSpc>
                <a:spcPct val="80000"/>
              </a:lnSpc>
            </a:pPr>
            <a:r>
              <a:rPr lang="en-US" sz="1600" dirty="0"/>
              <a:t>Large n</a:t>
            </a:r>
          </a:p>
          <a:p>
            <a:pPr eaLnBrk="1" hangingPunct="1">
              <a:lnSpc>
                <a:spcPct val="80000"/>
              </a:lnSpc>
            </a:pPr>
            <a:r>
              <a:rPr lang="en-US" dirty="0"/>
              <a:t>Propensity scores?</a:t>
            </a:r>
          </a:p>
          <a:p>
            <a:pPr lvl="1" eaLnBrk="1" hangingPunct="1">
              <a:lnSpc>
                <a:spcPct val="80000"/>
              </a:lnSpc>
            </a:pPr>
            <a:r>
              <a:rPr lang="en-US" dirty="0"/>
              <a:t>No better than the covariates that go into it</a:t>
            </a:r>
          </a:p>
          <a:p>
            <a:pPr lvl="2" eaLnBrk="1" hangingPunct="1">
              <a:lnSpc>
                <a:spcPct val="80000"/>
              </a:lnSpc>
            </a:pPr>
            <a:r>
              <a:rPr lang="en-US" dirty="0"/>
              <a:t>Heckman, 2005; Morgan &amp; Harding, 2006, page 40; Rosenbaum, 2002, page 297; Shadish et al., 2002, page 164); </a:t>
            </a:r>
          </a:p>
          <a:p>
            <a:pPr lvl="2" eaLnBrk="1" hangingPunct="1">
              <a:lnSpc>
                <a:spcPct val="80000"/>
              </a:lnSpc>
            </a:pPr>
            <a:r>
              <a:rPr lang="en-US" sz="2000" dirty="0"/>
              <a:t>How could they be better than covariates?</a:t>
            </a:r>
          </a:p>
          <a:p>
            <a:pPr lvl="3" eaLnBrk="1" hangingPunct="1">
              <a:lnSpc>
                <a:spcPct val="80000"/>
              </a:lnSpc>
            </a:pPr>
            <a:r>
              <a:rPr lang="en-US" sz="1600" dirty="0">
                <a:hlinkClick r:id="" action="ppaction://noaction"/>
              </a:rPr>
              <a:t>Propensity=f(covariates).</a:t>
            </a:r>
            <a:endParaRPr lang="en-US" sz="1600" dirty="0"/>
          </a:p>
          <a:p>
            <a:pPr eaLnBrk="1" hangingPunct="1">
              <a:lnSpc>
                <a:spcPct val="80000"/>
              </a:lnSpc>
            </a:pPr>
            <a:r>
              <a:rPr lang="en-US" dirty="0"/>
              <a:t>Paul Holland says:</a:t>
            </a:r>
          </a:p>
          <a:p>
            <a:pPr eaLnBrk="1" hangingPunct="1">
              <a:lnSpc>
                <a:spcPct val="80000"/>
              </a:lnSpc>
            </a:pPr>
            <a:endParaRPr lang="en-US" dirty="0"/>
          </a:p>
        </p:txBody>
      </p:sp>
      <p:pic>
        <p:nvPicPr>
          <p:cNvPr id="1218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5962651"/>
            <a:ext cx="55721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85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5181601"/>
            <a:ext cx="3996249" cy="623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67525" y="6343650"/>
            <a:ext cx="2313370" cy="369322"/>
          </a:xfrm>
          <a:prstGeom prst="rect">
            <a:avLst/>
          </a:prstGeom>
          <a:noFill/>
        </p:spPr>
        <p:txBody>
          <a:bodyPr wrap="none" lIns="91430" tIns="45715" rIns="91430" bIns="45715" rtlCol="0">
            <a:spAutoFit/>
          </a:bodyPr>
          <a:lstStyle/>
          <a:p>
            <a:r>
              <a:rPr lang="en-US" dirty="0">
                <a:hlinkClick r:id="rId5"/>
              </a:rPr>
              <a:t>PAUL ROSENBAUM</a:t>
            </a:r>
            <a:endParaRPr lang="en-US" dirty="0"/>
          </a:p>
        </p:txBody>
      </p:sp>
    </p:spTree>
    <p:extLst>
      <p:ext uri="{BB962C8B-B14F-4D97-AF65-F5344CB8AC3E}">
        <p14:creationId xmlns:p14="http://schemas.microsoft.com/office/powerpoint/2010/main" val="1031783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Sensitivity Analysis</a:t>
            </a:r>
          </a:p>
        </p:txBody>
      </p:sp>
      <p:sp>
        <p:nvSpPr>
          <p:cNvPr id="3" name="Content Placeholder 2"/>
          <p:cNvSpPr>
            <a:spLocks noGrp="1"/>
          </p:cNvSpPr>
          <p:nvPr>
            <p:ph idx="1"/>
          </p:nvPr>
        </p:nvSpPr>
        <p:spPr>
          <a:xfrm>
            <a:off x="152400" y="1600201"/>
            <a:ext cx="9144000" cy="4525963"/>
          </a:xfrm>
        </p:spPr>
        <p:txBody>
          <a:bodyPr/>
          <a:lstStyle/>
          <a:p>
            <a:r>
              <a:rPr lang="en-US" sz="2000" dirty="0"/>
              <a:t>Second most frequently cited paper from EEPA from 2013:</a:t>
            </a:r>
          </a:p>
          <a:p>
            <a:r>
              <a:rPr lang="en-US" sz="2000" u="sng" dirty="0">
                <a:hlinkClick r:id="rId2"/>
              </a:rPr>
              <a:t>Frank, K.A., Maroulis, S., Duong, M., and </a:t>
            </a:r>
            <a:r>
              <a:rPr lang="en-US" sz="2000" u="sng" dirty="0" err="1">
                <a:hlinkClick r:id="rId2"/>
              </a:rPr>
              <a:t>Kelcey</a:t>
            </a:r>
            <a:r>
              <a:rPr lang="en-US" sz="2000" u="sng" dirty="0">
                <a:hlinkClick r:id="rId2"/>
              </a:rPr>
              <a:t>, B. 2013.  What would it take to Change an Inference?: Using Rubin’s Causal Model to Interpret the Robustness of Causal Inferences.   </a:t>
            </a:r>
            <a:r>
              <a:rPr lang="en-US" sz="2000" i="1" u="sng" dirty="0">
                <a:hlinkClick r:id="rId2"/>
              </a:rPr>
              <a:t>Education, Evaluation and Policy Analysis</a:t>
            </a:r>
            <a:r>
              <a:rPr lang="en-US" sz="2000" u="sng" dirty="0">
                <a:hlinkClick r:id="rId2"/>
              </a:rPr>
              <a:t>.  Vol 35: 437-460.</a:t>
            </a:r>
            <a:r>
              <a:rPr lang="en-US" sz="2000" dirty="0"/>
              <a:t>		</a:t>
            </a:r>
            <a:br>
              <a:rPr lang="en-US" sz="2000" dirty="0"/>
            </a:br>
            <a:r>
              <a:rPr lang="en-US" sz="2000" u="sng" dirty="0">
                <a:solidFill>
                  <a:srgbClr val="FF0000"/>
                </a:solidFill>
                <a:hlinkClick r:id="rId3"/>
              </a:rPr>
              <a:t>http://epa.sagepub.com/content/early/recent</a:t>
            </a:r>
            <a:endParaRPr lang="en-US" sz="2000" u="sng" dirty="0">
              <a:solidFill>
                <a:srgbClr val="FF0000"/>
              </a:solidFill>
            </a:endParaRPr>
          </a:p>
          <a:p>
            <a:endParaRPr lang="en-US" sz="2000" u="sng" dirty="0">
              <a:solidFill>
                <a:srgbClr val="FF0000"/>
              </a:solidFill>
            </a:endParaRPr>
          </a:p>
          <a:p>
            <a:r>
              <a:rPr lang="en-US" sz="2000" dirty="0"/>
              <a:t>Cited more than 200 times (sociology, accounting, finance, education)</a:t>
            </a:r>
          </a:p>
          <a:p>
            <a:r>
              <a:rPr lang="en-US" sz="2000" dirty="0">
                <a:hlinkClick r:id="rId4"/>
              </a:rPr>
              <a:t>Frank, K. 2000. "Impact of a Confounding Variable on the Inference of a Regression Coefficient." Sociological Methods and Research, 29(2), 147-194</a:t>
            </a:r>
            <a:endParaRPr lang="en-US" sz="2000" dirty="0"/>
          </a:p>
          <a:p>
            <a:endParaRPr lang="en-US" sz="2000" dirty="0"/>
          </a:p>
        </p:txBody>
      </p:sp>
    </p:spTree>
    <p:extLst>
      <p:ext uri="{BB962C8B-B14F-4D97-AF65-F5344CB8AC3E}">
        <p14:creationId xmlns:p14="http://schemas.microsoft.com/office/powerpoint/2010/main" val="2555552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76200"/>
            <a:ext cx="9058275"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6923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7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057400" y="2667000"/>
            <a:ext cx="914400" cy="914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FFFF00"/>
              </a:solidFill>
              <a:effectLst/>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9" y="2819400"/>
            <a:ext cx="8905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F695-C77D-4613-AC6E-7EAB3C1047AB}"/>
              </a:ext>
            </a:extLst>
          </p:cNvPr>
          <p:cNvSpPr>
            <a:spLocks noGrp="1"/>
          </p:cNvSpPr>
          <p:nvPr>
            <p:ph type="title"/>
          </p:nvPr>
        </p:nvSpPr>
        <p:spPr>
          <a:xfrm>
            <a:off x="457200" y="76200"/>
            <a:ext cx="8229600" cy="1143000"/>
          </a:xfrm>
        </p:spPr>
        <p:txBody>
          <a:bodyPr/>
          <a:lstStyle/>
          <a:p>
            <a:r>
              <a:rPr lang="en-US" dirty="0"/>
              <a:t>Effect of prekindergarten on math</a:t>
            </a:r>
          </a:p>
        </p:txBody>
      </p:sp>
      <p:pic>
        <p:nvPicPr>
          <p:cNvPr id="3" name="Picture 2">
            <a:extLst>
              <a:ext uri="{FF2B5EF4-FFF2-40B4-BE49-F238E27FC236}">
                <a16:creationId xmlns:a16="http://schemas.microsoft.com/office/drawing/2014/main" id="{651BABE6-1A27-4DEA-9424-DEB4D8385B29}"/>
              </a:ext>
            </a:extLst>
          </p:cNvPr>
          <p:cNvPicPr>
            <a:picLocks noChangeAspect="1"/>
          </p:cNvPicPr>
          <p:nvPr/>
        </p:nvPicPr>
        <p:blipFill>
          <a:blip r:embed="rId2"/>
          <a:stretch>
            <a:fillRect/>
          </a:stretch>
        </p:blipFill>
        <p:spPr>
          <a:xfrm>
            <a:off x="0" y="882889"/>
            <a:ext cx="9144000" cy="5092221"/>
          </a:xfrm>
          <a:prstGeom prst="rect">
            <a:avLst/>
          </a:prstGeom>
        </p:spPr>
      </p:pic>
      <p:pic>
        <p:nvPicPr>
          <p:cNvPr id="6" name="Picture 5">
            <a:extLst>
              <a:ext uri="{FF2B5EF4-FFF2-40B4-BE49-F238E27FC236}">
                <a16:creationId xmlns:a16="http://schemas.microsoft.com/office/drawing/2014/main" id="{3591A2C2-83BD-4457-9E2D-00D211B540F4}"/>
              </a:ext>
            </a:extLst>
          </p:cNvPr>
          <p:cNvPicPr>
            <a:picLocks noChangeAspect="1"/>
          </p:cNvPicPr>
          <p:nvPr/>
        </p:nvPicPr>
        <p:blipFill rotWithShape="1">
          <a:blip r:embed="rId2"/>
          <a:srcRect l="3333" t="58979" r="82500" b="-7544"/>
          <a:stretch/>
        </p:blipFill>
        <p:spPr>
          <a:xfrm>
            <a:off x="114300" y="982038"/>
            <a:ext cx="3352800" cy="6400800"/>
          </a:xfrm>
          <a:prstGeom prst="rect">
            <a:avLst/>
          </a:prstGeom>
        </p:spPr>
      </p:pic>
      <p:cxnSp>
        <p:nvCxnSpPr>
          <p:cNvPr id="7" name="Straight Arrow Connector 6">
            <a:extLst>
              <a:ext uri="{FF2B5EF4-FFF2-40B4-BE49-F238E27FC236}">
                <a16:creationId xmlns:a16="http://schemas.microsoft.com/office/drawing/2014/main" id="{36FD4D77-C3B6-4025-9ED2-1C88F1CAF08E}"/>
              </a:ext>
            </a:extLst>
          </p:cNvPr>
          <p:cNvCxnSpPr>
            <a:cxnSpLocks/>
          </p:cNvCxnSpPr>
          <p:nvPr/>
        </p:nvCxnSpPr>
        <p:spPr>
          <a:xfrm flipH="1">
            <a:off x="1524000" y="990600"/>
            <a:ext cx="1295400" cy="9906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334C66AD-D1A6-47F5-A7AC-F39E8A049BAC}"/>
              </a:ext>
            </a:extLst>
          </p:cNvPr>
          <p:cNvCxnSpPr>
            <a:cxnSpLocks/>
          </p:cNvCxnSpPr>
          <p:nvPr/>
        </p:nvCxnSpPr>
        <p:spPr>
          <a:xfrm flipH="1">
            <a:off x="1447800" y="2209800"/>
            <a:ext cx="1295400" cy="9906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576A1EB4-419C-4494-A683-A8D535A2B2E2}"/>
              </a:ext>
            </a:extLst>
          </p:cNvPr>
          <p:cNvCxnSpPr>
            <a:cxnSpLocks/>
          </p:cNvCxnSpPr>
          <p:nvPr/>
        </p:nvCxnSpPr>
        <p:spPr>
          <a:xfrm flipH="1">
            <a:off x="1295400" y="3581400"/>
            <a:ext cx="1295400" cy="9906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740D2D5F-1290-4F26-9E2E-85A20587ECE9}"/>
              </a:ext>
            </a:extLst>
          </p:cNvPr>
          <p:cNvCxnSpPr>
            <a:cxnSpLocks/>
          </p:cNvCxnSpPr>
          <p:nvPr/>
        </p:nvCxnSpPr>
        <p:spPr>
          <a:xfrm flipH="1">
            <a:off x="1143000" y="4953000"/>
            <a:ext cx="1295400" cy="9906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C9D48F8D-5EA8-4115-80CF-B4952AED1D07}"/>
              </a:ext>
            </a:extLst>
          </p:cNvPr>
          <p:cNvSpPr txBox="1"/>
          <p:nvPr/>
        </p:nvSpPr>
        <p:spPr>
          <a:xfrm>
            <a:off x="180521" y="6498589"/>
            <a:ext cx="553357" cy="369332"/>
          </a:xfrm>
          <a:prstGeom prst="rect">
            <a:avLst/>
          </a:prstGeom>
          <a:noFill/>
        </p:spPr>
        <p:txBody>
          <a:bodyPr wrap="none" rtlCol="0">
            <a:spAutoFit/>
          </a:bodyPr>
          <a:lstStyle/>
          <a:p>
            <a:r>
              <a:rPr lang="en-US" dirty="0"/>
              <a:t>Run</a:t>
            </a:r>
          </a:p>
        </p:txBody>
      </p:sp>
      <p:cxnSp>
        <p:nvCxnSpPr>
          <p:cNvPr id="13" name="Straight Arrow Connector 12">
            <a:extLst>
              <a:ext uri="{FF2B5EF4-FFF2-40B4-BE49-F238E27FC236}">
                <a16:creationId xmlns:a16="http://schemas.microsoft.com/office/drawing/2014/main" id="{D0702C9A-AB77-4749-9679-47B1C550EBDC}"/>
              </a:ext>
            </a:extLst>
          </p:cNvPr>
          <p:cNvCxnSpPr>
            <a:cxnSpLocks/>
          </p:cNvCxnSpPr>
          <p:nvPr/>
        </p:nvCxnSpPr>
        <p:spPr>
          <a:xfrm flipV="1">
            <a:off x="838200" y="4191000"/>
            <a:ext cx="3124200" cy="249225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5" name="Rectangle 4">
            <a:extLst>
              <a:ext uri="{FF2B5EF4-FFF2-40B4-BE49-F238E27FC236}">
                <a16:creationId xmlns:a16="http://schemas.microsoft.com/office/drawing/2014/main" id="{BB20F010-2CB8-4665-B0E9-A54F24CC4D1A}"/>
              </a:ext>
            </a:extLst>
          </p:cNvPr>
          <p:cNvSpPr/>
          <p:nvPr/>
        </p:nvSpPr>
        <p:spPr>
          <a:xfrm>
            <a:off x="119437" y="2705100"/>
            <a:ext cx="8915400" cy="1477328"/>
          </a:xfrm>
          <a:prstGeom prst="rect">
            <a:avLst/>
          </a:prstGeom>
          <a:solidFill>
            <a:schemeClr val="bg1"/>
          </a:solidFill>
        </p:spPr>
        <p:txBody>
          <a:bodyPr wrap="square">
            <a:spAutoFit/>
          </a:bodyPr>
          <a:lstStyle/>
          <a:p>
            <a:r>
              <a:rPr lang="en-US" dirty="0">
                <a:solidFill>
                  <a:srgbClr val="555555"/>
                </a:solidFill>
                <a:latin typeface="Source Sans Pro" panose="020B0503030403020204" pitchFamily="34" charset="0"/>
              </a:rPr>
              <a:t>To invalidate an inference, 19.53% of the estimate would have to be due to bias. This is based on a threshold of 0.076 for statistical significance (alpha = 0.05). To invalidate an inference, 2325 observations would have to be replaced with cases for which the effect is 0.</a:t>
            </a:r>
          </a:p>
          <a:p>
            <a:br>
              <a:rPr lang="en-US" dirty="0"/>
            </a:br>
            <a:endParaRPr lang="en-US" dirty="0"/>
          </a:p>
        </p:txBody>
      </p:sp>
    </p:spTree>
    <p:extLst>
      <p:ext uri="{BB962C8B-B14F-4D97-AF65-F5344CB8AC3E}">
        <p14:creationId xmlns:p14="http://schemas.microsoft.com/office/powerpoint/2010/main" val="391996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DCF8-F943-4507-BE69-8D268A9ADE89}"/>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0608D5E9-4028-4D33-A4A8-CD5D407A7F2D}"/>
              </a:ext>
            </a:extLst>
          </p:cNvPr>
          <p:cNvPicPr>
            <a:picLocks noChangeAspect="1"/>
          </p:cNvPicPr>
          <p:nvPr/>
        </p:nvPicPr>
        <p:blipFill>
          <a:blip r:embed="rId2"/>
          <a:stretch>
            <a:fillRect/>
          </a:stretch>
        </p:blipFill>
        <p:spPr>
          <a:xfrm>
            <a:off x="76200" y="914400"/>
            <a:ext cx="9144000" cy="5705567"/>
          </a:xfrm>
          <a:prstGeom prst="rect">
            <a:avLst/>
          </a:prstGeom>
        </p:spPr>
      </p:pic>
      <p:sp>
        <p:nvSpPr>
          <p:cNvPr id="5" name="TextBox 4">
            <a:extLst>
              <a:ext uri="{FF2B5EF4-FFF2-40B4-BE49-F238E27FC236}">
                <a16:creationId xmlns:a16="http://schemas.microsoft.com/office/drawing/2014/main" id="{C413E176-7425-41A0-96F8-3AFD8750EF29}"/>
              </a:ext>
            </a:extLst>
          </p:cNvPr>
          <p:cNvSpPr txBox="1"/>
          <p:nvPr/>
        </p:nvSpPr>
        <p:spPr>
          <a:xfrm>
            <a:off x="6632825" y="2789238"/>
            <a:ext cx="2438400" cy="3600986"/>
          </a:xfrm>
          <a:prstGeom prst="rect">
            <a:avLst/>
          </a:prstGeom>
          <a:solidFill>
            <a:schemeClr val="bg1"/>
          </a:solidFill>
        </p:spPr>
        <p:txBody>
          <a:bodyPr wrap="square" rtlCol="0">
            <a:spAutoFit/>
          </a:bodyPr>
          <a:lstStyle/>
          <a:p>
            <a:r>
              <a:rPr lang="en-US" sz="3800" dirty="0"/>
              <a:t>19.5%</a:t>
            </a:r>
          </a:p>
          <a:p>
            <a:r>
              <a:rPr lang="en-US" sz="3800" dirty="0"/>
              <a:t>26%</a:t>
            </a:r>
          </a:p>
          <a:p>
            <a:r>
              <a:rPr lang="en-US" sz="3800" dirty="0"/>
              <a:t>80%</a:t>
            </a:r>
          </a:p>
          <a:p>
            <a:r>
              <a:rPr lang="en-US" sz="3800" dirty="0"/>
              <a:t>11%</a:t>
            </a:r>
          </a:p>
          <a:p>
            <a:r>
              <a:rPr lang="en-US" sz="3800" dirty="0"/>
              <a:t>2%</a:t>
            </a:r>
          </a:p>
          <a:p>
            <a:r>
              <a:rPr lang="en-US" sz="3800" dirty="0"/>
              <a:t>25%*</a:t>
            </a:r>
          </a:p>
        </p:txBody>
      </p:sp>
      <p:sp>
        <p:nvSpPr>
          <p:cNvPr id="7" name="TextBox 6">
            <a:extLst>
              <a:ext uri="{FF2B5EF4-FFF2-40B4-BE49-F238E27FC236}">
                <a16:creationId xmlns:a16="http://schemas.microsoft.com/office/drawing/2014/main" id="{CEA8637E-527A-4982-B9CB-88203FE8A78D}"/>
              </a:ext>
            </a:extLst>
          </p:cNvPr>
          <p:cNvSpPr txBox="1"/>
          <p:nvPr/>
        </p:nvSpPr>
        <p:spPr>
          <a:xfrm>
            <a:off x="6632825" y="2286000"/>
            <a:ext cx="2590800" cy="400110"/>
          </a:xfrm>
          <a:prstGeom prst="rect">
            <a:avLst/>
          </a:prstGeom>
          <a:solidFill>
            <a:schemeClr val="bg1"/>
          </a:solidFill>
        </p:spPr>
        <p:txBody>
          <a:bodyPr wrap="square" rtlCol="0">
            <a:spAutoFit/>
          </a:bodyPr>
          <a:lstStyle/>
          <a:p>
            <a:r>
              <a:rPr lang="en-US" sz="2000" dirty="0"/>
              <a:t>% bias to invalidate</a:t>
            </a:r>
          </a:p>
        </p:txBody>
      </p:sp>
      <p:cxnSp>
        <p:nvCxnSpPr>
          <p:cNvPr id="11" name="Straight Connector 10">
            <a:extLst>
              <a:ext uri="{FF2B5EF4-FFF2-40B4-BE49-F238E27FC236}">
                <a16:creationId xmlns:a16="http://schemas.microsoft.com/office/drawing/2014/main" id="{4547B3A1-9D85-4B71-B8CE-D67466DC740A}"/>
              </a:ext>
            </a:extLst>
          </p:cNvPr>
          <p:cNvCxnSpPr/>
          <p:nvPr/>
        </p:nvCxnSpPr>
        <p:spPr bwMode="auto">
          <a:xfrm>
            <a:off x="6632825" y="3352800"/>
            <a:ext cx="2053975" cy="0"/>
          </a:xfrm>
          <a:prstGeom prst="line">
            <a:avLst/>
          </a:prstGeom>
          <a:noFill/>
          <a:ln w="2857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699290D8-B5C2-4777-9475-899899811DFB}"/>
              </a:ext>
            </a:extLst>
          </p:cNvPr>
          <p:cNvCxnSpPr/>
          <p:nvPr/>
        </p:nvCxnSpPr>
        <p:spPr bwMode="auto">
          <a:xfrm>
            <a:off x="6629400" y="4038600"/>
            <a:ext cx="2053975" cy="0"/>
          </a:xfrm>
          <a:prstGeom prst="line">
            <a:avLst/>
          </a:prstGeom>
          <a:noFill/>
          <a:ln w="2857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E4E7CD5-DC4F-4448-80AA-C60D5012AE12}"/>
              </a:ext>
            </a:extLst>
          </p:cNvPr>
          <p:cNvCxnSpPr/>
          <p:nvPr/>
        </p:nvCxnSpPr>
        <p:spPr bwMode="auto">
          <a:xfrm>
            <a:off x="6629400" y="4648200"/>
            <a:ext cx="2053975" cy="0"/>
          </a:xfrm>
          <a:prstGeom prst="line">
            <a:avLst/>
          </a:prstGeom>
          <a:noFill/>
          <a:ln w="2857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C37DA867-F6D7-48E9-9A51-D31ADFB95051}"/>
              </a:ext>
            </a:extLst>
          </p:cNvPr>
          <p:cNvCxnSpPr/>
          <p:nvPr/>
        </p:nvCxnSpPr>
        <p:spPr bwMode="auto">
          <a:xfrm>
            <a:off x="6629400" y="5181600"/>
            <a:ext cx="2053975" cy="0"/>
          </a:xfrm>
          <a:prstGeom prst="line">
            <a:avLst/>
          </a:prstGeom>
          <a:noFill/>
          <a:ln w="28575"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79B7FBCA-5767-4932-81A3-982B4BC28FAF}"/>
              </a:ext>
            </a:extLst>
          </p:cNvPr>
          <p:cNvCxnSpPr/>
          <p:nvPr/>
        </p:nvCxnSpPr>
        <p:spPr bwMode="auto">
          <a:xfrm>
            <a:off x="6629400" y="5791200"/>
            <a:ext cx="2053975" cy="0"/>
          </a:xfrm>
          <a:prstGeom prst="line">
            <a:avLst/>
          </a:prstGeom>
          <a:no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17896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561" y="609600"/>
            <a:ext cx="6432389"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4576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33D4-F524-4BF4-B740-4FA48AB6CE21}"/>
              </a:ext>
            </a:extLst>
          </p:cNvPr>
          <p:cNvSpPr>
            <a:spLocks noGrp="1"/>
          </p:cNvSpPr>
          <p:nvPr>
            <p:ph type="title"/>
          </p:nvPr>
        </p:nvSpPr>
        <p:spPr>
          <a:xfrm>
            <a:off x="-76200" y="185277"/>
            <a:ext cx="9296400" cy="1143000"/>
          </a:xfrm>
        </p:spPr>
        <p:txBody>
          <a:bodyPr>
            <a:normAutofit/>
          </a:bodyPr>
          <a:lstStyle/>
          <a:p>
            <a:r>
              <a:rPr lang="en-US" sz="2800" dirty="0"/>
              <a:t>Quantifying the Robustness: Head start year 4 vs public year 4</a:t>
            </a:r>
          </a:p>
        </p:txBody>
      </p:sp>
      <p:pic>
        <p:nvPicPr>
          <p:cNvPr id="3" name="Picture 2">
            <a:extLst>
              <a:ext uri="{FF2B5EF4-FFF2-40B4-BE49-F238E27FC236}">
                <a16:creationId xmlns:a16="http://schemas.microsoft.com/office/drawing/2014/main" id="{93444F88-9238-4EAB-9CD0-97B575E82A3A}"/>
              </a:ext>
            </a:extLst>
          </p:cNvPr>
          <p:cNvPicPr>
            <a:picLocks noChangeAspect="1"/>
          </p:cNvPicPr>
          <p:nvPr/>
        </p:nvPicPr>
        <p:blipFill>
          <a:blip r:embed="rId2"/>
          <a:stretch>
            <a:fillRect/>
          </a:stretch>
        </p:blipFill>
        <p:spPr>
          <a:xfrm>
            <a:off x="0" y="1028700"/>
            <a:ext cx="9144000" cy="5014452"/>
          </a:xfrm>
          <a:prstGeom prst="rect">
            <a:avLst/>
          </a:prstGeom>
        </p:spPr>
      </p:pic>
      <p:pic>
        <p:nvPicPr>
          <p:cNvPr id="4" name="Picture 2">
            <a:extLst>
              <a:ext uri="{FF2B5EF4-FFF2-40B4-BE49-F238E27FC236}">
                <a16:creationId xmlns:a16="http://schemas.microsoft.com/office/drawing/2014/main" id="{803336C8-95CB-4083-9998-E0EB7B45E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829300"/>
            <a:ext cx="5030583"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5196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FFFF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118844</TotalTime>
  <Words>2602</Words>
  <Application>Microsoft Office PowerPoint</Application>
  <PresentationFormat>On-screen Show (4:3)</PresentationFormat>
  <Paragraphs>266</Paragraphs>
  <Slides>53</Slides>
  <Notes>4</Notes>
  <HiddenSlides>1</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62" baseType="lpstr">
      <vt:lpstr>Arial</vt:lpstr>
      <vt:lpstr>Calibri</vt:lpstr>
      <vt:lpstr>Source Sans Pro</vt:lpstr>
      <vt:lpstr>Times New Roman</vt:lpstr>
      <vt:lpstr>Office Theme</vt:lpstr>
      <vt:lpstr>Default Design</vt:lpstr>
      <vt:lpstr>1_Default Design</vt:lpstr>
      <vt:lpstr>2_Default Design</vt:lpstr>
      <vt:lpstr>Equation</vt:lpstr>
      <vt:lpstr>PowerPoint Presentation</vt:lpstr>
      <vt:lpstr>Quick Examples of Quantifying the Robustness to Invalidate an Inference</vt:lpstr>
      <vt:lpstr>Motivation  </vt:lpstr>
      <vt:lpstr>PowerPoint Presentation</vt:lpstr>
      <vt:lpstr>PowerPoint Presentation</vt:lpstr>
      <vt:lpstr>Effect of prekindergarten on math</vt:lpstr>
      <vt:lpstr>PowerPoint Presentation</vt:lpstr>
      <vt:lpstr>PowerPoint Presentation</vt:lpstr>
      <vt:lpstr>Quantifying the Robustness: Head start year 4 vs public year 4</vt:lpstr>
      <vt:lpstr>PowerPoint Presentation</vt:lpstr>
      <vt:lpstr>In R Shiny app KonFound-it! (konfound-it.com/)</vt:lpstr>
      <vt:lpstr>PowerPoint Presentation</vt:lpstr>
      <vt:lpstr>Quantifying the Robustness: Days present on GPA: Descriptives</vt:lpstr>
      <vt:lpstr>Quantifying the Robustness: Days present on GPA: Inputs</vt:lpstr>
      <vt:lpstr>In R Shiny app KonFound-it! (konfound-it.com/)</vt:lpstr>
      <vt:lpstr>PowerPoint Presentation</vt:lpstr>
      <vt:lpstr>Quantifying the Robustness: Head start year 4 vs public year 4 KonFound-it!</vt:lpstr>
      <vt:lpstr>Quantifying the Robustness: Days present on GPA: KonFound-it!</vt:lpstr>
      <vt:lpstr>Example of Internal Validity from Observational Study :  The Effect of Kindergarten Retention on Reading and Math Achievement (Hong and Raudenbush 2005)</vt:lpstr>
      <vt:lpstr>Data</vt:lpstr>
      <vt:lpstr>Effect of Retention on Reading Scores (Hong and Raudenbush)</vt:lpstr>
      <vt:lpstr>Possible Confounding Variables (note they controlled for these)</vt:lpstr>
      <vt:lpstr>Obtain t critical, estimated effect and standard error</vt:lpstr>
      <vt:lpstr>covariates</vt:lpstr>
      <vt:lpstr>In R Shiny app KonFound-it!  (konfound-it.com/)</vt:lpstr>
      <vt:lpstr>Calculating the % Bias to Invalidate the Inference: Obtain spreadsheet</vt:lpstr>
      <vt:lpstr>Kon-Found-it: Basics</vt:lpstr>
      <vt:lpstr>Kon-Found-it: Basics % Bias to Invalidate</vt:lpstr>
      <vt:lpstr>In stata</vt:lpstr>
      <vt:lpstr>PowerPoint Presentation</vt:lpstr>
      <vt:lpstr>Main Table</vt:lpstr>
      <vt:lpstr>In R Shiny app KonFound-it! (konfound-it.com/)</vt:lpstr>
      <vt:lpstr>Quick Sensitivity Analysis</vt:lpstr>
      <vt:lpstr>Stata example</vt:lpstr>
      <vt:lpstr>PowerPoint Presentation</vt:lpstr>
      <vt:lpstr>PowerPoint Presentation</vt:lpstr>
      <vt:lpstr>Juvenile Arrest and Collateral Education Damage </vt:lpstr>
      <vt:lpstr>Rosenbaum Bounds: Compare with  Correlational Framework</vt:lpstr>
      <vt:lpstr>PowerPoint Presentation</vt:lpstr>
      <vt:lpstr>Quantifying What it Would take to Invalidate and Inference: What is a Good Network?: Results</vt:lpstr>
      <vt:lpstr>In R Shiny app KonFound-it! (konfound-it.com/)</vt:lpstr>
      <vt:lpstr>Quantifying What it Would take to Invalidate and Inference: What is a Good Network?: KonFound-it!</vt:lpstr>
      <vt:lpstr>Regression: Achievement = self concept + ses</vt:lpstr>
      <vt:lpstr>In R Shiny app KonFound-it! (konfound-it.com/)</vt:lpstr>
      <vt:lpstr>Sensitivity on Regression Run in Stata</vt:lpstr>
      <vt:lpstr>Exercise 1 : % Bias necessary to Invalidate an Inference for Internal Validity</vt:lpstr>
      <vt:lpstr>The debate</vt:lpstr>
      <vt:lpstr>Direct, Quantitative Evidence Pushes Back on an Argument</vt:lpstr>
      <vt:lpstr>Pretests are Counterpoint  to Morgan and Winship</vt:lpstr>
      <vt:lpstr>When Regression Doesn’t Work</vt:lpstr>
      <vt:lpstr>Use of Sensitivity Analysis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Examples of Quantifying the Robustness to Invalidate an Inference</dc:title>
  <dc:creator>Frank, Kenneth</dc:creator>
  <cp:lastModifiedBy>Frank, Kenneth</cp:lastModifiedBy>
  <cp:revision>78</cp:revision>
  <cp:lastPrinted>2018-04-11T00:21:30Z</cp:lastPrinted>
  <dcterms:created xsi:type="dcterms:W3CDTF">2016-12-04T13:58:38Z</dcterms:created>
  <dcterms:modified xsi:type="dcterms:W3CDTF">2020-03-10T13:40:09Z</dcterms:modified>
</cp:coreProperties>
</file>