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65"/>
  </p:notesMasterIdLst>
  <p:handoutMasterIdLst>
    <p:handoutMasterId r:id="rId66"/>
  </p:handoutMasterIdLst>
  <p:sldIdLst>
    <p:sldId id="345" r:id="rId5"/>
    <p:sldId id="310" r:id="rId6"/>
    <p:sldId id="328" r:id="rId7"/>
    <p:sldId id="323" r:id="rId8"/>
    <p:sldId id="325" r:id="rId9"/>
    <p:sldId id="347" r:id="rId10"/>
    <p:sldId id="348" r:id="rId11"/>
    <p:sldId id="354" r:id="rId12"/>
    <p:sldId id="329" r:id="rId13"/>
    <p:sldId id="360" r:id="rId14"/>
    <p:sldId id="322" r:id="rId15"/>
    <p:sldId id="331" r:id="rId16"/>
    <p:sldId id="335" r:id="rId17"/>
    <p:sldId id="336" r:id="rId18"/>
    <p:sldId id="338" r:id="rId19"/>
    <p:sldId id="355" r:id="rId20"/>
    <p:sldId id="359" r:id="rId21"/>
    <p:sldId id="351" r:id="rId22"/>
    <p:sldId id="314" r:id="rId23"/>
    <p:sldId id="324" r:id="rId24"/>
    <p:sldId id="357" r:id="rId25"/>
    <p:sldId id="362" r:id="rId26"/>
    <p:sldId id="363" r:id="rId27"/>
    <p:sldId id="332" r:id="rId28"/>
    <p:sldId id="330" r:id="rId29"/>
    <p:sldId id="337" r:id="rId30"/>
    <p:sldId id="364" r:id="rId31"/>
    <p:sldId id="365" r:id="rId32"/>
    <p:sldId id="366" r:id="rId33"/>
    <p:sldId id="326" r:id="rId34"/>
    <p:sldId id="327" r:id="rId35"/>
    <p:sldId id="367" r:id="rId36"/>
    <p:sldId id="368" r:id="rId37"/>
    <p:sldId id="369" r:id="rId38"/>
    <p:sldId id="346" r:id="rId39"/>
    <p:sldId id="370" r:id="rId40"/>
    <p:sldId id="333" r:id="rId41"/>
    <p:sldId id="334" r:id="rId42"/>
    <p:sldId id="371" r:id="rId43"/>
    <p:sldId id="372" r:id="rId44"/>
    <p:sldId id="373" r:id="rId45"/>
    <p:sldId id="374" r:id="rId46"/>
    <p:sldId id="339" r:id="rId47"/>
    <p:sldId id="340" r:id="rId48"/>
    <p:sldId id="341" r:id="rId49"/>
    <p:sldId id="342" r:id="rId50"/>
    <p:sldId id="343" r:id="rId51"/>
    <p:sldId id="344" r:id="rId52"/>
    <p:sldId id="307" r:id="rId53"/>
    <p:sldId id="321" r:id="rId54"/>
    <p:sldId id="375" r:id="rId55"/>
    <p:sldId id="376" r:id="rId56"/>
    <p:sldId id="377" r:id="rId57"/>
    <p:sldId id="378" r:id="rId58"/>
    <p:sldId id="379" r:id="rId59"/>
    <p:sldId id="380" r:id="rId60"/>
    <p:sldId id="381" r:id="rId61"/>
    <p:sldId id="382" r:id="rId62"/>
    <p:sldId id="383" r:id="rId63"/>
    <p:sldId id="384" r:id="rId64"/>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Feeney" initials="KF" lastIdx="7" clrIdx="0">
    <p:extLst>
      <p:ext uri="{19B8F6BF-5375-455C-9EA6-DF929625EA0E}">
        <p15:presenceInfo xmlns:p15="http://schemas.microsoft.com/office/powerpoint/2012/main" userId="S::KFeeney@mathematica-mpr.com::6fcf8a84-70cb-4fa4-b315-bcb722bab849" providerId="AD"/>
      </p:ext>
    </p:extLst>
  </p:cmAuthor>
  <p:cmAuthor id="2" name="Joanne Pfleiderer" initials="JP" lastIdx="65" clrIdx="1">
    <p:extLst>
      <p:ext uri="{19B8F6BF-5375-455C-9EA6-DF929625EA0E}">
        <p15:presenceInfo xmlns:p15="http://schemas.microsoft.com/office/powerpoint/2012/main" userId="S::jpfleiderer@mathematica-mpr.com::d7c1c688-ad77-4cc2-ae46-e579fd1a6bc6" providerId="AD"/>
      </p:ext>
    </p:extLst>
  </p:cmAuthor>
  <p:cmAuthor id="3" name="Mark Dynarski" initials="MD" lastIdx="10" clrIdx="2">
    <p:extLst>
      <p:ext uri="{19B8F6BF-5375-455C-9EA6-DF929625EA0E}">
        <p15:presenceInfo xmlns:p15="http://schemas.microsoft.com/office/powerpoint/2012/main" userId="6c4f66dfc32a6cde" providerId="Windows Live"/>
      </p:ext>
    </p:extLst>
  </p:cmAuthor>
  <p:cmAuthor id="4" name="Donovan Griffin" initials="DG" lastIdx="19" clrIdx="3">
    <p:extLst>
      <p:ext uri="{19B8F6BF-5375-455C-9EA6-DF929625EA0E}">
        <p15:presenceInfo xmlns:p15="http://schemas.microsoft.com/office/powerpoint/2012/main" userId="S::DGriffin@mathematica-mpr.com::f58e8f0f-14ba-408d-8aa9-1a0efda8ed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FBB03B"/>
    <a:srgbClr val="4CAC87"/>
    <a:srgbClr val="3F9C74"/>
    <a:srgbClr val="A1A1A1"/>
    <a:srgbClr val="000000"/>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84558" autoAdjust="0"/>
  </p:normalViewPr>
  <p:slideViewPr>
    <p:cSldViewPr snapToObjects="1">
      <p:cViewPr varScale="1">
        <p:scale>
          <a:sx n="32" d="100"/>
          <a:sy n="32" d="100"/>
        </p:scale>
        <p:origin x="892" y="40"/>
      </p:cViewPr>
      <p:guideLst/>
    </p:cSldViewPr>
  </p:slideViewPr>
  <p:outlineViewPr>
    <p:cViewPr>
      <p:scale>
        <a:sx n="33" d="100"/>
        <a:sy n="33" d="100"/>
      </p:scale>
      <p:origin x="0" y="1410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19" d="100"/>
          <a:sy n="119" d="100"/>
        </p:scale>
        <p:origin x="-53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athematica.Net\NDrive\Project\50388_REL_Midatlantic_6_6_SDPJiT\Restricted\NJ1\Outputs\02_ThresholdStep\ThresholdSetting_9-24%20(For%20Report%20Version).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fig_vals!$B$7</c:f>
              <c:strCache>
                <c:ptCount val="1"/>
                <c:pt idx="0">
                  <c:v>KEI Emerging Academic Competencies Score</c:v>
                </c:pt>
              </c:strCache>
            </c:strRef>
          </c:tx>
          <c:spPr>
            <a:ln w="28575" cap="rnd">
              <a:solidFill>
                <a:srgbClr val="ED7D31"/>
              </a:solidFill>
              <a:round/>
            </a:ln>
            <a:effectLst/>
          </c:spPr>
          <c:marker>
            <c:symbol val="none"/>
          </c:marker>
          <c:cat>
            <c:numRef>
              <c:f>fig_vals!$A$8:$A$28</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fig_vals!$B$8:$B$28</c:f>
              <c:numCache>
                <c:formatCode>General</c:formatCode>
                <c:ptCount val="21"/>
                <c:pt idx="0">
                  <c:v>99.884570400620206</c:v>
                </c:pt>
                <c:pt idx="1">
                  <c:v>99.223943177233906</c:v>
                </c:pt>
                <c:pt idx="2">
                  <c:v>97.486776493431805</c:v>
                </c:pt>
                <c:pt idx="3">
                  <c:v>96.535860994270806</c:v>
                </c:pt>
                <c:pt idx="4">
                  <c:v>93.703469645821102</c:v>
                </c:pt>
                <c:pt idx="5">
                  <c:v>91.759710361072493</c:v>
                </c:pt>
                <c:pt idx="6">
                  <c:v>87.051140292354503</c:v>
                </c:pt>
                <c:pt idx="7">
                  <c:v>87.051140292354503</c:v>
                </c:pt>
                <c:pt idx="8">
                  <c:v>83.419113054392795</c:v>
                </c:pt>
                <c:pt idx="9">
                  <c:v>79.246289730363202</c:v>
                </c:pt>
                <c:pt idx="10">
                  <c:v>75.709342178416506</c:v>
                </c:pt>
                <c:pt idx="11">
                  <c:v>71.488171923829896</c:v>
                </c:pt>
                <c:pt idx="12">
                  <c:v>62.722393830167597</c:v>
                </c:pt>
                <c:pt idx="13">
                  <c:v>59.236735376974401</c:v>
                </c:pt>
                <c:pt idx="14">
                  <c:v>55.068488270589697</c:v>
                </c:pt>
                <c:pt idx="15">
                  <c:v>50.380228919272902</c:v>
                </c:pt>
                <c:pt idx="16">
                  <c:v>45.801496596483098</c:v>
                </c:pt>
                <c:pt idx="17">
                  <c:v>33.660516961554798</c:v>
                </c:pt>
                <c:pt idx="18">
                  <c:v>29.053564830401001</c:v>
                </c:pt>
                <c:pt idx="19">
                  <c:v>17.8186503337121</c:v>
                </c:pt>
                <c:pt idx="20">
                  <c:v>0</c:v>
                </c:pt>
              </c:numCache>
            </c:numRef>
          </c:val>
          <c:smooth val="0"/>
          <c:extLst>
            <c:ext xmlns:c16="http://schemas.microsoft.com/office/drawing/2014/chart" uri="{C3380CC4-5D6E-409C-BE32-E72D297353CC}">
              <c16:uniqueId val="{00000000-DA93-484E-A701-37382A8694D7}"/>
            </c:ext>
          </c:extLst>
        </c:ser>
        <c:ser>
          <c:idx val="1"/>
          <c:order val="1"/>
          <c:tx>
            <c:strRef>
              <c:f>fig_vals!$C$7</c:f>
              <c:strCache>
                <c:ptCount val="1"/>
                <c:pt idx="0">
                  <c:v>KEI Learning Engagement Competencies Score</c:v>
                </c:pt>
              </c:strCache>
            </c:strRef>
          </c:tx>
          <c:spPr>
            <a:ln w="28575" cap="rnd">
              <a:solidFill>
                <a:srgbClr val="001489"/>
              </a:solidFill>
              <a:prstDash val="sysDash"/>
              <a:round/>
            </a:ln>
            <a:effectLst/>
          </c:spPr>
          <c:marker>
            <c:symbol val="none"/>
          </c:marker>
          <c:cat>
            <c:numRef>
              <c:f>fig_vals!$A$8:$A$28</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fig_vals!$C$8:$C$28</c:f>
              <c:numCache>
                <c:formatCode>General</c:formatCode>
                <c:ptCount val="21"/>
                <c:pt idx="0">
                  <c:v>99.886459790616399</c:v>
                </c:pt>
                <c:pt idx="1">
                  <c:v>98.220747673366702</c:v>
                </c:pt>
                <c:pt idx="2">
                  <c:v>96.243576117757499</c:v>
                </c:pt>
                <c:pt idx="3">
                  <c:v>91.884325627245403</c:v>
                </c:pt>
                <c:pt idx="4">
                  <c:v>82.8157714977946</c:v>
                </c:pt>
                <c:pt idx="5">
                  <c:v>82.8157714977946</c:v>
                </c:pt>
                <c:pt idx="6">
                  <c:v>82.8157714977946</c:v>
                </c:pt>
                <c:pt idx="7">
                  <c:v>82.8157714977946</c:v>
                </c:pt>
                <c:pt idx="8">
                  <c:v>77.271554608127204</c:v>
                </c:pt>
                <c:pt idx="9">
                  <c:v>70.493053095482296</c:v>
                </c:pt>
                <c:pt idx="10">
                  <c:v>70.493053095482296</c:v>
                </c:pt>
                <c:pt idx="11">
                  <c:v>63.840906911393802</c:v>
                </c:pt>
                <c:pt idx="12">
                  <c:v>56.573678472396402</c:v>
                </c:pt>
                <c:pt idx="13">
                  <c:v>56.573678472396402</c:v>
                </c:pt>
                <c:pt idx="14">
                  <c:v>48.765960761838599</c:v>
                </c:pt>
                <c:pt idx="15">
                  <c:v>41.279543398917298</c:v>
                </c:pt>
                <c:pt idx="16">
                  <c:v>33.226997000008602</c:v>
                </c:pt>
                <c:pt idx="17">
                  <c:v>26.217401707641798</c:v>
                </c:pt>
                <c:pt idx="18">
                  <c:v>14.0546183676743</c:v>
                </c:pt>
                <c:pt idx="19">
                  <c:v>14.0546183676743</c:v>
                </c:pt>
                <c:pt idx="20">
                  <c:v>0</c:v>
                </c:pt>
              </c:numCache>
            </c:numRef>
          </c:val>
          <c:smooth val="0"/>
          <c:extLst>
            <c:ext xmlns:c16="http://schemas.microsoft.com/office/drawing/2014/chart" uri="{C3380CC4-5D6E-409C-BE32-E72D297353CC}">
              <c16:uniqueId val="{00000001-DA93-484E-A701-37382A8694D7}"/>
            </c:ext>
          </c:extLst>
        </c:ser>
        <c:ser>
          <c:idx val="2"/>
          <c:order val="2"/>
          <c:tx>
            <c:strRef>
              <c:f>fig_vals!$D$7</c:f>
              <c:strCache>
                <c:ptCount val="1"/>
                <c:pt idx="0">
                  <c:v>Index based on both KEI dimensions</c:v>
                </c:pt>
              </c:strCache>
            </c:strRef>
          </c:tx>
          <c:spPr>
            <a:ln w="38100" cap="rnd">
              <a:solidFill>
                <a:schemeClr val="tx1"/>
              </a:solidFill>
              <a:prstDash val="sysDot"/>
              <a:round/>
            </a:ln>
            <a:effectLst/>
          </c:spPr>
          <c:marker>
            <c:symbol val="none"/>
          </c:marker>
          <c:cat>
            <c:numRef>
              <c:f>fig_vals!$A$8:$A$28</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fig_vals!$D$8:$D$28</c:f>
              <c:numCache>
                <c:formatCode>General</c:formatCode>
                <c:ptCount val="21"/>
                <c:pt idx="0">
                  <c:v>99.962811486822304</c:v>
                </c:pt>
                <c:pt idx="1">
                  <c:v>99.267076956259601</c:v>
                </c:pt>
                <c:pt idx="2">
                  <c:v>97.985423409680806</c:v>
                </c:pt>
                <c:pt idx="3">
                  <c:v>96.756100935723097</c:v>
                </c:pt>
                <c:pt idx="4">
                  <c:v>95.101885660276807</c:v>
                </c:pt>
                <c:pt idx="5">
                  <c:v>92.877034224340093</c:v>
                </c:pt>
                <c:pt idx="6">
                  <c:v>88.916748344822395</c:v>
                </c:pt>
                <c:pt idx="7">
                  <c:v>87.509047585518701</c:v>
                </c:pt>
                <c:pt idx="8">
                  <c:v>84.876851868784101</c:v>
                </c:pt>
                <c:pt idx="9">
                  <c:v>80.170942880957199</c:v>
                </c:pt>
                <c:pt idx="10">
                  <c:v>76.651015422779395</c:v>
                </c:pt>
                <c:pt idx="11">
                  <c:v>71.303326534722302</c:v>
                </c:pt>
                <c:pt idx="12">
                  <c:v>66.0188558463813</c:v>
                </c:pt>
                <c:pt idx="13">
                  <c:v>61.837451436899002</c:v>
                </c:pt>
                <c:pt idx="14">
                  <c:v>57.461296252216698</c:v>
                </c:pt>
                <c:pt idx="15">
                  <c:v>52.3969464954899</c:v>
                </c:pt>
                <c:pt idx="16">
                  <c:v>46.014209276910201</c:v>
                </c:pt>
                <c:pt idx="17">
                  <c:v>37.360094333098999</c:v>
                </c:pt>
                <c:pt idx="18">
                  <c:v>29.426320652921099</c:v>
                </c:pt>
                <c:pt idx="19">
                  <c:v>18.6549553432789</c:v>
                </c:pt>
                <c:pt idx="20">
                  <c:v>0</c:v>
                </c:pt>
              </c:numCache>
            </c:numRef>
          </c:val>
          <c:smooth val="0"/>
          <c:extLst>
            <c:ext xmlns:c16="http://schemas.microsoft.com/office/drawing/2014/chart" uri="{C3380CC4-5D6E-409C-BE32-E72D297353CC}">
              <c16:uniqueId val="{00000002-DA93-484E-A701-37382A8694D7}"/>
            </c:ext>
          </c:extLst>
        </c:ser>
        <c:ser>
          <c:idx val="3"/>
          <c:order val="3"/>
          <c:tx>
            <c:strRef>
              <c:f>fig_vals!$E$7</c:f>
              <c:strCache>
                <c:ptCount val="1"/>
                <c:pt idx="0">
                  <c:v>Perfect predictions</c:v>
                </c:pt>
              </c:strCache>
            </c:strRef>
          </c:tx>
          <c:spPr>
            <a:ln w="28575" cap="rnd">
              <a:noFill/>
              <a:round/>
            </a:ln>
            <a:effectLst/>
          </c:spPr>
          <c:marker>
            <c:symbol val="diamond"/>
            <c:size val="9"/>
            <c:spPr>
              <a:solidFill>
                <a:schemeClr val="accent6"/>
              </a:solidFill>
              <a:ln w="9525">
                <a:solidFill>
                  <a:schemeClr val="tx1"/>
                </a:solidFill>
              </a:ln>
              <a:effectLst/>
            </c:spPr>
          </c:marker>
          <c:cat>
            <c:numRef>
              <c:f>fig_vals!$A$8:$A$28</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fig_vals!$E$8:$E$28</c:f>
              <c:numCache>
                <c:formatCode>General</c:formatCode>
                <c:ptCount val="21"/>
                <c:pt idx="20">
                  <c:v>100</c:v>
                </c:pt>
              </c:numCache>
            </c:numRef>
          </c:val>
          <c:smooth val="0"/>
          <c:extLst>
            <c:ext xmlns:c16="http://schemas.microsoft.com/office/drawing/2014/chart" uri="{C3380CC4-5D6E-409C-BE32-E72D297353CC}">
              <c16:uniqueId val="{00000003-DA93-484E-A701-37382A8694D7}"/>
            </c:ext>
          </c:extLst>
        </c:ser>
        <c:ser>
          <c:idx val="4"/>
          <c:order val="4"/>
          <c:tx>
            <c:strRef>
              <c:f>fig_vals!$F$7</c:f>
              <c:strCache>
                <c:ptCount val="1"/>
                <c:pt idx="0">
                  <c:v>Random chance</c:v>
                </c:pt>
              </c:strCache>
            </c:strRef>
          </c:tx>
          <c:spPr>
            <a:ln w="28575" cap="rnd">
              <a:solidFill>
                <a:schemeClr val="bg1">
                  <a:lumMod val="65000"/>
                </a:schemeClr>
              </a:solidFill>
              <a:prstDash val="dash"/>
              <a:round/>
            </a:ln>
            <a:effectLst/>
          </c:spPr>
          <c:marker>
            <c:symbol val="none"/>
          </c:marker>
          <c:cat>
            <c:numRef>
              <c:f>fig_vals!$A$8:$A$28</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fig_vals!$F$8:$F$28</c:f>
              <c:numCache>
                <c:formatCode>General</c:formatCode>
                <c:ptCount val="21"/>
                <c:pt idx="0">
                  <c:v>100</c:v>
                </c:pt>
                <c:pt idx="1">
                  <c:v>95</c:v>
                </c:pt>
                <c:pt idx="2">
                  <c:v>90</c:v>
                </c:pt>
                <c:pt idx="3">
                  <c:v>85</c:v>
                </c:pt>
                <c:pt idx="4">
                  <c:v>80</c:v>
                </c:pt>
                <c:pt idx="5">
                  <c:v>75</c:v>
                </c:pt>
                <c:pt idx="6">
                  <c:v>70</c:v>
                </c:pt>
                <c:pt idx="7">
                  <c:v>65</c:v>
                </c:pt>
                <c:pt idx="8">
                  <c:v>60</c:v>
                </c:pt>
                <c:pt idx="9">
                  <c:v>55</c:v>
                </c:pt>
                <c:pt idx="10">
                  <c:v>50</c:v>
                </c:pt>
                <c:pt idx="11">
                  <c:v>45</c:v>
                </c:pt>
                <c:pt idx="12">
                  <c:v>40</c:v>
                </c:pt>
                <c:pt idx="13">
                  <c:v>35</c:v>
                </c:pt>
                <c:pt idx="14">
                  <c:v>30</c:v>
                </c:pt>
                <c:pt idx="15">
                  <c:v>25</c:v>
                </c:pt>
                <c:pt idx="16">
                  <c:v>20</c:v>
                </c:pt>
                <c:pt idx="17">
                  <c:v>15</c:v>
                </c:pt>
                <c:pt idx="18">
                  <c:v>10</c:v>
                </c:pt>
                <c:pt idx="19">
                  <c:v>5</c:v>
                </c:pt>
                <c:pt idx="20">
                  <c:v>0</c:v>
                </c:pt>
              </c:numCache>
            </c:numRef>
          </c:val>
          <c:smooth val="0"/>
          <c:extLst>
            <c:ext xmlns:c16="http://schemas.microsoft.com/office/drawing/2014/chart" uri="{C3380CC4-5D6E-409C-BE32-E72D297353CC}">
              <c16:uniqueId val="{00000004-DA93-484E-A701-37382A8694D7}"/>
            </c:ext>
          </c:extLst>
        </c:ser>
        <c:dLbls>
          <c:showLegendKey val="0"/>
          <c:showVal val="0"/>
          <c:showCatName val="0"/>
          <c:showSerName val="0"/>
          <c:showPercent val="0"/>
          <c:showBubbleSize val="0"/>
        </c:dLbls>
        <c:smooth val="0"/>
        <c:axId val="211924184"/>
        <c:axId val="211924968"/>
      </c:lineChart>
      <c:catAx>
        <c:axId val="211924184"/>
        <c:scaling>
          <c:orientation val="minMax"/>
        </c:scaling>
        <c:delete val="0"/>
        <c:axPos val="b"/>
        <c:title>
          <c:tx>
            <c:strRef>
              <c:f>fig_vals!$A$7</c:f>
              <c:strCache>
                <c:ptCount val="1"/>
                <c:pt idx="0">
                  <c:v>Percentage of not proficient students correctly identified as not proficient</c:v>
                </c:pt>
              </c:strCache>
            </c:strRef>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1924968"/>
        <c:crosses val="autoZero"/>
        <c:auto val="1"/>
        <c:lblAlgn val="ctr"/>
        <c:lblOffset val="100"/>
        <c:noMultiLvlLbl val="0"/>
      </c:catAx>
      <c:valAx>
        <c:axId val="211924968"/>
        <c:scaling>
          <c:orientation val="minMax"/>
          <c:max val="100"/>
        </c:scaling>
        <c:delete val="0"/>
        <c:axPos val="l"/>
        <c:majorGridlines>
          <c:spPr>
            <a:ln w="9525" cap="flat" cmpd="sng" algn="ctr">
              <a:solidFill>
                <a:schemeClr val="tx1">
                  <a:lumMod val="15000"/>
                  <a:lumOff val="85000"/>
                </a:schemeClr>
              </a:solidFill>
              <a:round/>
            </a:ln>
            <a:effectLst/>
          </c:spPr>
        </c:majorGridlines>
        <c:title>
          <c:tx>
            <c:strRef>
              <c:f>fig_vals!$B$6</c:f>
              <c:strCache>
                <c:ptCount val="1"/>
                <c:pt idx="0">
                  <c:v>Percentage of proficient students correctly identified as proficient</c:v>
                </c:pt>
              </c:strCache>
            </c:strRef>
          </c:tx>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1924184"/>
        <c:crosses val="autoZero"/>
        <c:crossBetween val="between"/>
        <c:majorUnit val="10"/>
      </c:valAx>
      <c:spPr>
        <a:noFill/>
        <a:ln>
          <a:noFill/>
        </a:ln>
        <a:effectLst/>
      </c:spPr>
    </c:plotArea>
    <c:legend>
      <c:legendPos val="r"/>
      <c:legendEntry>
        <c:idx val="3"/>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rgbClr val="D9D9D9"/>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20261012317629"/>
          <c:y val="9.4184188180502393E-2"/>
          <c:w val="0.53930135322914607"/>
          <c:h val="0.73646695581130039"/>
        </c:manualLayout>
      </c:layout>
      <c:barChart>
        <c:barDir val="bar"/>
        <c:grouping val="clustered"/>
        <c:varyColors val="0"/>
        <c:ser>
          <c:idx val="0"/>
          <c:order val="0"/>
          <c:tx>
            <c:strRef>
              <c:f>Sheet1!$B$1</c:f>
              <c:strCache>
                <c:ptCount val="1"/>
                <c:pt idx="0">
                  <c:v>Series 1</c:v>
                </c:pt>
              </c:strCache>
            </c:strRef>
          </c:tx>
          <c:spPr>
            <a:solidFill>
              <a:srgbClr val="ED7D31"/>
            </a:solidFill>
            <a:ln>
              <a:noFill/>
            </a:ln>
            <a:effectLst/>
          </c:spPr>
          <c:invertIfNegative val="0"/>
          <c:dLbls>
            <c:dLbl>
              <c:idx val="0"/>
              <c:tx>
                <c:rich>
                  <a:bodyPr/>
                  <a:lstStyle/>
                  <a:p>
                    <a:fld id="{CCD53AD1-4C80-44C0-8313-31E2546A560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5B-0047-A51F-F7E72B30B508}"/>
                </c:ext>
              </c:extLst>
            </c:dLbl>
            <c:dLbl>
              <c:idx val="1"/>
              <c:tx>
                <c:rich>
                  <a:bodyPr/>
                  <a:lstStyle/>
                  <a:p>
                    <a:fld id="{040CEC13-FD84-4697-9EE7-5AC4D60A060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5B-0047-A51F-F7E72B30B508}"/>
                </c:ext>
              </c:extLst>
            </c:dLbl>
            <c:dLbl>
              <c:idx val="2"/>
              <c:tx>
                <c:rich>
                  <a:bodyPr/>
                  <a:lstStyle/>
                  <a:p>
                    <a:fld id="{9CB7E47D-1E21-4A05-AAD4-64478D76679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5B-0047-A51F-F7E72B30B508}"/>
                </c:ext>
              </c:extLst>
            </c:dLbl>
            <c:dLbl>
              <c:idx val="3"/>
              <c:tx>
                <c:rich>
                  <a:bodyPr/>
                  <a:lstStyle/>
                  <a:p>
                    <a:fld id="{F1D688A5-4BAB-427F-813C-840B06BE5C4E}"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5B-0047-A51F-F7E72B30B508}"/>
                </c:ext>
              </c:extLst>
            </c:dLbl>
            <c:dLbl>
              <c:idx val="5"/>
              <c:tx>
                <c:rich>
                  <a:bodyPr/>
                  <a:lstStyle/>
                  <a:p>
                    <a:fld id="{594E1349-A0D0-4508-9A4A-C506488E644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75B-0047-A51F-F7E72B30B508}"/>
                </c:ext>
              </c:extLst>
            </c:dLbl>
            <c:dLbl>
              <c:idx val="6"/>
              <c:tx>
                <c:rich>
                  <a:bodyPr/>
                  <a:lstStyle/>
                  <a:p>
                    <a:fld id="{D0F2FA83-FB28-4BC2-BEC3-22AEF227020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75B-0047-A51F-F7E72B30B508}"/>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Grade 3</c:v>
                </c:pt>
                <c:pt idx="1">
                  <c:v>Grade 2</c:v>
                </c:pt>
                <c:pt idx="2">
                  <c:v>Grade 1</c:v>
                </c:pt>
                <c:pt idx="3">
                  <c:v>Kindergarten</c:v>
                </c:pt>
                <c:pt idx="5">
                  <c:v>Learning Engagement Competencies </c:v>
                </c:pt>
                <c:pt idx="6">
                  <c:v>Emerging Academic Competencies </c:v>
                </c:pt>
              </c:strCache>
            </c:strRef>
          </c:cat>
          <c:val>
            <c:numRef>
              <c:f>Sheet1!$B$2:$B$8</c:f>
              <c:numCache>
                <c:formatCode>General</c:formatCode>
                <c:ptCount val="7"/>
                <c:pt idx="0">
                  <c:v>0.72</c:v>
                </c:pt>
                <c:pt idx="1">
                  <c:v>0.73</c:v>
                </c:pt>
                <c:pt idx="2">
                  <c:v>0.53</c:v>
                </c:pt>
                <c:pt idx="3">
                  <c:v>0.5</c:v>
                </c:pt>
                <c:pt idx="5">
                  <c:v>0.32</c:v>
                </c:pt>
                <c:pt idx="6">
                  <c:v>0.42</c:v>
                </c:pt>
              </c:numCache>
            </c:numRef>
          </c:val>
          <c:extLst>
            <c:ext xmlns:c16="http://schemas.microsoft.com/office/drawing/2014/chart" uri="{C3380CC4-5D6E-409C-BE32-E72D297353CC}">
              <c16:uniqueId val="{00000006-D75B-0047-A51F-F7E72B30B508}"/>
            </c:ext>
          </c:extLst>
        </c:ser>
        <c:dLbls>
          <c:showLegendKey val="0"/>
          <c:showVal val="0"/>
          <c:showCatName val="0"/>
          <c:showSerName val="0"/>
          <c:showPercent val="0"/>
          <c:showBubbleSize val="0"/>
        </c:dLbls>
        <c:gapWidth val="219"/>
        <c:axId val="501977880"/>
        <c:axId val="501981800"/>
      </c:barChart>
      <c:catAx>
        <c:axId val="501977880"/>
        <c:scaling>
          <c:orientation val="minMax"/>
        </c:scaling>
        <c:delete val="0"/>
        <c:axPos val="l"/>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01981800"/>
        <c:crosses val="autoZero"/>
        <c:auto val="1"/>
        <c:lblAlgn val="ctr"/>
        <c:lblOffset val="100"/>
        <c:noMultiLvlLbl val="0"/>
      </c:catAx>
      <c:valAx>
        <c:axId val="501981800"/>
        <c:scaling>
          <c:orientation val="minMax"/>
          <c:max val="1"/>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Correlation with PSSA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0197788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7604986876645"/>
          <c:y val="3.8631338119999553E-2"/>
          <c:w val="0.78960728346456688"/>
          <c:h val="0.78019981385644688"/>
        </c:manualLayout>
      </c:layout>
      <c:barChart>
        <c:barDir val="bar"/>
        <c:grouping val="clustered"/>
        <c:varyColors val="0"/>
        <c:ser>
          <c:idx val="0"/>
          <c:order val="0"/>
          <c:tx>
            <c:strRef>
              <c:f>Sheet1!$B$1</c:f>
              <c:strCache>
                <c:ptCount val="1"/>
                <c:pt idx="0">
                  <c:v>Series 1</c:v>
                </c:pt>
              </c:strCache>
            </c:strRef>
          </c:tx>
          <c:spPr>
            <a:solidFill>
              <a:srgbClr val="ED7D31"/>
            </a:solidFill>
            <a:ln>
              <a:solidFill>
                <a:srgbClr val="ED7D31"/>
              </a:solidFill>
            </a:ln>
            <a:effectLst/>
          </c:spPr>
          <c:invertIfNegative val="0"/>
          <c:dLbls>
            <c:dLbl>
              <c:idx val="0"/>
              <c:tx>
                <c:rich>
                  <a:bodyPr/>
                  <a:lstStyle/>
                  <a:p>
                    <a:fld id="{69E2B7B7-5881-4EEB-A5B9-3BB2D68466C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61-4801-8C16-E0D6498BC6A3}"/>
                </c:ext>
              </c:extLst>
            </c:dLbl>
            <c:dLbl>
              <c:idx val="1"/>
              <c:tx>
                <c:rich>
                  <a:bodyPr/>
                  <a:lstStyle/>
                  <a:p>
                    <a:fld id="{68A36E6C-8000-461F-83C7-C39FBCE83AF0}"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61-4801-8C16-E0D6498BC6A3}"/>
                </c:ext>
              </c:extLst>
            </c:dLbl>
            <c:dLbl>
              <c:idx val="2"/>
              <c:tx>
                <c:rich>
                  <a:bodyPr/>
                  <a:lstStyle/>
                  <a:p>
                    <a:fld id="{B0D10243-FD90-45BE-92B7-3033D60E539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61-4801-8C16-E0D6498BC6A3}"/>
                </c:ext>
              </c:extLst>
            </c:dLbl>
            <c:dLbl>
              <c:idx val="3"/>
              <c:tx>
                <c:rich>
                  <a:bodyPr/>
                  <a:lstStyle/>
                  <a:p>
                    <a:fld id="{B802340B-ABD8-4153-A7D9-302CE0AD15D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61-4801-8C16-E0D6498BC6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Grade 3</c:v>
                </c:pt>
                <c:pt idx="1">
                  <c:v>Grade 2</c:v>
                </c:pt>
                <c:pt idx="2">
                  <c:v>Grade 1</c:v>
                </c:pt>
                <c:pt idx="3">
                  <c:v>Kindergarten </c:v>
                </c:pt>
              </c:strCache>
            </c:strRef>
          </c:cat>
          <c:val>
            <c:numRef>
              <c:f>Sheet1!$B$2:$B$5</c:f>
              <c:numCache>
                <c:formatCode>General</c:formatCode>
                <c:ptCount val="4"/>
                <c:pt idx="0">
                  <c:v>0.72</c:v>
                </c:pt>
                <c:pt idx="1">
                  <c:v>0.7</c:v>
                </c:pt>
                <c:pt idx="2">
                  <c:v>0.53</c:v>
                </c:pt>
                <c:pt idx="3">
                  <c:v>0.49</c:v>
                </c:pt>
              </c:numCache>
            </c:numRef>
          </c:val>
          <c:extLst>
            <c:ext xmlns:c16="http://schemas.microsoft.com/office/drawing/2014/chart" uri="{C3380CC4-5D6E-409C-BE32-E72D297353CC}">
              <c16:uniqueId val="{00000004-F961-4801-8C16-E0D6498BC6A3}"/>
            </c:ext>
          </c:extLst>
        </c:ser>
        <c:dLbls>
          <c:showLegendKey val="0"/>
          <c:showVal val="0"/>
          <c:showCatName val="0"/>
          <c:showSerName val="0"/>
          <c:showPercent val="0"/>
          <c:showBubbleSize val="0"/>
        </c:dLbls>
        <c:gapWidth val="219"/>
        <c:axId val="211926536"/>
        <c:axId val="211926928"/>
      </c:barChart>
      <c:catAx>
        <c:axId val="211926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1926928"/>
        <c:crosses val="autoZero"/>
        <c:auto val="1"/>
        <c:lblAlgn val="ctr"/>
        <c:lblOffset val="100"/>
        <c:noMultiLvlLbl val="0"/>
      </c:catAx>
      <c:valAx>
        <c:axId val="211926928"/>
        <c:scaling>
          <c:orientation val="minMax"/>
          <c:max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Correlation</a:t>
                </a:r>
                <a:r>
                  <a:rPr lang="en-US" baseline="0" dirty="0">
                    <a:solidFill>
                      <a:schemeClr val="tx1"/>
                    </a:solidFill>
                  </a:rPr>
                  <a:t> with PSSA</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1926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drawing1.xml><?xml version="1.0" encoding="utf-8"?>
<c:userShapes xmlns:c="http://schemas.openxmlformats.org/drawingml/2006/chart">
  <cdr:relSizeAnchor xmlns:cdr="http://schemas.openxmlformats.org/drawingml/2006/chartDrawing">
    <cdr:from>
      <cdr:x>0.02885</cdr:x>
      <cdr:y>0</cdr:y>
    </cdr:from>
    <cdr:to>
      <cdr:x>0.58223</cdr:x>
      <cdr:y>0.09348</cdr:y>
    </cdr:to>
    <cdr:sp macro="" textlink="">
      <cdr:nvSpPr>
        <cdr:cNvPr id="2" name="TextBox 1"/>
        <cdr:cNvSpPr txBox="1"/>
      </cdr:nvSpPr>
      <cdr:spPr>
        <a:xfrm xmlns:a="http://schemas.openxmlformats.org/drawingml/2006/main">
          <a:off x="228630" y="0"/>
          <a:ext cx="4385426" cy="285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rgbClr val="576F7F"/>
              </a:solidFill>
              <a:latin typeface="Times New Roman" panose="02020603050405020304" pitchFamily="18" charset="0"/>
              <a:cs typeface="Times New Roman" panose="02020603050405020304" pitchFamily="18" charset="0"/>
            </a:rPr>
            <a:t>KEI</a:t>
          </a:r>
        </a:p>
      </cdr:txBody>
    </cdr:sp>
  </cdr:relSizeAnchor>
  <cdr:relSizeAnchor xmlns:cdr="http://schemas.openxmlformats.org/drawingml/2006/chartDrawing">
    <cdr:from>
      <cdr:x>0.27723</cdr:x>
      <cdr:y>0.32169</cdr:y>
    </cdr:from>
    <cdr:to>
      <cdr:x>0.63017</cdr:x>
      <cdr:y>0.38448</cdr:y>
    </cdr:to>
    <cdr:sp macro="" textlink="">
      <cdr:nvSpPr>
        <cdr:cNvPr id="3" name="TextBox 1"/>
        <cdr:cNvSpPr txBox="1"/>
      </cdr:nvSpPr>
      <cdr:spPr>
        <a:xfrm xmlns:a="http://schemas.openxmlformats.org/drawingml/2006/main">
          <a:off x="2133600" y="981072"/>
          <a:ext cx="2716297" cy="1914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576F7F"/>
              </a:solidFill>
              <a:latin typeface="Times New Roman" panose="02020603050405020304" pitchFamily="18" charset="0"/>
              <a:cs typeface="Times New Roman" panose="02020603050405020304" pitchFamily="18" charset="0"/>
            </a:rPr>
            <a:t>AIMSweb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3/23/2020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dirty="0"/>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3/23/2020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dirty="0"/>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anorama-www.s3.amazonaws.com/files/sel/SEL-Validity-Repor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dirty="0"/>
              <a:t>Social and emotional learning competencies, such as </a:t>
            </a:r>
            <a:r>
              <a:rPr lang="en-US" sz="3200" kern="1200" dirty="0">
                <a:solidFill>
                  <a:schemeClr val="tx1"/>
                </a:solidFill>
                <a:effectLst/>
                <a:latin typeface="+mn-lt"/>
                <a:ea typeface="+mn-ea"/>
                <a:cs typeface="+mn-cs"/>
              </a:rPr>
              <a:t>perseverance, self-management, and self-efficacy, are related to success both inside and outside of school. For many important life outcomes, such as educational attainment, health, earnings, and employment, the predictive power of SEL competencies is similar to or higher than that of available measures of cognitive skills.</a:t>
            </a:r>
          </a:p>
          <a:p>
            <a:pPr marL="457200" indent="-457200">
              <a:buFontTx/>
              <a:buChar char="-"/>
            </a:pPr>
            <a:r>
              <a:rPr lang="en-US" sz="3200" kern="1200" dirty="0">
                <a:solidFill>
                  <a:schemeClr val="tx1"/>
                </a:solidFill>
                <a:effectLst/>
                <a:latin typeface="+mn-lt"/>
                <a:ea typeface="+mn-ea"/>
                <a:cs typeface="+mn-cs"/>
              </a:rPr>
              <a:t>Luckily, these competencies appear to be malleable during the K-12 years, and can be developed through interventions</a:t>
            </a:r>
          </a:p>
          <a:p>
            <a:pPr marL="457200" indent="-457200">
              <a:buFontTx/>
              <a:buChar char="-"/>
            </a:pPr>
            <a:r>
              <a:rPr lang="en-US" sz="3200" kern="1200" dirty="0">
                <a:solidFill>
                  <a:schemeClr val="tx1"/>
                </a:solidFill>
                <a:effectLst/>
                <a:latin typeface="+mn-lt"/>
                <a:ea typeface="+mn-ea"/>
                <a:cs typeface="+mn-cs"/>
              </a:rPr>
              <a:t>Inspired by this type of evidence, the DC Public Schools Strategic Plan for 2017-2022 highlights SEL readiness and competencies as key outcomes of their strategic priority to “educate the whole child”</a:t>
            </a:r>
          </a:p>
          <a:p>
            <a:pPr marL="1676461" lvl="1" indent="-457200">
              <a:buFontTx/>
              <a:buChar char="-"/>
            </a:pPr>
            <a:r>
              <a:rPr lang="en-US" kern="1200" dirty="0">
                <a:solidFill>
                  <a:schemeClr val="tx1"/>
                </a:solidFill>
                <a:effectLst/>
                <a:latin typeface="+mn-lt"/>
                <a:ea typeface="+mn-ea"/>
                <a:cs typeface="+mn-cs"/>
              </a:rPr>
              <a:t>One of the ambitious goals outlined in the plan is the district wants 100 percent of students to feel loved, challenged, and prepared</a:t>
            </a:r>
            <a:endParaRPr lang="en-US" dirty="0"/>
          </a:p>
        </p:txBody>
      </p:sp>
    </p:spTree>
    <p:extLst>
      <p:ext uri="{BB962C8B-B14F-4D97-AF65-F5344CB8AC3E}">
        <p14:creationId xmlns:p14="http://schemas.microsoft.com/office/powerpoint/2010/main" val="101892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earlier steps allowed us to map each survey scale to a component of the LCP index. However, three survey scales mapped to Preparedness, begging the question of how to weight each of these three scales. </a:t>
            </a:r>
          </a:p>
        </p:txBody>
      </p:sp>
    </p:spTree>
    <p:extLst>
      <p:ext uri="{BB962C8B-B14F-4D97-AF65-F5344CB8AC3E}">
        <p14:creationId xmlns:p14="http://schemas.microsoft.com/office/powerpoint/2010/main" val="415046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response rates on the student survey were relatively high, we considered how non-response bias could affect the index.</a:t>
            </a:r>
          </a:p>
          <a:p>
            <a:endParaRPr lang="en-US" dirty="0"/>
          </a:p>
        </p:txBody>
      </p:sp>
    </p:spTree>
    <p:extLst>
      <p:ext uri="{BB962C8B-B14F-4D97-AF65-F5344CB8AC3E}">
        <p14:creationId xmlns:p14="http://schemas.microsoft.com/office/powerpoint/2010/main" val="92586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successful in creating a valid index</a:t>
            </a:r>
          </a:p>
          <a:p>
            <a:r>
              <a:rPr lang="en-US" dirty="0"/>
              <a:t>Shown here is how DCPS disseminated the high level findings from the LCP index for 2018, and they released similar results for the spring 2019 survey data since we had coached them on the code</a:t>
            </a:r>
          </a:p>
        </p:txBody>
      </p:sp>
    </p:spTree>
    <p:extLst>
      <p:ext uri="{BB962C8B-B14F-4D97-AF65-F5344CB8AC3E}">
        <p14:creationId xmlns:p14="http://schemas.microsoft.com/office/powerpoint/2010/main" val="89061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coaching model set us up to help DCPS explore other areas of interest</a:t>
            </a:r>
          </a:p>
        </p:txBody>
      </p:sp>
    </p:spTree>
    <p:extLst>
      <p:ext uri="{BB962C8B-B14F-4D97-AF65-F5344CB8AC3E}">
        <p14:creationId xmlns:p14="http://schemas.microsoft.com/office/powerpoint/2010/main" val="35049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98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dirty="0"/>
              <a:t>Covered SEL competencies and SEL supports and environments (* = non-SEL)</a:t>
            </a:r>
          </a:p>
          <a:p>
            <a:endParaRPr lang="en-US" dirty="0"/>
          </a:p>
          <a:p>
            <a:r>
              <a:rPr lang="en-US" dirty="0"/>
              <a:t>Some items for grades 3-5 were edited for reading level</a:t>
            </a:r>
          </a:p>
        </p:txBody>
      </p:sp>
    </p:spTree>
    <p:extLst>
      <p:ext uri="{BB962C8B-B14F-4D97-AF65-F5344CB8AC3E}">
        <p14:creationId xmlns:p14="http://schemas.microsoft.com/office/powerpoint/2010/main" val="3218131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followed a series of prespecified steps to validate the student survey.</a:t>
            </a:r>
          </a:p>
        </p:txBody>
      </p:sp>
    </p:spTree>
    <p:extLst>
      <p:ext uri="{BB962C8B-B14F-4D97-AF65-F5344CB8AC3E}">
        <p14:creationId xmlns:p14="http://schemas.microsoft.com/office/powerpoint/2010/main" val="391055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explored the possibility that some students exhibited low-effort, thereby making their responses invalid. We developed a set of rules for identifying such respondents and determined that they did not comprise a large proportion of the student population.</a:t>
            </a:r>
          </a:p>
        </p:txBody>
      </p:sp>
    </p:spTree>
    <p:extLst>
      <p:ext uri="{BB962C8B-B14F-4D97-AF65-F5344CB8AC3E}">
        <p14:creationId xmlns:p14="http://schemas.microsoft.com/office/powerpoint/2010/main" val="283161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Kindergarten</a:t>
            </a:r>
            <a:r>
              <a:rPr lang="en-US" baseline="0" dirty="0"/>
              <a:t> entry assessments have the potential to be important measures of children’s outcomes because they are often the first state-wide data collection of young children’s skills</a:t>
            </a:r>
          </a:p>
          <a:p>
            <a:pPr defTabSz="931774">
              <a:defRPr/>
            </a:pPr>
            <a:endParaRPr lang="en-US" baseline="0" dirty="0"/>
          </a:p>
          <a:p>
            <a:pPr defTabSz="931774">
              <a:defRPr/>
            </a:pPr>
            <a:r>
              <a:rPr lang="en-US" baseline="0" dirty="0"/>
              <a:t>Kindergarten entry assessments have been used to inform policymakers’ decisions about early learning systems and to identify children’s skills to guide teaching.</a:t>
            </a:r>
          </a:p>
          <a:p>
            <a:pPr defTabSz="931774">
              <a:defRPr/>
            </a:pPr>
            <a:endParaRPr lang="en-US" baseline="0" dirty="0"/>
          </a:p>
          <a:p>
            <a:pPr defTabSz="931774">
              <a:defRPr/>
            </a:pPr>
            <a:r>
              <a:rPr lang="en-US" baseline="0" dirty="0"/>
              <a:t>This paper presents another potential use for kindergarten entry assessments.</a:t>
            </a:r>
          </a:p>
          <a:p>
            <a:pPr defTabSz="931774">
              <a:defRPr/>
            </a:pPr>
            <a:endParaRPr lang="en-US" baseline="0" dirty="0"/>
          </a:p>
          <a:p>
            <a:pPr defTabSz="931774">
              <a:defRPr/>
            </a:pPr>
            <a:r>
              <a:rPr lang="en-US" baseline="0" dirty="0"/>
              <a:t>The early learning department of the School district of Philadelphia wanted to track progress towards increasing the percentage of students who can read on grade level in grade 3, but they would have to wait a long time to figure out if they were making progress. So, SDP wanted to identify an indicator based on the Pennsylvania Kindergarten Entry Inventory (which I will call the KEI), the first assessment given to students, to track the percentage of entering kindergarteners on track to be proficient. </a:t>
            </a:r>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28</a:t>
            </a:fld>
            <a:endParaRPr lang="en-US" dirty="0"/>
          </a:p>
        </p:txBody>
      </p:sp>
    </p:spTree>
    <p:extLst>
      <p:ext uri="{BB962C8B-B14F-4D97-AF65-F5344CB8AC3E}">
        <p14:creationId xmlns:p14="http://schemas.microsoft.com/office/powerpoint/2010/main" val="137530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29</a:t>
            </a:fld>
            <a:endParaRPr lang="en-US" dirty="0"/>
          </a:p>
        </p:txBody>
      </p:sp>
    </p:spTree>
    <p:extLst>
      <p:ext uri="{BB962C8B-B14F-4D97-AF65-F5344CB8AC3E}">
        <p14:creationId xmlns:p14="http://schemas.microsoft.com/office/powerpoint/2010/main" val="231847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3200" dirty="0"/>
              <a:t>Competencies included perseverance, self-management, self-efficacy, rigorous expectations, sense of belonging</a:t>
            </a:r>
          </a:p>
          <a:p>
            <a:endParaRPr lang="en-US" dirty="0"/>
          </a:p>
        </p:txBody>
      </p:sp>
    </p:spTree>
    <p:extLst>
      <p:ext uri="{BB962C8B-B14F-4D97-AF65-F5344CB8AC3E}">
        <p14:creationId xmlns:p14="http://schemas.microsoft.com/office/powerpoint/2010/main" val="308302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We</a:t>
            </a:r>
            <a:r>
              <a:rPr lang="en-US" baseline="0" dirty="0"/>
              <a:t> have four sources of data from SDP. </a:t>
            </a:r>
          </a:p>
          <a:p>
            <a:endParaRPr lang="en-US" baseline="0"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692200F-5AB2-4BA8-B097-0D6B130E82CA}" type="slidenum">
              <a:rPr lang="en-US" smtClean="0"/>
              <a:t>30</a:t>
            </a:fld>
            <a:endParaRPr lang="en-US" dirty="0"/>
          </a:p>
        </p:txBody>
      </p:sp>
    </p:spTree>
    <p:extLst>
      <p:ext uri="{BB962C8B-B14F-4D97-AF65-F5344CB8AC3E}">
        <p14:creationId xmlns:p14="http://schemas.microsoft.com/office/powerpoint/2010/main" val="192920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To be included in analysis, students have to have both the KEI and PSSA</a:t>
            </a:r>
            <a:r>
              <a:rPr lang="en-US" baseline="0" dirty="0"/>
              <a:t> scores. </a:t>
            </a:r>
            <a:r>
              <a:rPr lang="en-US" dirty="0">
                <a:solidFill>
                  <a:srgbClr val="FF0000"/>
                </a:solidFill>
              </a:rPr>
              <a:t>Ideally we would have KEI and PSSA scores for all students,</a:t>
            </a:r>
            <a:r>
              <a:rPr lang="en-US" baseline="0" dirty="0">
                <a:solidFill>
                  <a:srgbClr val="FF0000"/>
                </a:solidFill>
              </a:rPr>
              <a:t> and the </a:t>
            </a:r>
            <a:r>
              <a:rPr lang="en-US" dirty="0">
                <a:solidFill>
                  <a:srgbClr val="FF0000"/>
                </a:solidFill>
              </a:rPr>
              <a:t>closer we are to that</a:t>
            </a:r>
            <a:r>
              <a:rPr lang="en-US" baseline="0" dirty="0">
                <a:solidFill>
                  <a:srgbClr val="FF0000"/>
                </a:solidFill>
              </a:rPr>
              <a:t>, the more likely our sample is representative of the population of interest. However, only a</a:t>
            </a:r>
            <a:r>
              <a:rPr lang="en-US" baseline="0" dirty="0"/>
              <a:t>bout 58% of kindergarteners had KEI scores; this was the first year of administration for the KEI in Philadelphia, so some teachers may not have administered the assessment. Only 65% of those with KEI scores also had PSSA scores; children may not have PSSA scores because they leave the district, enroll in charter schools, or are absent on the day of the assessment.</a:t>
            </a:r>
          </a:p>
          <a:p>
            <a:pPr defTabSz="931774">
              <a:defRPr/>
            </a:pPr>
            <a:endParaRPr lang="en-US" baseline="0" dirty="0"/>
          </a:p>
          <a:p>
            <a:pPr defTabSz="931774">
              <a:defRPr/>
            </a:pPr>
            <a:r>
              <a:rPr lang="en-US" baseline="0" dirty="0"/>
              <a:t>Moving forward, SDP will apply the threshold to students who have KEI scores to determine the proportion predicted to be proficient. We used weights to make the analysis sample similar to students with KEI scores based on demographic characteristics and KEI scores.</a:t>
            </a:r>
          </a:p>
          <a:p>
            <a:endParaRPr lang="en-US" baseline="0" dirty="0"/>
          </a:p>
          <a:p>
            <a:r>
              <a:rPr lang="en-US" dirty="0"/>
              <a:t>It is common for predictive type</a:t>
            </a:r>
            <a:r>
              <a:rPr lang="en-US" baseline="0" dirty="0"/>
              <a:t> analyses to use one subset of data to select a predictive threshold and to use the other subset of data to test the threshold because it helps check that results aren’t unique to the sample that was used.</a:t>
            </a:r>
          </a:p>
          <a:p>
            <a:endParaRPr lang="en-US" baseline="0" dirty="0"/>
          </a:p>
          <a:p>
            <a:r>
              <a:rPr lang="en-US" baseline="0" dirty="0"/>
              <a:t>Any questions about the sample?</a:t>
            </a:r>
          </a:p>
          <a:p>
            <a:endParaRPr lang="en-US" baseline="0" dirty="0"/>
          </a:p>
        </p:txBody>
      </p:sp>
      <p:sp>
        <p:nvSpPr>
          <p:cNvPr id="4" name="Slide Number Placeholder 3"/>
          <p:cNvSpPr>
            <a:spLocks noGrp="1"/>
          </p:cNvSpPr>
          <p:nvPr>
            <p:ph type="sldNum" sz="quarter" idx="10"/>
          </p:nvPr>
        </p:nvSpPr>
        <p:spPr/>
        <p:txBody>
          <a:bodyPr/>
          <a:lstStyle/>
          <a:p>
            <a:fld id="{E692200F-5AB2-4BA8-B097-0D6B130E82CA}" type="slidenum">
              <a:rPr lang="en-US" smtClean="0"/>
              <a:t>31</a:t>
            </a:fld>
            <a:endParaRPr lang="en-US" dirty="0"/>
          </a:p>
        </p:txBody>
      </p:sp>
    </p:spTree>
    <p:extLst>
      <p:ext uri="{BB962C8B-B14F-4D97-AF65-F5344CB8AC3E}">
        <p14:creationId xmlns:p14="http://schemas.microsoft.com/office/powerpoint/2010/main" val="4182940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sz="1200" dirty="0"/>
              <a:t>Here, we predict PSSA proficiency based on both KEI dimensions. What we find is that only Emerging Academic competencies predicts PSSA proficiency when both dimensions are included together, this is likely because Emerging Academic Competencies includes literacy and math skills whereas Learning Engagement Competencies includes behavioral skills. The average marginal effects column means that for every 1-point increase in Emerging Academic Competencies, the probability of proficiency increases on average 24 percent and for every 1-point increase in Learning Engagement Competencies, the probability of proficiency increases 2 percent on average. The coefficients column shows the coefficients that we used to construct the index of both KEI dimensions, as some folks who were here for the first presentation might recall.</a:t>
            </a:r>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32</a:t>
            </a:fld>
            <a:endParaRPr lang="en-US" dirty="0"/>
          </a:p>
        </p:txBody>
      </p:sp>
    </p:spTree>
    <p:extLst>
      <p:ext uri="{BB962C8B-B14F-4D97-AF65-F5344CB8AC3E}">
        <p14:creationId xmlns:p14="http://schemas.microsoft.com/office/powerpoint/2010/main" val="63930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then assess how accurate</a:t>
            </a:r>
            <a:r>
              <a:rPr lang="en-US" baseline="0" dirty="0"/>
              <a:t> the different models are in predicting students who are or who are not proficient.  The diamond shapes shows perfect prediction – if we could accurately guess whether every student was proficient or not. </a:t>
            </a:r>
          </a:p>
          <a:p>
            <a:endParaRPr lang="en-US" baseline="0" dirty="0"/>
          </a:p>
          <a:p>
            <a:r>
              <a:rPr lang="en-US" baseline="0" dirty="0"/>
              <a:t>The black dashed line shows what we would get if we guessed randomly.</a:t>
            </a:r>
          </a:p>
          <a:p>
            <a:endParaRPr lang="en-US" baseline="0" dirty="0"/>
          </a:p>
          <a:p>
            <a:r>
              <a:rPr lang="en-US" baseline="0" dirty="0"/>
              <a:t>Each point on the lines shows the accuracy of predicting proficient and not proficient students for a certain threshold. By setting a low threshold, we could accurately predict 100% of the proficient students, but none of the not proficient students – there’s always a tradeoff between predicting proficient and not proficient students.</a:t>
            </a:r>
          </a:p>
          <a:p>
            <a:endParaRPr lang="en-US" baseline="0" dirty="0"/>
          </a:p>
          <a:p>
            <a:r>
              <a:rPr lang="en-US" baseline="0" dirty="0"/>
              <a:t>So, o</a:t>
            </a:r>
            <a:r>
              <a:rPr lang="en-US" dirty="0"/>
              <a:t>verlaying these</a:t>
            </a:r>
            <a:r>
              <a:rPr lang="en-US" baseline="0" dirty="0"/>
              <a:t> curves for each model shows that LEC is slightly less accurate at predicting proficiency than EAC. It is further from perfect prediction and closer to random chance at all points. </a:t>
            </a:r>
          </a:p>
          <a:p>
            <a:endParaRPr lang="en-US" baseline="0" dirty="0"/>
          </a:p>
          <a:p>
            <a:r>
              <a:rPr lang="en-US" baseline="0" dirty="0"/>
              <a:t>In contrast, the EAC model (blue line) and the combined model (dashed line) are virtually identical in their predictive power at all different thresholds so there was no empirical basis to choose one or the other. </a:t>
            </a:r>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33</a:t>
            </a:fld>
            <a:endParaRPr lang="en-US" dirty="0"/>
          </a:p>
        </p:txBody>
      </p:sp>
    </p:spTree>
    <p:extLst>
      <p:ext uri="{BB962C8B-B14F-4D97-AF65-F5344CB8AC3E}">
        <p14:creationId xmlns:p14="http://schemas.microsoft.com/office/powerpoint/2010/main" val="3475040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a:t>
            </a:r>
            <a:r>
              <a:rPr lang="en-US" baseline="0" dirty="0"/>
              <a:t> then selected a threshold that matched the actual percentage of children who were proficient to the predicted percentage who were proficient for the cohort of kindergarteners. 37 of the sample were proficient so we selected a threshold that </a:t>
            </a:r>
            <a:r>
              <a:rPr lang="en-US" dirty="0"/>
              <a:t>meant </a:t>
            </a:r>
            <a:r>
              <a:rPr lang="en-US" sz="1200" dirty="0"/>
              <a:t>37 percent of students were above the threshold, and thus predicted to be proficient, matching the percentage who were actually proficient.</a:t>
            </a:r>
          </a:p>
          <a:p>
            <a:r>
              <a:rPr lang="en-US" dirty="0"/>
              <a:t> </a:t>
            </a:r>
          </a:p>
          <a:p>
            <a:r>
              <a:rPr lang="en-US" sz="1200" dirty="0"/>
              <a:t>We used one set of data to develop the threshold and we then tested this in data that was not used to set the threshold. This provides the first test of whether the selected threshold is accurate in data that was not used to develop the threshold, which provides some indication of whether it can work in future cohorts of data. The threshold performed well in data that was not used to set the threshold – matching the 37 percent proficient rate.</a:t>
            </a:r>
          </a:p>
          <a:p>
            <a:endParaRPr lang="en-US" sz="1200" dirty="0"/>
          </a:p>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34</a:t>
            </a:fld>
            <a:endParaRPr lang="en-US" dirty="0"/>
          </a:p>
        </p:txBody>
      </p:sp>
    </p:spTree>
    <p:extLst>
      <p:ext uri="{BB962C8B-B14F-4D97-AF65-F5344CB8AC3E}">
        <p14:creationId xmlns:p14="http://schemas.microsoft.com/office/powerpoint/2010/main" val="3617446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707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sz="1200" dirty="0"/>
              <a:t>This graph shows the percentage of students on the y-axis and their KEI scores on the x-axis. Students shown in blue were proficient and students shown in orange were not proficient.</a:t>
            </a:r>
          </a:p>
          <a:p>
            <a:pPr defTabSz="931774">
              <a:defRPr/>
            </a:pPr>
            <a:endParaRPr lang="en-US" sz="1200" dirty="0"/>
          </a:p>
          <a:p>
            <a:pPr defTabSz="931774">
              <a:defRPr/>
            </a:pPr>
            <a:r>
              <a:rPr lang="en-US" sz="1200" dirty="0"/>
              <a:t>This shows what happens when we use the selected threshold of 6 to predict that everyone above that threshold was proficient. 37 percent of students were above the threshold, and thus predicted to be proficient (dark blue and light orange areas), matching the percentage who were actually proficient (light blue and dark blue areas). </a:t>
            </a:r>
          </a:p>
          <a:p>
            <a:pPr defTabSz="931774">
              <a:defRPr/>
            </a:pPr>
            <a:endParaRPr lang="en-US" sz="1200" i="1" dirty="0"/>
          </a:p>
          <a:p>
            <a:pPr defTabSz="931774">
              <a:defRPr/>
            </a:pPr>
            <a:r>
              <a:rPr lang="en-US" sz="1200" dirty="0"/>
              <a:t>However, the threshold was not that accurate at predicting individual student’s proficiency. The threshold selected to make predictions for the cohort of kindergarten students made correct predictions for 53 percent of proficient students and 73 percent of students who were not proficient. </a:t>
            </a:r>
          </a:p>
          <a:p>
            <a:pPr defTabSz="931774">
              <a:defRPr/>
            </a:pPr>
            <a:endParaRPr lang="en-US" sz="1200" i="1" dirty="0"/>
          </a:p>
          <a:p>
            <a:pPr defTabSz="931774">
              <a:defRPr/>
            </a:pPr>
            <a:endParaRPr lang="en-US" sz="1200" i="1" dirty="0"/>
          </a:p>
          <a:p>
            <a:pPr defTabSz="931774">
              <a:defRPr/>
            </a:pPr>
            <a:endParaRPr lang="en-US" sz="1200" i="1" dirty="0"/>
          </a:p>
          <a:p>
            <a:pPr defTabSz="931774">
              <a:defRPr/>
            </a:pPr>
            <a:endParaRPr lang="en-US" sz="1200" i="1" dirty="0"/>
          </a:p>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36</a:t>
            </a:fld>
            <a:endParaRPr lang="en-US" dirty="0"/>
          </a:p>
        </p:txBody>
      </p:sp>
    </p:spTree>
    <p:extLst>
      <p:ext uri="{BB962C8B-B14F-4D97-AF65-F5344CB8AC3E}">
        <p14:creationId xmlns:p14="http://schemas.microsoft.com/office/powerpoint/2010/main" val="627261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Talking points</a:t>
            </a:r>
            <a:r>
              <a:rPr lang="en-US" baseline="0" dirty="0"/>
              <a:t> – show correlations between AIMSweb scores in each grade and PSSA scores in grade 3. Also looked at correlations between AIMSweb scores and KEI scores, but not showing here due to time constraints</a:t>
            </a:r>
          </a:p>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37</a:t>
            </a:fld>
            <a:endParaRPr lang="en-US" dirty="0"/>
          </a:p>
        </p:txBody>
      </p:sp>
    </p:spTree>
    <p:extLst>
      <p:ext uri="{BB962C8B-B14F-4D97-AF65-F5344CB8AC3E}">
        <p14:creationId xmlns:p14="http://schemas.microsoft.com/office/powerpoint/2010/main" val="1102182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sz="1200" dirty="0"/>
              <a:t>To account for students who were missing scores on the PSSA when calculating whether kindergarteners are on-track, the study reweighted the analyses based on students’ KEI scores and demographic characteristics. This assumes that students who were missing PSSA scores in grade 3 would have received the same scores as those with similar KEI scores and background characteristics in kindergarten. However, students who were missing PSSA scores in grade 3 might have had different scores than assumed. For example, students who moved out of SDP might have characteristics that were not measured in the data (such as family instability), which could reduce their achievement by grade 3. For students who were missing KEI scores, limited data (only background characteristics) were available for extrapolating their likely proficiency in reading in grade 3. Thus, the study’s main analyses did not make predictions for students who are missing KEI scores. </a:t>
            </a:r>
          </a:p>
          <a:p>
            <a:pPr defTabSz="931774">
              <a:defRPr/>
            </a:pPr>
            <a:endParaRPr lang="en-US" sz="1200" dirty="0"/>
          </a:p>
          <a:p>
            <a:r>
              <a:rPr lang="en-US" sz="1200" dirty="0"/>
              <a:t> The threshold might or might not yield the same accuracy when predicting grade 3 reading proficiency of future cohorts of students in SDP, who may have more complete data on KEI scores and will take the PSSA in a different school year. The study also does not include students in Philadelphia charter and private schools, or students from other districts in Pennsylvania, so the accuracy of the threshold might also differ for these groups of students. Also, changes in KEI administration or instruction and supports for students between kindergarten and grade 3 could generate different relationships than those described. </a:t>
            </a:r>
          </a:p>
          <a:p>
            <a:endParaRPr lang="en-US" sz="1200" dirty="0"/>
          </a:p>
          <a:p>
            <a:r>
              <a:rPr lang="en-US" sz="1200" dirty="0"/>
              <a:t>Third, this study only analyzed the two dimensions of the Pennsylvania KEI— Emerging Academic Competencies and Learning Engagement Competencies—for which the study team received data. These dimensions were validated in a study of the KEI (Howard et al., 2017). However, it is possible that particular KEI items within these dimensions (for example, early reading skills in the Emerging Academic Competencies dimension) or items outside of these dimensions (for example, language comprehension skills) might have even stronger correlations with grade 3 PSSA scores. Alternative assessments, such as the fall kindergarten AIMSweb used by SDP or kindergarten entry assessments used by other states, might have different relationships with reading proficiency in grade 3.  </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38</a:t>
            </a:fld>
            <a:endParaRPr lang="en-US" dirty="0"/>
          </a:p>
        </p:txBody>
      </p:sp>
    </p:spTree>
    <p:extLst>
      <p:ext uri="{BB962C8B-B14F-4D97-AF65-F5344CB8AC3E}">
        <p14:creationId xmlns:p14="http://schemas.microsoft.com/office/powerpoint/2010/main" val="284772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sz="1200" dirty="0"/>
              <a:t>The KEI, particularly Emerging Academic Competencies is related to grade 3 proficiency</a:t>
            </a:r>
          </a:p>
          <a:p>
            <a:pPr defTabSz="931774">
              <a:defRPr/>
            </a:pPr>
            <a:endParaRPr lang="en-US" sz="1200" dirty="0"/>
          </a:p>
          <a:p>
            <a:pPr defTabSz="931774">
              <a:defRPr/>
            </a:pPr>
            <a:r>
              <a:rPr lang="en-US" sz="1200" dirty="0"/>
              <a:t>It is possible to set a threshold that accurately predicts the proficiency rate of the kindergarten cohort. SDP can use this cohort to track progress towards increasing school readiness among children rather than waiting until grade 3 to do this. For example, improvements in the percentage of children predicted to be proficient might reflect efforts of citywide investments in early childhood education from birth to age 5.</a:t>
            </a:r>
          </a:p>
          <a:p>
            <a:pPr defTabSz="931774">
              <a:defRPr/>
            </a:pPr>
            <a:endParaRPr lang="en-US" sz="1200" dirty="0"/>
          </a:p>
          <a:p>
            <a:pPr defTabSz="931774">
              <a:defRPr/>
            </a:pPr>
            <a:r>
              <a:rPr lang="en-US" sz="1200" dirty="0"/>
              <a:t>A different threshold could be used to identify 90% of those who were predicted to not be proficient.</a:t>
            </a:r>
          </a:p>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39</a:t>
            </a:fld>
            <a:endParaRPr lang="en-US" dirty="0"/>
          </a:p>
        </p:txBody>
      </p:sp>
    </p:spTree>
    <p:extLst>
      <p:ext uri="{BB962C8B-B14F-4D97-AF65-F5344CB8AC3E}">
        <p14:creationId xmlns:p14="http://schemas.microsoft.com/office/powerpoint/2010/main" val="240216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Involving DCPS in all conversations about our business rules to make sure the Index was useful and transparent to stakeholders</a:t>
            </a:r>
          </a:p>
          <a:p>
            <a:r>
              <a:rPr lang="en-US" dirty="0"/>
              <a:t>Provide code on our processes and reasoning behind the steps we recommended or considerations taken to build DCPS’s capacity </a:t>
            </a:r>
          </a:p>
        </p:txBody>
      </p:sp>
    </p:spTree>
    <p:extLst>
      <p:ext uri="{BB962C8B-B14F-4D97-AF65-F5344CB8AC3E}">
        <p14:creationId xmlns:p14="http://schemas.microsoft.com/office/powerpoint/2010/main" val="944363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42</a:t>
            </a:fld>
            <a:endParaRPr lang="en-US" dirty="0"/>
          </a:p>
        </p:txBody>
      </p:sp>
    </p:spTree>
    <p:extLst>
      <p:ext uri="{BB962C8B-B14F-4D97-AF65-F5344CB8AC3E}">
        <p14:creationId xmlns:p14="http://schemas.microsoft.com/office/powerpoint/2010/main" val="206202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43</a:t>
            </a:fld>
            <a:endParaRPr lang="en-US" dirty="0"/>
          </a:p>
        </p:txBody>
      </p:sp>
    </p:spTree>
    <p:extLst>
      <p:ext uri="{BB962C8B-B14F-4D97-AF65-F5344CB8AC3E}">
        <p14:creationId xmlns:p14="http://schemas.microsoft.com/office/powerpoint/2010/main" val="2752554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45</a:t>
            </a:fld>
            <a:endParaRPr lang="en-US" dirty="0"/>
          </a:p>
        </p:txBody>
      </p:sp>
    </p:spTree>
    <p:extLst>
      <p:ext uri="{BB962C8B-B14F-4D97-AF65-F5344CB8AC3E}">
        <p14:creationId xmlns:p14="http://schemas.microsoft.com/office/powerpoint/2010/main" val="4127292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46</a:t>
            </a:fld>
            <a:endParaRPr lang="en-US" dirty="0"/>
          </a:p>
        </p:txBody>
      </p:sp>
    </p:spTree>
    <p:extLst>
      <p:ext uri="{BB962C8B-B14F-4D97-AF65-F5344CB8AC3E}">
        <p14:creationId xmlns:p14="http://schemas.microsoft.com/office/powerpoint/2010/main" val="2549559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47</a:t>
            </a:fld>
            <a:endParaRPr lang="en-US" dirty="0"/>
          </a:p>
        </p:txBody>
      </p:sp>
    </p:spTree>
    <p:extLst>
      <p:ext uri="{BB962C8B-B14F-4D97-AF65-F5344CB8AC3E}">
        <p14:creationId xmlns:p14="http://schemas.microsoft.com/office/powerpoint/2010/main" val="2444604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2200F-5AB2-4BA8-B097-0D6B130E82CA}" type="slidenum">
              <a:rPr lang="en-US" smtClean="0"/>
              <a:t>48</a:t>
            </a:fld>
            <a:endParaRPr lang="en-US" dirty="0"/>
          </a:p>
        </p:txBody>
      </p:sp>
    </p:spTree>
    <p:extLst>
      <p:ext uri="{BB962C8B-B14F-4D97-AF65-F5344CB8AC3E}">
        <p14:creationId xmlns:p14="http://schemas.microsoft.com/office/powerpoint/2010/main" val="1341135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8599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growth is one of many measures against which schools are evaluated</a:t>
            </a:r>
            <a:r>
              <a:rPr lang="en-US" baseline="0" dirty="0"/>
              <a:t> for accountability purposes under ESSA.</a:t>
            </a:r>
          </a:p>
          <a:p>
            <a:r>
              <a:rPr lang="en-US" baseline="0" dirty="0"/>
              <a:t>But, it is a critical one: it accounts for one-quarter of a school’s accountability points (the largest of all measures)</a:t>
            </a:r>
          </a:p>
          <a:p>
            <a:endParaRPr lang="en-US" baseline="0" dirty="0"/>
          </a:p>
          <a:p>
            <a:r>
              <a:rPr lang="en-US" sz="3200" dirty="0">
                <a:solidFill>
                  <a:schemeClr val="tx1"/>
                </a:solidFill>
                <a:latin typeface="Arial" panose="020B0604020202020204" pitchFamily="34" charset="0"/>
                <a:cs typeface="Arial" panose="020B0604020202020204" pitchFamily="34" charset="0"/>
              </a:rPr>
              <a:t>Yet, Maryland lacks an academic growth measure for students from kindergarten to grade 3.</a:t>
            </a:r>
            <a:r>
              <a:rPr lang="en-US" sz="3200" baseline="0" dirty="0">
                <a:solidFill>
                  <a:schemeClr val="tx1"/>
                </a:solidFill>
                <a:latin typeface="Arial" panose="020B0604020202020204" pitchFamily="34" charset="0"/>
                <a:cs typeface="Arial" panose="020B0604020202020204" pitchFamily="34" charset="0"/>
              </a:rPr>
              <a:t> </a:t>
            </a:r>
          </a:p>
          <a:p>
            <a:r>
              <a:rPr lang="en-US" sz="3200" baseline="0" dirty="0">
                <a:solidFill>
                  <a:schemeClr val="tx1"/>
                </a:solidFill>
                <a:latin typeface="Arial" panose="020B0604020202020204" pitchFamily="34" charset="0"/>
                <a:cs typeface="Arial" panose="020B0604020202020204" pitchFamily="34" charset="0"/>
              </a:rPr>
              <a:t>Maryland needs </a:t>
            </a:r>
            <a:r>
              <a:rPr lang="en-US" sz="3200" dirty="0">
                <a:solidFill>
                  <a:schemeClr val="tx1"/>
                </a:solidFill>
                <a:latin typeface="Arial" panose="020B0604020202020204" pitchFamily="34" charset="0"/>
                <a:cs typeface="Arial" panose="020B0604020202020204" pitchFamily="34" charset="0"/>
              </a:rPr>
              <a:t>information about how schools</a:t>
            </a:r>
            <a:r>
              <a:rPr lang="en-US" sz="3200" baseline="0" dirty="0">
                <a:solidFill>
                  <a:schemeClr val="tx1"/>
                </a:solidFill>
                <a:latin typeface="Arial" panose="020B0604020202020204" pitchFamily="34" charset="0"/>
                <a:cs typeface="Arial" panose="020B0604020202020204" pitchFamily="34" charset="0"/>
              </a:rPr>
              <a:t> are</a:t>
            </a:r>
            <a:r>
              <a:rPr lang="en-US" sz="3200" dirty="0">
                <a:solidFill>
                  <a:schemeClr val="tx1"/>
                </a:solidFill>
                <a:latin typeface="Arial" panose="020B0604020202020204" pitchFamily="34" charset="0"/>
                <a:cs typeface="Arial" panose="020B0604020202020204" pitchFamily="34" charset="0"/>
              </a:rPr>
              <a:t> contributing to student academic growth in these critical early years. </a:t>
            </a:r>
            <a:endParaRPr lang="en-US" sz="3200" baseline="0" dirty="0">
              <a:solidFill>
                <a:schemeClr val="tx1"/>
              </a:solidFill>
              <a:latin typeface="Arial" panose="020B06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Based on spring PARCC exams, Maryland currently measures schools’ contributions to student learning in grades 4 through 8.</a:t>
            </a:r>
            <a:r>
              <a:rPr lang="en-US" baseline="0" dirty="0">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ea typeface="Calibri" panose="020F0502020204030204" pitchFamily="34" charset="0"/>
                <a:cs typeface="Arial" panose="020B0604020202020204" pitchFamily="34" charset="0"/>
              </a:rPr>
              <a:t>In 2014, the KRA was administered to every kindergartener.</a:t>
            </a:r>
            <a:endParaRPr lang="en-US" baseline="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dirty="0">
                <a:latin typeface="Arial" panose="020B0604020202020204" pitchFamily="34" charset="0"/>
                <a:cs typeface="Arial" panose="020B0604020202020204" pitchFamily="34" charset="0"/>
              </a:rPr>
              <a:t>The first KRA cohort completed the grade 3 PARCC exams in 2017/18, presenting the first opportunity to measure K-3 growth</a:t>
            </a:r>
            <a:r>
              <a:rPr lang="en-US"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for students with a</a:t>
            </a:r>
            <a:r>
              <a:rPr lang="en-US" b="0" baseline="0" dirty="0">
                <a:latin typeface="Arial" panose="020B0604020202020204" pitchFamily="34" charset="0"/>
                <a:cs typeface="Arial" panose="020B0604020202020204" pitchFamily="34" charset="0"/>
              </a:rPr>
              <a:t> 2014/15 </a:t>
            </a:r>
            <a:r>
              <a:rPr lang="en-US" b="0" dirty="0">
                <a:latin typeface="Arial" panose="020B0604020202020204" pitchFamily="34" charset="0"/>
                <a:cs typeface="Arial" panose="020B0604020202020204" pitchFamily="34" charset="0"/>
              </a:rPr>
              <a:t>KRA score and a 2017/18 grade 3 PARCC</a:t>
            </a:r>
            <a:r>
              <a:rPr lang="en-US" b="0" baseline="0" dirty="0">
                <a:latin typeface="Arial" panose="020B0604020202020204" pitchFamily="34" charset="0"/>
                <a:cs typeface="Arial" panose="020B0604020202020204" pitchFamily="34" charset="0"/>
              </a:rPr>
              <a:t> score).</a:t>
            </a:r>
            <a:endParaRPr lang="en-US" b="0" dirty="0"/>
          </a:p>
          <a:p>
            <a:endParaRPr lang="en-US" dirty="0"/>
          </a:p>
        </p:txBody>
      </p:sp>
    </p:spTree>
    <p:extLst>
      <p:ext uri="{BB962C8B-B14F-4D97-AF65-F5344CB8AC3E}">
        <p14:creationId xmlns:p14="http://schemas.microsoft.com/office/powerpoint/2010/main" val="465301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effectLst/>
                <a:latin typeface="+mn-lt"/>
                <a:ea typeface="+mn-ea"/>
                <a:cs typeface="+mn-cs"/>
              </a:rPr>
              <a:t>Students. </a:t>
            </a:r>
            <a:r>
              <a:rPr lang="en-US" sz="3200" dirty="0">
                <a:solidFill>
                  <a:schemeClr val="tx1"/>
                </a:solidFill>
                <a:latin typeface="Arial" panose="020B0604020202020204" pitchFamily="34" charset="0"/>
                <a:cs typeface="Arial" panose="020B0604020202020204" pitchFamily="34" charset="0"/>
              </a:rPr>
              <a:t>Excluded students with non-normal grade progression and students with significant cognitive disabilities (who took the MSAA). Accounts for 86% of students with a KRA score and 68% of a</a:t>
            </a:r>
            <a:r>
              <a:rPr lang="en-US" sz="3200" b="0" kern="1200" baseline="0" dirty="0">
                <a:solidFill>
                  <a:schemeClr val="tx1"/>
                </a:solidFill>
                <a:effectLst/>
                <a:latin typeface="+mn-lt"/>
                <a:ea typeface="+mn-ea"/>
                <a:cs typeface="+mn-cs"/>
              </a:rPr>
              <a:t>ll students observed in the 2014/15 Kindergarten to 2017/18 grade 3 cohort; that is, they attended a Maryland public school in at least one of these grades in the appropriate year.</a:t>
            </a:r>
            <a:endParaRPr lang="en-US" sz="3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effectLst/>
                <a:latin typeface="+mn-lt"/>
                <a:ea typeface="+mn-ea"/>
                <a:cs typeface="+mn-cs"/>
              </a:rPr>
              <a:t>Deviation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mn-lt"/>
                <a:ea typeface="+mn-ea"/>
                <a:cs typeface="+mn-cs"/>
              </a:rPr>
              <a:t>The study calculated mean SGPs, rather than median SGPs, for two reasons: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3200" kern="1200" dirty="0">
                <a:solidFill>
                  <a:schemeClr val="tx1"/>
                </a:solidFill>
                <a:effectLst/>
                <a:latin typeface="+mn-lt"/>
                <a:ea typeface="+mn-ea"/>
                <a:cs typeface="+mn-cs"/>
              </a:rPr>
              <a:t>mean SGPs are more precise than median SGPs, and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3200" kern="1200" dirty="0">
                <a:solidFill>
                  <a:schemeClr val="tx1"/>
                </a:solidFill>
                <a:effectLst/>
                <a:latin typeface="+mn-lt"/>
                <a:ea typeface="+mn-ea"/>
                <a:cs typeface="+mn-cs"/>
              </a:rPr>
              <a:t>prior research using simulations has shown that mean SGPs are less biased than median SGPs (Castellano &amp; Ho, 2015; Castellano &amp; McCaffrey,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mn-lt"/>
                <a:ea typeface="+mn-ea"/>
                <a:cs typeface="+mn-cs"/>
              </a:rPr>
              <a:t>Given that medians rely on less information than means, this study found that the width of confidence intervals for schools’ and districts’ growth estimates was larger for median SGPs than</a:t>
            </a:r>
            <a:r>
              <a:rPr lang="en-US" sz="3200" kern="1200" baseline="0" dirty="0">
                <a:solidFill>
                  <a:schemeClr val="tx1"/>
                </a:solidFill>
                <a:effectLst/>
                <a:latin typeface="+mn-lt"/>
                <a:ea typeface="+mn-ea"/>
                <a:cs typeface="+mn-cs"/>
              </a:rPr>
              <a:t> </a:t>
            </a:r>
            <a:r>
              <a:rPr lang="en-US" sz="3200" kern="1200" dirty="0">
                <a:solidFill>
                  <a:schemeClr val="tx1"/>
                </a:solidFill>
                <a:effectLst/>
                <a:latin typeface="+mn-lt"/>
                <a:ea typeface="+mn-ea"/>
                <a:cs typeface="+mn-cs"/>
              </a:rPr>
              <a:t>for mean SGPs. In particular, average confidence interval widths for median SGPs were more than 50 percent larger than those for mean SGPs.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effectLst/>
                <a:latin typeface="+mn-lt"/>
                <a:ea typeface="+mn-ea"/>
                <a:cs typeface="+mn-cs"/>
              </a:rPr>
              <a:t>Deviation</a:t>
            </a:r>
            <a:r>
              <a:rPr lang="en-US" sz="3200" b="1" kern="1200" baseline="0" dirty="0">
                <a:solidFill>
                  <a:schemeClr val="tx1"/>
                </a:solidFill>
                <a:effectLst/>
                <a:latin typeface="+mn-lt"/>
                <a:ea typeface="+mn-ea"/>
                <a:cs typeface="+mn-cs"/>
              </a:rPr>
              <a:t>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kern="1200" baseline="0" dirty="0">
                <a:solidFill>
                  <a:schemeClr val="tx1"/>
                </a:solidFill>
                <a:effectLst/>
                <a:latin typeface="+mn-lt"/>
                <a:ea typeface="+mn-ea"/>
                <a:cs typeface="+mn-cs"/>
              </a:rPr>
              <a:t>For later grade estimates, Maryland doesn’t account for student movement (schools’ estimates are based on the students who were in enrolled as of the last day of the school year). This study accounted for student movement because the estimate spans nearly four years, as opposed to one, so the opportunity for student movement is larger.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baseline="0" dirty="0">
                <a:solidFill>
                  <a:schemeClr val="tx1"/>
                </a:solidFill>
                <a:effectLst/>
                <a:latin typeface="+mn-lt"/>
                <a:ea typeface="+mn-ea"/>
                <a:cs typeface="+mn-cs"/>
              </a:rPr>
              <a:t>Deviation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kern="1200" baseline="0" dirty="0">
                <a:solidFill>
                  <a:schemeClr val="tx1"/>
                </a:solidFill>
                <a:effectLst/>
                <a:latin typeface="+mn-lt"/>
                <a:ea typeface="+mn-ea"/>
                <a:cs typeface="+mn-cs"/>
              </a:rPr>
              <a:t>MSDE requested that we account for measurement error in the KRA. The model does not account for measurement error in the PARCC (neither do MSDE’s later grade estimates)</a:t>
            </a:r>
            <a:endParaRPr lang="en-US" b="0" dirty="0"/>
          </a:p>
        </p:txBody>
      </p:sp>
    </p:spTree>
    <p:extLst>
      <p:ext uri="{BB962C8B-B14F-4D97-AF65-F5344CB8AC3E}">
        <p14:creationId xmlns:p14="http://schemas.microsoft.com/office/powerpoint/2010/main" val="511287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To assess the feasibility of using these K–3 growth estimates for accountability purposes, the study explored 4 key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KRA assesses readiness across four domains—language and literacy, mathematics, social foundations, and physical well-being and motor development. We examined</a:t>
            </a:r>
            <a:r>
              <a:rPr lang="en-US" baseline="0" dirty="0"/>
              <a:t> </a:t>
            </a:r>
            <a:r>
              <a:rPr lang="en-US" sz="3200" dirty="0"/>
              <a:t>whether the KRA overall score, certain subscores from the four domains, or a specific combination of domain subscores was most</a:t>
            </a:r>
            <a:r>
              <a:rPr lang="en-US" sz="3200" baseline="0" dirty="0"/>
              <a:t> appropriate.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3200" kern="1200" dirty="0">
                <a:solidFill>
                  <a:schemeClr val="tx1"/>
                </a:solidFill>
                <a:effectLst/>
                <a:latin typeface="+mn-lt"/>
                <a:ea typeface="+mn-ea"/>
                <a:cs typeface="+mn-cs"/>
              </a:rPr>
              <a:t>To understand the statistical properties of the K–3 SGP estimates, the study</a:t>
            </a:r>
            <a:r>
              <a:rPr lang="en-US" sz="3200" kern="1200" baseline="0" dirty="0">
                <a:solidFill>
                  <a:schemeClr val="tx1"/>
                </a:solidFill>
                <a:effectLst/>
                <a:latin typeface="+mn-lt"/>
                <a:ea typeface="+mn-ea"/>
                <a:cs typeface="+mn-cs"/>
              </a:rPr>
              <a:t> d</a:t>
            </a:r>
            <a:r>
              <a:rPr lang="en-US" sz="3200" kern="1200" dirty="0">
                <a:solidFill>
                  <a:schemeClr val="tx1"/>
                </a:solidFill>
                <a:effectLst/>
                <a:latin typeface="+mn-lt"/>
                <a:ea typeface="+mn-ea"/>
                <a:cs typeface="+mn-cs"/>
              </a:rPr>
              <a:t>rew on an additional sample of 359,619 students with scores on grade 3-6 PARCC exams</a:t>
            </a:r>
            <a:r>
              <a:rPr lang="en-US" sz="3200" kern="1200" baseline="0" dirty="0">
                <a:solidFill>
                  <a:schemeClr val="tx1"/>
                </a:solidFill>
                <a:effectLst/>
                <a:latin typeface="+mn-lt"/>
                <a:ea typeface="+mn-ea"/>
                <a:cs typeface="+mn-cs"/>
              </a:rPr>
              <a:t> between 2014/15 and 2017-18 (specifically, students with scores on </a:t>
            </a:r>
            <a:r>
              <a:rPr lang="en-US" sz="3200" kern="1200" dirty="0">
                <a:solidFill>
                  <a:schemeClr val="tx1"/>
                </a:solidFill>
                <a:effectLst/>
                <a:latin typeface="+mn-lt"/>
                <a:ea typeface="+mn-ea"/>
                <a:cs typeface="+mn-cs"/>
              </a:rPr>
              <a:t>any of the 2014/15 to 2016/17 grade 3, 2014/15 to 2017/18 grade 4 and 5, or 2015/16 to 2017/18 grade 6 PARCCs). </a:t>
            </a:r>
          </a:p>
          <a:p>
            <a:endParaRPr lang="en-US" dirty="0"/>
          </a:p>
          <a:p>
            <a:endParaRPr lang="en-US" dirty="0"/>
          </a:p>
        </p:txBody>
      </p:sp>
    </p:spTree>
    <p:extLst>
      <p:ext uri="{BB962C8B-B14F-4D97-AF65-F5344CB8AC3E}">
        <p14:creationId xmlns:p14="http://schemas.microsoft.com/office/powerpoint/2010/main" val="261937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8076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examined 4</a:t>
            </a:r>
            <a:r>
              <a:rPr lang="en-US" baseline="0" dirty="0"/>
              <a:t> versions of the scaled score: </a:t>
            </a:r>
          </a:p>
          <a:p>
            <a:pPr marL="228600" indent="-228600">
              <a:buFont typeface="+mj-lt"/>
              <a:buAutoNum type="arabicPeriod"/>
            </a:pPr>
            <a:r>
              <a:rPr lang="en-US" baseline="0" dirty="0"/>
              <a:t>Overall score</a:t>
            </a:r>
          </a:p>
          <a:p>
            <a:pPr marL="228600" indent="-228600">
              <a:buFont typeface="+mj-lt"/>
              <a:buAutoNum type="arabicPeriod"/>
            </a:pPr>
            <a:r>
              <a:rPr lang="en-US" baseline="0" dirty="0"/>
              <a:t>Same-subject domain score (that is the math domain score for the math SGP and the reading domain score for the reading SGP)</a:t>
            </a:r>
          </a:p>
          <a:p>
            <a:pPr marL="228600" indent="-228600">
              <a:buFont typeface="+mj-lt"/>
              <a:buAutoNum type="arabicPeriod"/>
            </a:pPr>
            <a:r>
              <a:rPr lang="en-US" baseline="0" dirty="0"/>
              <a:t>Weighted average of the math and reading domain scores</a:t>
            </a:r>
          </a:p>
          <a:p>
            <a:pPr marL="228600" indent="-228600">
              <a:buFont typeface="+mj-lt"/>
              <a:buAutoNum type="arabicPeriod"/>
            </a:pPr>
            <a:r>
              <a:rPr lang="en-US" baseline="0" dirty="0"/>
              <a:t>Weighted average of all domain scores</a:t>
            </a:r>
          </a:p>
          <a:p>
            <a:r>
              <a:rPr lang="en-US" baseline="0" dirty="0"/>
              <a:t>Where the weights were obtained by regressing the domain scores on grade 3 PARCC scores, so that domains more closely aligned with grade 3 scores receive greater weight. </a:t>
            </a:r>
          </a:p>
          <a:p>
            <a:endParaRPr lang="en-US" baseline="0" dirty="0"/>
          </a:p>
          <a:p>
            <a:r>
              <a:rPr lang="en-US" baseline="0" dirty="0"/>
              <a:t>We correlated each version of the KRA score with grade 3 PARCC scores, separately for reading and math, to assess determine which version of students’ KRA scores best predicted their grade 3 PARCC scores (as indicated by the highest correlation).</a:t>
            </a:r>
          </a:p>
          <a:p>
            <a:endParaRPr lang="en-US" baseline="0" dirty="0"/>
          </a:p>
          <a:p>
            <a:r>
              <a:rPr lang="en-US" baseline="0" dirty="0"/>
              <a:t>The weighted average of all domain scores performed the best, followed by the weighted average of math and reading scores, the overall scaled score, and the same-subject domain score. However the differences were slight.</a:t>
            </a:r>
          </a:p>
          <a:p>
            <a:endParaRPr lang="en-US" baseline="0" dirty="0"/>
          </a:p>
          <a:p>
            <a:r>
              <a:rPr lang="en-US" baseline="0" dirty="0"/>
              <a:t>The overall score was slightly less correlated with grade 3 scores than the weighted averages (statistically different by 0.03 for math and 0.02 for reading). However, the overall score has the advantage of being a straightforward measure that can be easily used and explained. </a:t>
            </a:r>
          </a:p>
          <a:p>
            <a:endParaRPr lang="en-US" baseline="0" dirty="0"/>
          </a:p>
          <a:p>
            <a:r>
              <a:rPr lang="en-US" baseline="0" dirty="0"/>
              <a:t>The marginally improved predictive power of the weighted average is likely offset by the work required to replicate the score and </a:t>
            </a:r>
            <a:r>
              <a:rPr lang="en-US" sz="3200" kern="1200" dirty="0">
                <a:solidFill>
                  <a:schemeClr val="tx1"/>
                </a:solidFill>
                <a:effectLst/>
                <a:latin typeface="+mn-lt"/>
                <a:ea typeface="+mn-ea"/>
                <a:cs typeface="+mn-cs"/>
              </a:rPr>
              <a:t>explain to teachers and parents how and why the score (that is, the weights</a:t>
            </a:r>
            <a:r>
              <a:rPr lang="en-US" sz="3200" kern="1200" baseline="0" dirty="0">
                <a:solidFill>
                  <a:schemeClr val="tx1"/>
                </a:solidFill>
                <a:effectLst/>
                <a:latin typeface="+mn-lt"/>
                <a:ea typeface="+mn-ea"/>
                <a:cs typeface="+mn-cs"/>
              </a:rPr>
              <a:t> applied to each domain) may c</a:t>
            </a:r>
            <a:r>
              <a:rPr lang="en-US" sz="3200" kern="1200" dirty="0">
                <a:solidFill>
                  <a:schemeClr val="tx1"/>
                </a:solidFill>
                <a:effectLst/>
                <a:latin typeface="+mn-lt"/>
                <a:ea typeface="+mn-ea"/>
                <a:cs typeface="+mn-cs"/>
              </a:rPr>
              <a:t>hange</a:t>
            </a:r>
            <a:r>
              <a:rPr lang="en-US" sz="3200" kern="1200" baseline="0" dirty="0">
                <a:solidFill>
                  <a:schemeClr val="tx1"/>
                </a:solidFill>
                <a:effectLst/>
                <a:latin typeface="+mn-lt"/>
                <a:ea typeface="+mn-ea"/>
                <a:cs typeface="+mn-cs"/>
              </a:rPr>
              <a:t> </a:t>
            </a:r>
            <a:r>
              <a:rPr lang="en-US" sz="3200" kern="1200" dirty="0">
                <a:solidFill>
                  <a:schemeClr val="tx1"/>
                </a:solidFill>
                <a:effectLst/>
                <a:latin typeface="+mn-lt"/>
                <a:ea typeface="+mn-ea"/>
                <a:cs typeface="+mn-cs"/>
              </a:rPr>
              <a:t>year-to-year.</a:t>
            </a:r>
            <a:endParaRPr lang="en-US" baseline="0" dirty="0"/>
          </a:p>
          <a:p>
            <a:endParaRPr lang="en-US" dirty="0"/>
          </a:p>
        </p:txBody>
      </p:sp>
    </p:spTree>
    <p:extLst>
      <p:ext uri="{BB962C8B-B14F-4D97-AF65-F5344CB8AC3E}">
        <p14:creationId xmlns:p14="http://schemas.microsoft.com/office/powerpoint/2010/main" val="1724803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kern="1200" dirty="0">
                <a:solidFill>
                  <a:schemeClr val="tx1"/>
                </a:solidFill>
                <a:effectLst/>
                <a:latin typeface="+mn-lt"/>
                <a:ea typeface="+mn-ea"/>
                <a:cs typeface="+mn-cs"/>
              </a:rPr>
              <a:t>The validity of schools’ K–3 growth estimates hinges on whether students’ baseline achievement levels as measured by the KRA are related to grade 3 measures of achievement in mathematics and ELA as measured by the PARCC. </a:t>
            </a:r>
          </a:p>
          <a:p>
            <a:endParaRPr lang="en-US" sz="3200" kern="1200" dirty="0">
              <a:solidFill>
                <a:schemeClr val="tx1"/>
              </a:solidFill>
              <a:effectLst/>
              <a:latin typeface="+mn-lt"/>
              <a:ea typeface="+mn-ea"/>
              <a:cs typeface="+mn-cs"/>
            </a:endParaRPr>
          </a:p>
          <a:p>
            <a:r>
              <a:rPr lang="en-US" sz="3200" kern="1200" dirty="0">
                <a:solidFill>
                  <a:schemeClr val="tx1"/>
                </a:solidFill>
                <a:effectLst/>
                <a:latin typeface="+mn-lt"/>
                <a:ea typeface="+mn-ea"/>
                <a:cs typeface="+mn-cs"/>
              </a:rPr>
              <a:t>To assess validity,</a:t>
            </a:r>
            <a:r>
              <a:rPr lang="en-US" sz="3200" kern="1200" baseline="0" dirty="0">
                <a:solidFill>
                  <a:schemeClr val="tx1"/>
                </a:solidFill>
                <a:effectLst/>
                <a:latin typeface="+mn-lt"/>
                <a:ea typeface="+mn-ea"/>
                <a:cs typeface="+mn-cs"/>
              </a:rPr>
              <a:t> t</a:t>
            </a:r>
            <a:r>
              <a:rPr lang="en-US" sz="3200" kern="1200" dirty="0">
                <a:solidFill>
                  <a:schemeClr val="tx1"/>
                </a:solidFill>
                <a:effectLst/>
                <a:latin typeface="+mn-lt"/>
                <a:ea typeface="+mn-ea"/>
                <a:cs typeface="+mn-cs"/>
              </a:rPr>
              <a:t>he study compared the strength of the relationship between students’ KRA scores and grade 3 PARCC scores to the strength of the relationships between: </a:t>
            </a:r>
          </a:p>
          <a:p>
            <a:pPr marL="171450" indent="-171450">
              <a:buFont typeface="Arial" panose="020B0604020202020204" pitchFamily="34" charset="0"/>
              <a:buChar char="•"/>
            </a:pPr>
            <a:r>
              <a:rPr lang="en-US" sz="3200" kern="1200" dirty="0">
                <a:solidFill>
                  <a:schemeClr val="tx1"/>
                </a:solidFill>
                <a:effectLst/>
                <a:latin typeface="+mn-lt"/>
                <a:ea typeface="+mn-ea"/>
                <a:cs typeface="+mn-cs"/>
              </a:rPr>
              <a:t>students’ grade 3 and grade 4 PARCC scores, and </a:t>
            </a:r>
          </a:p>
          <a:p>
            <a:pPr marL="171450" indent="-171450">
              <a:buFont typeface="Arial" panose="020B0604020202020204" pitchFamily="34" charset="0"/>
              <a:buChar char="•"/>
            </a:pPr>
            <a:r>
              <a:rPr lang="en-US" sz="3200" kern="1200" dirty="0">
                <a:solidFill>
                  <a:schemeClr val="tx1"/>
                </a:solidFill>
                <a:effectLst/>
                <a:latin typeface="+mn-lt"/>
                <a:ea typeface="+mn-ea"/>
                <a:cs typeface="+mn-cs"/>
              </a:rPr>
              <a:t>students’ grade 3 and grade 6 PARCC scores (which involve a longer gap between assessments, as do the K–3 growth estimates). </a:t>
            </a:r>
          </a:p>
          <a:p>
            <a:r>
              <a:rPr lang="en-US" sz="3200" dirty="0"/>
              <a:t>The correlation between students’ KRA and grade 3 scores is lower than the correlations between students’ grade 3–4 (data were available for 3 cohorts) and students’ 3–6 scores (data were available for 1 cohort</a:t>
            </a:r>
            <a:r>
              <a:rPr lang="en-US" sz="3200" baseline="0" dirty="0"/>
              <a:t>)</a:t>
            </a:r>
            <a:r>
              <a:rPr lang="en-US" sz="3200" dirty="0"/>
              <a:t>.</a:t>
            </a:r>
          </a:p>
          <a:p>
            <a:r>
              <a:rPr lang="en-US" sz="3200" dirty="0"/>
              <a:t>~28 percent of variation in grade 3 scores is explained by KRA scores (compared to ~60 percent of variation in grade 6 scores explained by grade 3 scores).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dirty="0">
                <a:solidFill>
                  <a:srgbClr val="636466"/>
                </a:solidFill>
                <a:ea typeface="Arial" panose="020B0604020202020204" pitchFamily="34" charset="0"/>
              </a:rPr>
              <a:t>Note: For each subject (math and reading), the study tested whether (1) the correlation between kindergarten and grade 3 scores (shown in the first row of the table) differed from the correlation between grade 3 and grade 4 scores (this test was run separately for each of the grade 3–4 cohorts, shown in the second through fourth rows of the table), (2) the correlation between grade 3 and grade 4 scores differed from the correlation between grade 3 and grade 6 scores shown in the last row of the table (this test was run separately for each of the grade 3–4 cohorts, shown in the second through fourth rows of the table), and (3) the correlation between kindergarten and grade 3 scores differed from the correlation between grade 3 and 6 scores. All of these tests were statistically significant at the 5 percent significance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200" dirty="0">
              <a:solidFill>
                <a:srgbClr val="636466"/>
              </a:solidFill>
            </a:endParaRPr>
          </a:p>
          <a:p>
            <a:r>
              <a:rPr lang="en-US" sz="1600" dirty="0"/>
              <a:t>These results are perhaps unsurprising since both (a) assessments are administered 4 years apart, and (b) different tests. </a:t>
            </a:r>
          </a:p>
          <a:p>
            <a:r>
              <a:rPr lang="en-US" sz="1600" dirty="0"/>
              <a:t>Students entering kindergarten have the widest range of competencies of any grade level. Would expect lower correlation even if scores from a kindergarten version of the same assessment (PARCC) were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p:txBody>
      </p:sp>
    </p:spTree>
    <p:extLst>
      <p:ext uri="{BB962C8B-B14F-4D97-AF65-F5344CB8AC3E}">
        <p14:creationId xmlns:p14="http://schemas.microsoft.com/office/powerpoint/2010/main" val="378167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mn-lt"/>
                <a:ea typeface="+mn-ea"/>
                <a:cs typeface="+mn-cs"/>
              </a:rPr>
              <a:t>To examine precision, the study team calculated a 95 percent confidence interval around each school’s K–3 and 3–4 growth estimates to assess the precision of the K–3 estimate relative to an existing growth measure in Maryland’s accountability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cap="none" normalizeH="0" baseline="0" dirty="0">
                <a:ln>
                  <a:noFill/>
                </a:ln>
                <a:solidFill>
                  <a:srgbClr val="636466"/>
                </a:solidFill>
                <a:effectLst/>
                <a:latin typeface="Arial" panose="020B0604020202020204" pitchFamily="34" charset="0"/>
                <a:ea typeface="Arial" panose="020B0604020202020204" pitchFamily="34" charset="0"/>
                <a:cs typeface="Arial" panose="020B0604020202020204" pitchFamily="34" charset="0"/>
              </a:rPr>
              <a:t>To calculate confidence intervals, the study team used a method called bootstrapping in which the team iteratively calculated schools’ and districts’ growth estimates using random samples of students from the original data, and then examined the distribution of growth estimates calculated from those many samples (see appendix A for more details on this method).</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mn-lt"/>
                <a:ea typeface="+mn-ea"/>
                <a:cs typeface="+mn-cs"/>
              </a:rPr>
              <a:t>Precision is driven largely by sample size, that is, the number of students in a school. Thus, it is perhaps not surprising that K–3 and grade 3–4 growth estimates have similar levels of precision, as they are based on similar numbers of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mn-lt"/>
                <a:ea typeface="+mn-ea"/>
                <a:cs typeface="+mn-cs"/>
              </a:rPr>
              <a:t>The cohort of students who were in grade 3 in 2016/17 and grade 4 in 2017/18 are considered the primary cohort for analysis, for two reasons: (1) they are the closest in age to the cohort for the K–3 growth analysis (they are one year older), and (2) they took the PARCC in the same year that the K–3 cohort did (2017/18), so any changes to the PARCC in that year should not affect the comparison of the K–3 results with the grade 3–4 results. The results for</a:t>
            </a:r>
            <a:r>
              <a:rPr lang="en-US" sz="3200" kern="1200" baseline="0" dirty="0">
                <a:solidFill>
                  <a:schemeClr val="tx1"/>
                </a:solidFill>
                <a:effectLst/>
                <a:latin typeface="+mn-lt"/>
                <a:ea typeface="+mn-ea"/>
                <a:cs typeface="+mn-cs"/>
              </a:rPr>
              <a:t> the other 2 cohorts examined are the same.</a:t>
            </a:r>
            <a:endParaRPr lang="en-US" sz="3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90568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036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kern="1200" baseline="0" dirty="0">
                <a:solidFill>
                  <a:schemeClr val="tx1"/>
                </a:solidFill>
                <a:effectLst/>
                <a:latin typeface="+mn-lt"/>
                <a:ea typeface="+mn-ea"/>
                <a:cs typeface="+mn-cs"/>
              </a:rPr>
              <a:t>Each point is a school; figure shows the relationship between the number of students contributing to the school’s growth estimate and the CI width. </a:t>
            </a:r>
          </a:p>
          <a:p>
            <a:endParaRPr lang="en-US" sz="3200" kern="1200" baseline="0" dirty="0">
              <a:solidFill>
                <a:schemeClr val="tx1"/>
              </a:solidFill>
              <a:effectLst/>
              <a:latin typeface="+mn-lt"/>
              <a:ea typeface="+mn-ea"/>
              <a:cs typeface="+mn-cs"/>
            </a:endParaRPr>
          </a:p>
          <a:p>
            <a:r>
              <a:rPr lang="en-US" sz="3200" kern="1200" baseline="0" dirty="0">
                <a:solidFill>
                  <a:schemeClr val="tx1"/>
                </a:solidFill>
                <a:effectLst/>
                <a:latin typeface="+mn-lt"/>
                <a:ea typeface="+mn-ea"/>
                <a:cs typeface="+mn-cs"/>
              </a:rPr>
              <a:t>Precision begins to decline dramatically around a school size of 40 students. Precision levels off around 100 students, when additional students are not markedly improving precision. </a:t>
            </a:r>
            <a:endParaRPr lang="en-US" sz="3200" kern="1200" dirty="0">
              <a:solidFill>
                <a:schemeClr val="tx1"/>
              </a:solidFill>
              <a:effectLst/>
              <a:latin typeface="+mn-lt"/>
              <a:ea typeface="+mn-ea"/>
              <a:cs typeface="+mn-cs"/>
            </a:endParaRPr>
          </a:p>
          <a:p>
            <a:endParaRPr lang="en-US" dirty="0"/>
          </a:p>
          <a:p>
            <a:endParaRPr lang="en-US" dirty="0"/>
          </a:p>
        </p:txBody>
      </p:sp>
    </p:spTree>
    <p:extLst>
      <p:ext uri="{BB962C8B-B14F-4D97-AF65-F5344CB8AC3E}">
        <p14:creationId xmlns:p14="http://schemas.microsoft.com/office/powerpoint/2010/main" val="2632714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The number of districts using a census administration as been increasing the last 3 years. 14</a:t>
            </a:r>
            <a:r>
              <a:rPr lang="en-US" baseline="0" dirty="0">
                <a:solidFill>
                  <a:schemeClr val="dk1"/>
                </a:solidFill>
              </a:rPr>
              <a:t> out of 24 used a census administration in 2018/19, up from 8 in 2016/17; MSDE could build on this progress</a:t>
            </a: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dirty="0">
                <a:solidFill>
                  <a:schemeClr val="tx1"/>
                </a:solidFill>
                <a:effectLst/>
                <a:latin typeface="+mn-lt"/>
                <a:ea typeface="+mn-ea"/>
                <a:cs typeface="+mn-cs"/>
              </a:rPr>
              <a:t>	</a:t>
            </a:r>
            <a:r>
              <a:rPr lang="en-US" sz="3200" b="0" i="0" u="none" strike="noStrike" kern="1200" baseline="0" dirty="0">
                <a:solidFill>
                  <a:schemeClr val="tx1"/>
                </a:solidFill>
                <a:effectLst/>
                <a:latin typeface="+mn-lt"/>
                <a:ea typeface="+mn-ea"/>
                <a:cs typeface="+mn-cs"/>
              </a:rPr>
              <a:t>            	</a:t>
            </a:r>
            <a:r>
              <a:rPr lang="en-US" sz="3200" b="0" i="0" u="none" strike="noStrike" kern="1200" dirty="0">
                <a:solidFill>
                  <a:schemeClr val="tx1"/>
                </a:solidFill>
                <a:effectLst/>
                <a:latin typeface="+mn-lt"/>
                <a:ea typeface="+mn-ea"/>
                <a:cs typeface="+mn-cs"/>
              </a:rPr>
              <a:t>2016/17</a:t>
            </a:r>
            <a:r>
              <a:rPr lang="en-US" dirty="0"/>
              <a:t> 	</a:t>
            </a:r>
            <a:r>
              <a:rPr lang="en-US" sz="3200" b="0" i="0" u="none" strike="noStrike" kern="1200" dirty="0">
                <a:solidFill>
                  <a:schemeClr val="tx1"/>
                </a:solidFill>
                <a:effectLst/>
                <a:latin typeface="+mn-lt"/>
                <a:ea typeface="+mn-ea"/>
                <a:cs typeface="+mn-cs"/>
              </a:rPr>
              <a:t>2017/18</a:t>
            </a:r>
            <a:r>
              <a:rPr lang="en-US" dirty="0"/>
              <a:t> 	</a:t>
            </a:r>
            <a:r>
              <a:rPr lang="en-US" sz="3200" b="0" i="0" u="none" strike="noStrike" kern="1200" dirty="0">
                <a:solidFill>
                  <a:schemeClr val="tx1"/>
                </a:solidFill>
                <a:effectLst/>
                <a:latin typeface="+mn-lt"/>
                <a:ea typeface="+mn-ea"/>
                <a:cs typeface="+mn-cs"/>
              </a:rPr>
              <a:t>2018/19</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dirty="0">
                <a:solidFill>
                  <a:schemeClr val="tx1"/>
                </a:solidFill>
                <a:effectLst/>
                <a:latin typeface="+mn-lt"/>
                <a:ea typeface="+mn-ea"/>
                <a:cs typeface="+mn-cs"/>
              </a:rPr>
              <a:t>Census administration</a:t>
            </a:r>
            <a:r>
              <a:rPr lang="en-US" dirty="0"/>
              <a:t> 	</a:t>
            </a:r>
            <a:r>
              <a:rPr lang="en-US" sz="3200" b="0" i="0" u="none" strike="noStrike" kern="1200" dirty="0">
                <a:solidFill>
                  <a:schemeClr val="tx1"/>
                </a:solidFill>
                <a:effectLst/>
                <a:latin typeface="+mn-lt"/>
                <a:ea typeface="+mn-ea"/>
                <a:cs typeface="+mn-cs"/>
              </a:rPr>
              <a:t>8</a:t>
            </a:r>
            <a:r>
              <a:rPr lang="en-US" dirty="0"/>
              <a:t> 	</a:t>
            </a:r>
            <a:r>
              <a:rPr lang="en-US" sz="3200" b="0" i="0" u="none" strike="noStrike" kern="1200" dirty="0">
                <a:solidFill>
                  <a:schemeClr val="tx1"/>
                </a:solidFill>
                <a:effectLst/>
                <a:latin typeface="+mn-lt"/>
                <a:ea typeface="+mn-ea"/>
                <a:cs typeface="+mn-cs"/>
              </a:rPr>
              <a:t>12</a:t>
            </a:r>
            <a:r>
              <a:rPr lang="en-US" dirty="0"/>
              <a:t> 	</a:t>
            </a:r>
            <a:r>
              <a:rPr lang="en-US" sz="3200" b="0" i="0" u="none" strike="noStrike" kern="1200" dirty="0">
                <a:solidFill>
                  <a:schemeClr val="tx1"/>
                </a:solidFill>
                <a:effectLst/>
                <a:latin typeface="+mn-lt"/>
                <a:ea typeface="+mn-ea"/>
                <a:cs typeface="+mn-cs"/>
              </a:rPr>
              <a:t>14</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dirty="0">
                <a:solidFill>
                  <a:schemeClr val="tx1"/>
                </a:solidFill>
                <a:effectLst/>
                <a:latin typeface="+mn-lt"/>
                <a:ea typeface="+mn-ea"/>
                <a:cs typeface="+mn-cs"/>
              </a:rPr>
              <a:t>Partial-cohort administration</a:t>
            </a:r>
            <a:r>
              <a:rPr lang="en-US" dirty="0"/>
              <a:t> </a:t>
            </a:r>
            <a:r>
              <a:rPr lang="en-US" sz="3200" b="0" i="0" u="none" strike="noStrike" kern="1200" dirty="0">
                <a:solidFill>
                  <a:schemeClr val="tx1"/>
                </a:solidFill>
                <a:effectLst/>
                <a:latin typeface="+mn-lt"/>
                <a:ea typeface="+mn-ea"/>
                <a:cs typeface="+mn-cs"/>
              </a:rPr>
              <a:t>16</a:t>
            </a:r>
            <a:r>
              <a:rPr lang="en-US" dirty="0"/>
              <a:t> 	</a:t>
            </a:r>
            <a:r>
              <a:rPr lang="en-US" sz="3200" b="0" i="0" u="none" strike="noStrike" kern="1200" dirty="0">
                <a:solidFill>
                  <a:schemeClr val="tx1"/>
                </a:solidFill>
                <a:effectLst/>
                <a:latin typeface="+mn-lt"/>
                <a:ea typeface="+mn-ea"/>
                <a:cs typeface="+mn-cs"/>
              </a:rPr>
              <a:t>12</a:t>
            </a:r>
            <a:r>
              <a:rPr lang="en-US" dirty="0"/>
              <a:t> 	</a:t>
            </a:r>
            <a:r>
              <a:rPr lang="en-US" sz="3200" b="0" i="0" u="none" strike="noStrike" kern="1200" dirty="0">
                <a:solidFill>
                  <a:schemeClr val="tx1"/>
                </a:solidFill>
                <a:effectLst/>
                <a:latin typeface="+mn-lt"/>
                <a:ea typeface="+mn-ea"/>
                <a:cs typeface="+mn-cs"/>
              </a:rPr>
              <a:t>10</a:t>
            </a:r>
            <a:r>
              <a:rPr lang="en-US" dirty="0"/>
              <a:t> </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261"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rPr>
              <a:t>Reducing the sample by two-thirds doubled the confidence interval.</a:t>
            </a:r>
          </a:p>
          <a:p>
            <a:endParaRPr lang="en-US" dirty="0"/>
          </a:p>
          <a:p>
            <a:r>
              <a:rPr lang="en-US" dirty="0"/>
              <a:t>Many more schools are in the right tail of the distribution under the partial KRA administration, having CI widths &gt; 30 percentile points.</a:t>
            </a:r>
          </a:p>
        </p:txBody>
      </p:sp>
    </p:spTree>
    <p:extLst>
      <p:ext uri="{BB962C8B-B14F-4D97-AF65-F5344CB8AC3E}">
        <p14:creationId xmlns:p14="http://schemas.microsoft.com/office/powerpoint/2010/main" val="1088702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kern="1200" dirty="0">
                <a:solidFill>
                  <a:schemeClr val="tx1"/>
                </a:solidFill>
                <a:effectLst/>
                <a:latin typeface="+mn-lt"/>
                <a:ea typeface="+mn-ea"/>
                <a:cs typeface="+mn-cs"/>
              </a:rPr>
              <a:t>1. 86%</a:t>
            </a:r>
            <a:r>
              <a:rPr lang="en-US" sz="3200" kern="1200" baseline="0" dirty="0">
                <a:solidFill>
                  <a:schemeClr val="tx1"/>
                </a:solidFill>
                <a:effectLst/>
                <a:latin typeface="+mn-lt"/>
                <a:ea typeface="+mn-ea"/>
                <a:cs typeface="+mn-cs"/>
              </a:rPr>
              <a:t> of students who took the KRA in 2014/15 and 67% of all students </a:t>
            </a:r>
            <a:r>
              <a:rPr lang="en-US" sz="3200" kern="1200" dirty="0">
                <a:solidFill>
                  <a:schemeClr val="tx1"/>
                </a:solidFill>
                <a:effectLst/>
                <a:latin typeface="+mn-lt"/>
                <a:ea typeface="+mn-ea"/>
                <a:cs typeface="+mn-cs"/>
              </a:rPr>
              <a:t>observed in kindergarten in 2014/15, grade 1 in 2015/16, grade 2 in 2016/17, or grade 3 in 2017/18. There are differences between</a:t>
            </a:r>
            <a:r>
              <a:rPr lang="en-US" sz="3200" kern="1200" baseline="0" dirty="0">
                <a:solidFill>
                  <a:schemeClr val="tx1"/>
                </a:solidFill>
                <a:effectLst/>
                <a:latin typeface="+mn-lt"/>
                <a:ea typeface="+mn-ea"/>
                <a:cs typeface="+mn-cs"/>
              </a:rPr>
              <a:t> the students included in the model and those excluded in terms of achievement (PARCC data is limited) and student characteristics. </a:t>
            </a:r>
            <a:endParaRPr lang="en-US" sz="3200" kern="1200" dirty="0">
              <a:solidFill>
                <a:schemeClr val="tx1"/>
              </a:solidFill>
              <a:effectLst/>
              <a:latin typeface="+mn-lt"/>
              <a:ea typeface="+mn-ea"/>
              <a:cs typeface="+mn-cs"/>
            </a:endParaRPr>
          </a:p>
          <a:p>
            <a:r>
              <a:rPr lang="en-US" sz="3200" kern="1200" dirty="0">
                <a:solidFill>
                  <a:schemeClr val="tx1"/>
                </a:solidFill>
                <a:effectLst/>
                <a:latin typeface="+mn-lt"/>
                <a:ea typeface="+mn-ea"/>
                <a:cs typeface="+mn-cs"/>
              </a:rPr>
              <a:t>2. A stable measure </a:t>
            </a:r>
            <a:r>
              <a:rPr lang="en-US" sz="3200" kern="1200" baseline="0" dirty="0">
                <a:solidFill>
                  <a:schemeClr val="tx1"/>
                </a:solidFill>
                <a:effectLst/>
                <a:latin typeface="+mn-lt"/>
                <a:ea typeface="+mn-ea"/>
                <a:cs typeface="+mn-cs"/>
              </a:rPr>
              <a:t>can help increase schools’ confidence in the estimates. </a:t>
            </a:r>
            <a:endParaRPr lang="en-US" sz="3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958756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463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and web versions administered during the school day</a:t>
            </a:r>
          </a:p>
          <a:p>
            <a:endParaRPr lang="en-US" dirty="0"/>
          </a:p>
          <a:p>
            <a:r>
              <a:rPr lang="en-US" dirty="0"/>
              <a:t>Will discuss topics more in-depth later</a:t>
            </a:r>
          </a:p>
        </p:txBody>
      </p:sp>
    </p:spTree>
    <p:extLst>
      <p:ext uri="{BB962C8B-B14F-4D97-AF65-F5344CB8AC3E}">
        <p14:creationId xmlns:p14="http://schemas.microsoft.com/office/powerpoint/2010/main" val="341212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first step, the team wanted to confirm the reliability and validity of the survey</a:t>
            </a:r>
          </a:p>
          <a:p>
            <a:endParaRPr lang="en-US" dirty="0"/>
          </a:p>
          <a:p>
            <a:r>
              <a:rPr lang="en-US" dirty="0"/>
              <a:t>-Although Panorama has validated the survey in the past, it was important to explore the psychometric properties for this use, because DCPS updated the survey and the population differed relative to the original validation analyses.</a:t>
            </a:r>
          </a:p>
        </p:txBody>
      </p:sp>
    </p:spTree>
    <p:extLst>
      <p:ext uri="{BB962C8B-B14F-4D97-AF65-F5344CB8AC3E}">
        <p14:creationId xmlns:p14="http://schemas.microsoft.com/office/powerpoint/2010/main" val="252785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survey scales met all criteria without additional revisions</a:t>
            </a:r>
          </a:p>
          <a:p>
            <a:endParaRPr lang="en-US" dirty="0"/>
          </a:p>
          <a:p>
            <a:r>
              <a:rPr lang="en-US" dirty="0"/>
              <a:t>- Panorama’s validation efforts found an average Cronbach’s alpha of .78, and a minimum of .68 (source: </a:t>
            </a:r>
            <a:r>
              <a:rPr lang="en-US" dirty="0">
                <a:hlinkClick r:id="rId3"/>
              </a:rPr>
              <a:t>https://panorama-www.s3.amazonaws.com/files/sel/SEL-Validity-Report.pdf</a:t>
            </a:r>
            <a:r>
              <a:rPr lang="en-US" dirty="0"/>
              <a:t>) </a:t>
            </a:r>
          </a:p>
        </p:txBody>
      </p:sp>
    </p:spTree>
    <p:extLst>
      <p:ext uri="{BB962C8B-B14F-4D97-AF65-F5344CB8AC3E}">
        <p14:creationId xmlns:p14="http://schemas.microsoft.com/office/powerpoint/2010/main" val="221264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914400">
              <a:buFont typeface="+mj-lt"/>
              <a:buAutoNum type="arabicPeriod"/>
            </a:pPr>
            <a:r>
              <a:rPr lang="en-US" sz="3200" dirty="0"/>
              <a:t>Examined theoretical mapping between measures and topics</a:t>
            </a:r>
          </a:p>
          <a:p>
            <a:pPr marL="914400" indent="-914400">
              <a:buFont typeface="+mj-lt"/>
              <a:buAutoNum type="arabicPeriod"/>
            </a:pPr>
            <a:r>
              <a:rPr lang="en-US" sz="3200" dirty="0"/>
              <a:t>Considered literature on SEL skills</a:t>
            </a:r>
          </a:p>
          <a:p>
            <a:pPr marL="914400" indent="-914400">
              <a:buFont typeface="+mj-lt"/>
              <a:buAutoNum type="arabicPeriod"/>
            </a:pPr>
            <a:r>
              <a:rPr lang="en-US" sz="3200" dirty="0"/>
              <a:t>Consulted experts in the field</a:t>
            </a:r>
          </a:p>
          <a:p>
            <a:endParaRPr lang="en-US" dirty="0"/>
          </a:p>
        </p:txBody>
      </p:sp>
    </p:spTree>
    <p:extLst>
      <p:ext uri="{BB962C8B-B14F-4D97-AF65-F5344CB8AC3E}">
        <p14:creationId xmlns:p14="http://schemas.microsoft.com/office/powerpoint/2010/main" val="125587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3200" kern="1200" dirty="0">
                <a:solidFill>
                  <a:schemeClr val="tx1"/>
                </a:solidFill>
                <a:effectLst/>
                <a:latin typeface="+mn-lt"/>
                <a:ea typeface="+mn-ea"/>
                <a:cs typeface="+mn-cs"/>
              </a:rPr>
              <a:t>A set of business rules is needed to specify how the LCP Index will be created, in order to address issues of validity and reliability and to provide a blueprint for creating an index consistently over time so trends and progress can be measured.</a:t>
            </a:r>
          </a:p>
          <a:p>
            <a:r>
              <a:rPr lang="en-US" sz="3200" kern="1200" dirty="0">
                <a:solidFill>
                  <a:schemeClr val="tx1"/>
                </a:solidFill>
                <a:effectLst/>
                <a:latin typeface="+mn-lt"/>
                <a:ea typeface="+mn-ea"/>
                <a:cs typeface="+mn-cs"/>
              </a:rPr>
              <a:t>-</a:t>
            </a:r>
            <a:r>
              <a:rPr lang="en-US" dirty="0"/>
              <a:t>The team specified an initial set of business rules that would meet face validity considerations and be interpretable to stakeholders</a:t>
            </a:r>
          </a:p>
          <a:p>
            <a:r>
              <a:rPr lang="en-US" dirty="0"/>
              <a:t>-Confirmed those rules by conducting additional analyses</a:t>
            </a:r>
          </a:p>
        </p:txBody>
      </p:sp>
    </p:spTree>
    <p:extLst>
      <p:ext uri="{BB962C8B-B14F-4D97-AF65-F5344CB8AC3E}">
        <p14:creationId xmlns:p14="http://schemas.microsoft.com/office/powerpoint/2010/main" val="3893889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dirty="0"/>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dirty="0"/>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dirty="0"/>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dirty="0"/>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dirty="0"/>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dirty="0"/>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dirty="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dirty="0"/>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dirty="0"/>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285750" algn="l" defTabSz="457200" rtl="0" eaLnBrk="1" latinLnBrk="0" hangingPunct="1">
              <a:spcBef>
                <a:spcPct val="20000"/>
              </a:spcBef>
              <a:buFont typeface="Arial"/>
              <a:buChar char="–"/>
            </a:pPr>
            <a:r>
              <a:rPr lang="tr-TR" dirty="0"/>
              <a:t>Second </a:t>
            </a:r>
            <a:r>
              <a:rPr lang="tr-TR" dirty="0" err="1"/>
              <a:t>level</a:t>
            </a:r>
            <a:endParaRPr lang="tr-TR" dirty="0"/>
          </a:p>
          <a:p>
            <a:pPr marL="685800" lvl="1" indent="-171450" algn="l" defTabSz="457200"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KFeeney@mathematica-mpr.com" TargetMode="External"/><Relationship Id="rId2" Type="http://schemas.openxmlformats.org/officeDocument/2006/relationships/hyperlink" Target="mailto:TKautz@mathematica-mpr.co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dcps.dc.gov/sites/default/files/dc/sites/dcps/publication/attachments/DCPS%20Strategic%20Plan%20-%20A%20Capital%20Commitment%202017-2022-English_0.pdf"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dcps.dc.gov/sites/default/files/dc/sites/dcps/page_content/attachments/2018PanoramaSurveyReport_0.pdf" TargetMode="External"/><Relationship Id="rId4" Type="http://schemas.openxmlformats.org/officeDocument/2006/relationships/hyperlink" Target="https://dcps.dc.gov/sites/default/files/dc/sites/dcps/publication/attachments/A%20Capital%20Commitment%202017-2022%20-%20Year%201%20Update.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mailto:JHarding@mathematica-mpr.com"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es.ed.gov/ncee/edlabs/regions/midatlantic/"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CF1B3-96A0-D24B-B5C9-B5B93FF4523E}" type="slidenum">
              <a:rPr lang="uk-UA" smtClean="0"/>
              <a:pPr/>
              <a:t>1</a:t>
            </a:fld>
            <a:endParaRPr lang="uk-UA" dirty="0"/>
          </a:p>
        </p:txBody>
      </p:sp>
      <p:sp>
        <p:nvSpPr>
          <p:cNvPr id="3" name="Title 2"/>
          <p:cNvSpPr>
            <a:spLocks noGrp="1"/>
          </p:cNvSpPr>
          <p:nvPr>
            <p:ph type="ctrTitle"/>
          </p:nvPr>
        </p:nvSpPr>
        <p:spPr/>
        <p:txBody>
          <a:bodyPr>
            <a:normAutofit fontScale="90000"/>
          </a:bodyPr>
          <a:lstStyle/>
          <a:p>
            <a:r>
              <a:rPr lang="en-US" dirty="0"/>
              <a:t>Using Student-Level Social and Emotional Learning Data to Develop a “Loved, Challenged, and Prepared” Measure</a:t>
            </a:r>
          </a:p>
        </p:txBody>
      </p:sp>
      <p:sp>
        <p:nvSpPr>
          <p:cNvPr id="4" name="Text Placeholder 3"/>
          <p:cNvSpPr>
            <a:spLocks noGrp="1"/>
          </p:cNvSpPr>
          <p:nvPr>
            <p:ph type="body" sz="quarter" idx="14"/>
          </p:nvPr>
        </p:nvSpPr>
        <p:spPr>
          <a:xfrm>
            <a:off x="2268538" y="8458200"/>
            <a:ext cx="5048249" cy="2968950"/>
          </a:xfrm>
        </p:spPr>
        <p:txBody>
          <a:bodyPr>
            <a:normAutofit/>
          </a:bodyPr>
          <a:lstStyle/>
          <a:p>
            <a:r>
              <a:rPr lang="en-US" sz="3600" dirty="0"/>
              <a:t>SREE: March 13, 2020</a:t>
            </a:r>
          </a:p>
        </p:txBody>
      </p:sp>
      <p:sp>
        <p:nvSpPr>
          <p:cNvPr id="5" name="Text Placeholder 4"/>
          <p:cNvSpPr>
            <a:spLocks noGrp="1"/>
          </p:cNvSpPr>
          <p:nvPr>
            <p:ph type="body" sz="quarter" idx="15"/>
          </p:nvPr>
        </p:nvSpPr>
        <p:spPr>
          <a:xfrm>
            <a:off x="7697787" y="8458200"/>
            <a:ext cx="5486400" cy="2968950"/>
          </a:xfrm>
        </p:spPr>
        <p:txBody>
          <a:bodyPr>
            <a:noAutofit/>
          </a:bodyPr>
          <a:lstStyle/>
          <a:p>
            <a:r>
              <a:rPr lang="en-US" sz="3200" dirty="0"/>
              <a:t>Tim Kautz, Mathematica</a:t>
            </a:r>
          </a:p>
          <a:p>
            <a:r>
              <a:rPr lang="en-US" sz="3200" dirty="0"/>
              <a:t>Kathleen Feeney</a:t>
            </a:r>
            <a:r>
              <a:rPr lang="en-US" sz="3200"/>
              <a:t>, Mathematica</a:t>
            </a:r>
            <a:endParaRPr lang="en-US" sz="3200" dirty="0"/>
          </a:p>
        </p:txBody>
      </p:sp>
      <p:sp>
        <p:nvSpPr>
          <p:cNvPr id="7" name="TextBox 6"/>
          <p:cNvSpPr txBox="1"/>
          <p:nvPr/>
        </p:nvSpPr>
        <p:spPr>
          <a:xfrm>
            <a:off x="3174929" y="3358914"/>
            <a:ext cx="18332896" cy="507831"/>
          </a:xfrm>
          <a:prstGeom prst="rect">
            <a:avLst/>
          </a:prstGeom>
          <a:noFill/>
        </p:spPr>
        <p:txBody>
          <a:bodyPr wrap="square" rtlCol="0">
            <a:spAutoFit/>
          </a:bodyPr>
          <a:lstStyle/>
          <a:p>
            <a:pPr algn="ctr"/>
            <a:r>
              <a:rPr lang="en-US" sz="2700" b="1" dirty="0">
                <a:solidFill>
                  <a:schemeClr val="bg1"/>
                </a:solidFill>
                <a:latin typeface="Arial" panose="020B0604020202020204" pitchFamily="34" charset="0"/>
                <a:cs typeface="Arial" panose="020B0604020202020204" pitchFamily="34" charset="0"/>
              </a:rPr>
              <a:t>Delaware</a:t>
            </a:r>
            <a:r>
              <a:rPr lang="en-US" sz="2700" b="1" dirty="0">
                <a:solidFill>
                  <a:srgbClr val="0C4B86"/>
                </a:solidFill>
                <a:latin typeface="Arial" panose="020B0604020202020204" pitchFamily="34" charset="0"/>
                <a:cs typeface="Arial" panose="020B0604020202020204" pitchFamily="34" charset="0"/>
              </a:rPr>
              <a:t> </a:t>
            </a:r>
            <a:r>
              <a:rPr lang="en-US" sz="2700" b="1" dirty="0">
                <a:solidFill>
                  <a:schemeClr val="bg1"/>
                </a:solidFill>
                <a:latin typeface="Arial" panose="020B0604020202020204" pitchFamily="34" charset="0"/>
                <a:cs typeface="Arial" panose="020B0604020202020204" pitchFamily="34" charset="0"/>
              </a:rPr>
              <a:t>●</a:t>
            </a:r>
            <a:r>
              <a:rPr lang="en-US" sz="2700" b="1" dirty="0">
                <a:solidFill>
                  <a:srgbClr val="0C4B86"/>
                </a:solidFill>
                <a:latin typeface="Arial" panose="020B0604020202020204" pitchFamily="34" charset="0"/>
                <a:cs typeface="Arial" panose="020B0604020202020204" pitchFamily="34" charset="0"/>
              </a:rPr>
              <a:t> </a:t>
            </a:r>
            <a:r>
              <a:rPr lang="en-US" sz="2700" b="1" dirty="0">
                <a:solidFill>
                  <a:schemeClr val="bg1"/>
                </a:solidFill>
                <a:latin typeface="Arial" panose="020B0604020202020204" pitchFamily="34" charset="0"/>
                <a:cs typeface="Arial" panose="020B0604020202020204" pitchFamily="34" charset="0"/>
              </a:rPr>
              <a:t>District</a:t>
            </a:r>
            <a:r>
              <a:rPr lang="en-US" sz="2700" b="1" dirty="0">
                <a:solidFill>
                  <a:srgbClr val="0C4B86"/>
                </a:solidFill>
                <a:latin typeface="Arial" panose="020B0604020202020204" pitchFamily="34" charset="0"/>
                <a:cs typeface="Arial" panose="020B0604020202020204" pitchFamily="34" charset="0"/>
              </a:rPr>
              <a:t> </a:t>
            </a:r>
            <a:r>
              <a:rPr lang="en-US" sz="2700" b="1" dirty="0">
                <a:solidFill>
                  <a:schemeClr val="bg1"/>
                </a:solidFill>
                <a:latin typeface="Arial" panose="020B0604020202020204" pitchFamily="34" charset="0"/>
                <a:cs typeface="Arial" panose="020B0604020202020204" pitchFamily="34" charset="0"/>
              </a:rPr>
              <a:t>of</a:t>
            </a:r>
            <a:r>
              <a:rPr lang="en-US" sz="2700" b="1" dirty="0">
                <a:solidFill>
                  <a:srgbClr val="0C4B86"/>
                </a:solidFill>
                <a:latin typeface="Arial" panose="020B0604020202020204" pitchFamily="34" charset="0"/>
                <a:cs typeface="Arial" panose="020B0604020202020204" pitchFamily="34" charset="0"/>
              </a:rPr>
              <a:t> </a:t>
            </a:r>
            <a:r>
              <a:rPr lang="en-US" sz="2700" b="1" dirty="0">
                <a:solidFill>
                  <a:schemeClr val="bg1"/>
                </a:solidFill>
                <a:latin typeface="Arial" panose="020B0604020202020204" pitchFamily="34" charset="0"/>
                <a:cs typeface="Arial" panose="020B0604020202020204" pitchFamily="34" charset="0"/>
              </a:rPr>
              <a:t>Columbia</a:t>
            </a:r>
            <a:r>
              <a:rPr lang="en-US" sz="2700" b="1" dirty="0">
                <a:solidFill>
                  <a:srgbClr val="0C4B86"/>
                </a:solidFill>
                <a:latin typeface="Arial" panose="020B0604020202020204" pitchFamily="34" charset="0"/>
                <a:cs typeface="Arial" panose="020B0604020202020204" pitchFamily="34" charset="0"/>
              </a:rPr>
              <a:t> </a:t>
            </a:r>
            <a:r>
              <a:rPr lang="en-US" sz="2700" b="1" dirty="0">
                <a:solidFill>
                  <a:schemeClr val="bg1"/>
                </a:solidFill>
                <a:latin typeface="Arial" panose="020B0604020202020204" pitchFamily="34" charset="0"/>
                <a:cs typeface="Arial" panose="020B0604020202020204" pitchFamily="34" charset="0"/>
              </a:rPr>
              <a:t>●</a:t>
            </a:r>
            <a:r>
              <a:rPr lang="en-US" sz="2700" b="1" dirty="0">
                <a:solidFill>
                  <a:srgbClr val="0C4B86"/>
                </a:solidFill>
                <a:latin typeface="Arial" panose="020B0604020202020204" pitchFamily="34" charset="0"/>
                <a:cs typeface="Arial" panose="020B0604020202020204" pitchFamily="34" charset="0"/>
              </a:rPr>
              <a:t> </a:t>
            </a:r>
            <a:r>
              <a:rPr lang="en-US" sz="2700" b="1" dirty="0">
                <a:solidFill>
                  <a:schemeClr val="bg1"/>
                </a:solidFill>
                <a:latin typeface="Arial" panose="020B0604020202020204" pitchFamily="34" charset="0"/>
                <a:cs typeface="Arial" panose="020B0604020202020204" pitchFamily="34" charset="0"/>
              </a:rPr>
              <a:t>Maryland ● New Jersey ● Pennsylvania </a:t>
            </a:r>
          </a:p>
        </p:txBody>
      </p:sp>
      <p:pic>
        <p:nvPicPr>
          <p:cNvPr id="8" name="Picture 7">
            <a:extLst>
              <a:ext uri="{FF2B5EF4-FFF2-40B4-BE49-F238E27FC236}">
                <a16:creationId xmlns:a16="http://schemas.microsoft.com/office/drawing/2014/main" id="{2065FA1A-D644-4832-849C-5BCC57F23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350" y="1818532"/>
            <a:ext cx="3145345" cy="2629441"/>
          </a:xfrm>
          <a:prstGeom prst="rect">
            <a:avLst/>
          </a:prstGeom>
        </p:spPr>
      </p:pic>
    </p:spTree>
    <p:extLst>
      <p:ext uri="{BB962C8B-B14F-4D97-AF65-F5344CB8AC3E}">
        <p14:creationId xmlns:p14="http://schemas.microsoft.com/office/powerpoint/2010/main" val="1725419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t>Summary of validation exercise</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10</a:t>
            </a:fld>
            <a:endParaRPr lang="uk-UA" dirty="0"/>
          </a:p>
        </p:txBody>
      </p:sp>
      <p:graphicFrame>
        <p:nvGraphicFramePr>
          <p:cNvPr id="7" name="Table 10">
            <a:extLst>
              <a:ext uri="{FF2B5EF4-FFF2-40B4-BE49-F238E27FC236}">
                <a16:creationId xmlns:a16="http://schemas.microsoft.com/office/drawing/2014/main" id="{346A9F4C-286F-4E68-A610-86977ACB5338}"/>
              </a:ext>
            </a:extLst>
          </p:cNvPr>
          <p:cNvGraphicFramePr>
            <a:graphicFrameLocks/>
          </p:cNvGraphicFramePr>
          <p:nvPr>
            <p:extLst>
              <p:ext uri="{D42A27DB-BD31-4B8C-83A1-F6EECF244321}">
                <p14:modId xmlns:p14="http://schemas.microsoft.com/office/powerpoint/2010/main" val="615427450"/>
              </p:ext>
            </p:extLst>
          </p:nvPr>
        </p:nvGraphicFramePr>
        <p:xfrm>
          <a:off x="1463415" y="2163077"/>
          <a:ext cx="22388773" cy="9916148"/>
        </p:xfrm>
        <a:graphic>
          <a:graphicData uri="http://schemas.openxmlformats.org/drawingml/2006/table">
            <a:tbl>
              <a:tblPr firstRow="1" bandRow="1">
                <a:tableStyleId>{00A15C55-8517-42AA-B614-E9B94910E393}</a:tableStyleId>
              </a:tblPr>
              <a:tblGrid>
                <a:gridCol w="5565209">
                  <a:extLst>
                    <a:ext uri="{9D8B030D-6E8A-4147-A177-3AD203B41FA5}">
                      <a16:colId xmlns:a16="http://schemas.microsoft.com/office/drawing/2014/main" val="3810153633"/>
                    </a:ext>
                  </a:extLst>
                </a:gridCol>
                <a:gridCol w="6716632">
                  <a:extLst>
                    <a:ext uri="{9D8B030D-6E8A-4147-A177-3AD203B41FA5}">
                      <a16:colId xmlns:a16="http://schemas.microsoft.com/office/drawing/2014/main" val="3958018372"/>
                    </a:ext>
                  </a:extLst>
                </a:gridCol>
                <a:gridCol w="5077731">
                  <a:extLst>
                    <a:ext uri="{9D8B030D-6E8A-4147-A177-3AD203B41FA5}">
                      <a16:colId xmlns:a16="http://schemas.microsoft.com/office/drawing/2014/main" val="2710375301"/>
                    </a:ext>
                  </a:extLst>
                </a:gridCol>
                <a:gridCol w="5029201">
                  <a:extLst>
                    <a:ext uri="{9D8B030D-6E8A-4147-A177-3AD203B41FA5}">
                      <a16:colId xmlns:a16="http://schemas.microsoft.com/office/drawing/2014/main" val="1362002720"/>
                    </a:ext>
                  </a:extLst>
                </a:gridCol>
              </a:tblGrid>
              <a:tr h="737615">
                <a:tc>
                  <a:txBody>
                    <a:bodyPr/>
                    <a:lstStyle/>
                    <a:p>
                      <a:r>
                        <a:rPr lang="en-US" sz="4000" dirty="0"/>
                        <a:t>Statistic</a:t>
                      </a:r>
                    </a:p>
                  </a:txBody>
                  <a:tcPr/>
                </a:tc>
                <a:tc>
                  <a:txBody>
                    <a:bodyPr/>
                    <a:lstStyle/>
                    <a:p>
                      <a:r>
                        <a:rPr lang="en-US" sz="4000" dirty="0"/>
                        <a:t>Criterion</a:t>
                      </a:r>
                    </a:p>
                  </a:txBody>
                  <a:tcPr/>
                </a:tc>
                <a:tc>
                  <a:txBody>
                    <a:bodyPr/>
                    <a:lstStyle/>
                    <a:p>
                      <a:pPr algn="ctr"/>
                      <a:r>
                        <a:rPr lang="en-US" sz="4000" dirty="0"/>
                        <a:t>DCPS’s results</a:t>
                      </a:r>
                    </a:p>
                  </a:txBody>
                  <a:tcPr/>
                </a:tc>
                <a:tc>
                  <a:txBody>
                    <a:bodyPr/>
                    <a:lstStyle/>
                    <a:p>
                      <a:pPr algn="ctr"/>
                      <a:r>
                        <a:rPr lang="en-US" sz="4000" dirty="0"/>
                        <a:t>Panorama validation</a:t>
                      </a:r>
                    </a:p>
                  </a:txBody>
                  <a:tcPr/>
                </a:tc>
                <a:extLst>
                  <a:ext uri="{0D108BD9-81ED-4DB2-BD59-A6C34878D82A}">
                    <a16:rowId xmlns:a16="http://schemas.microsoft.com/office/drawing/2014/main" val="4007141604"/>
                  </a:ext>
                </a:extLst>
              </a:tr>
              <a:tr h="1393273">
                <a:tc>
                  <a:txBody>
                    <a:bodyPr/>
                    <a:lstStyle/>
                    <a:p>
                      <a:r>
                        <a:rPr lang="en-US" sz="4000" dirty="0">
                          <a:solidFill>
                            <a:schemeClr val="tx1"/>
                          </a:solidFill>
                          <a:latin typeface="+mn-lt"/>
                        </a:rPr>
                        <a:t>Cronbach’s alpha </a:t>
                      </a:r>
                    </a:p>
                  </a:txBody>
                  <a:tcPr/>
                </a:tc>
                <a:tc>
                  <a:txBody>
                    <a:bodyPr/>
                    <a:lstStyle/>
                    <a:p>
                      <a:pPr algn="l"/>
                      <a:r>
                        <a:rPr lang="en-US" sz="4000" b="1" dirty="0">
                          <a:solidFill>
                            <a:schemeClr val="tx1"/>
                          </a:solidFill>
                          <a:latin typeface="+mn-lt"/>
                        </a:rPr>
                        <a:t>&gt; 0.70 </a:t>
                      </a:r>
                    </a:p>
                    <a:p>
                      <a:pPr algn="l"/>
                      <a:r>
                        <a:rPr lang="en-US" sz="4000" dirty="0">
                          <a:solidFill>
                            <a:schemeClr val="tx1"/>
                          </a:solidFill>
                          <a:latin typeface="+mn-lt"/>
                        </a:rPr>
                        <a:t>(Bland &amp; Altman, 1997)</a:t>
                      </a:r>
                    </a:p>
                  </a:txBody>
                  <a:tcPr/>
                </a:tc>
                <a:tc>
                  <a:txBody>
                    <a:bodyPr/>
                    <a:lstStyle/>
                    <a:p>
                      <a:pPr algn="l"/>
                      <a:r>
                        <a:rPr lang="en-US" sz="4000" b="1" dirty="0">
                          <a:solidFill>
                            <a:schemeClr val="tx1"/>
                          </a:solidFill>
                          <a:latin typeface="+mn-lt"/>
                        </a:rPr>
                        <a:t>&gt; 0.73</a:t>
                      </a:r>
                      <a:r>
                        <a:rPr lang="en-US" sz="4000" dirty="0">
                          <a:solidFill>
                            <a:schemeClr val="tx1"/>
                          </a:solidFill>
                          <a:latin typeface="+mn-lt"/>
                        </a:rPr>
                        <a:t> for all scales</a:t>
                      </a:r>
                    </a:p>
                  </a:txBody>
                  <a:tcPr/>
                </a:tc>
                <a:tc>
                  <a:txBody>
                    <a:bodyPr/>
                    <a:lstStyle/>
                    <a:p>
                      <a:pPr algn="l"/>
                      <a:r>
                        <a:rPr lang="en-US" sz="4000" b="1" dirty="0">
                          <a:solidFill>
                            <a:schemeClr val="tx1"/>
                          </a:solidFill>
                          <a:latin typeface="+mn-lt"/>
                        </a:rPr>
                        <a:t>&gt; 0.68 </a:t>
                      </a:r>
                      <a:r>
                        <a:rPr lang="en-US" sz="4000" b="0" dirty="0">
                          <a:solidFill>
                            <a:schemeClr val="tx1"/>
                          </a:solidFill>
                          <a:latin typeface="+mn-lt"/>
                        </a:rPr>
                        <a:t>for all scales</a:t>
                      </a:r>
                      <a:endParaRPr lang="en-US" sz="4000" b="1" dirty="0">
                        <a:solidFill>
                          <a:schemeClr val="tx1"/>
                        </a:solidFill>
                        <a:latin typeface="+mn-lt"/>
                      </a:endParaRPr>
                    </a:p>
                  </a:txBody>
                  <a:tcPr/>
                </a:tc>
                <a:extLst>
                  <a:ext uri="{0D108BD9-81ED-4DB2-BD59-A6C34878D82A}">
                    <a16:rowId xmlns:a16="http://schemas.microsoft.com/office/drawing/2014/main" val="393018302"/>
                  </a:ext>
                </a:extLst>
              </a:tr>
              <a:tr h="1966973">
                <a:tc>
                  <a:txBody>
                    <a:bodyPr/>
                    <a:lstStyle/>
                    <a:p>
                      <a:pPr marL="0" marR="0" indent="0">
                        <a:lnSpc>
                          <a:spcPct val="100000"/>
                        </a:lnSpc>
                        <a:spcBef>
                          <a:spcPts val="0"/>
                        </a:spcBef>
                        <a:spcAft>
                          <a:spcPts val="0"/>
                        </a:spcAft>
                      </a:pPr>
                      <a:r>
                        <a:rPr lang="en-US" sz="4000" b="0" dirty="0">
                          <a:solidFill>
                            <a:schemeClr val="tx1"/>
                          </a:solidFill>
                          <a:effectLst/>
                          <a:latin typeface="+mn-lt"/>
                          <a:ea typeface="Times New Roman" panose="02020603050405020304" pitchFamily="18" charset="0"/>
                          <a:cs typeface="Calibri" panose="020F0502020204030204" pitchFamily="34" charset="0"/>
                        </a:rPr>
                        <a:t>Root mean square error of approximation </a:t>
                      </a:r>
                      <a:endParaRPr lang="en-US" sz="40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&lt; 0.05 </a:t>
                      </a:r>
                    </a:p>
                    <a:p>
                      <a:pPr marL="0" marR="0" indent="0" algn="l">
                        <a:lnSpc>
                          <a:spcPct val="100000"/>
                        </a:lnSpc>
                        <a:spcBef>
                          <a:spcPts val="0"/>
                        </a:spcBef>
                        <a:spcAft>
                          <a:spcPts val="0"/>
                        </a:spcAft>
                      </a:pPr>
                      <a:r>
                        <a:rPr lang="en-US" sz="4000" b="0" dirty="0">
                          <a:solidFill>
                            <a:schemeClr val="tx1"/>
                          </a:solidFill>
                          <a:effectLst/>
                          <a:latin typeface="+mn-lt"/>
                          <a:ea typeface="Times New Roman" panose="02020603050405020304" pitchFamily="18" charset="0"/>
                          <a:cs typeface="Calibri" panose="020F0502020204030204" pitchFamily="34" charset="0"/>
                        </a:rPr>
                        <a:t>(Browne &amp; Cudeck, 1992)</a:t>
                      </a:r>
                      <a:endParaRPr lang="en-US" sz="40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0.04</a:t>
                      </a:r>
                      <a:endParaRPr lang="en-US" sz="40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lnSpc>
                          <a:spcPct val="100000"/>
                        </a:lnSpc>
                        <a:spcBef>
                          <a:spcPts val="0"/>
                        </a:spcBef>
                        <a:spcAft>
                          <a:spcPts val="0"/>
                        </a:spcAft>
                      </a:pPr>
                      <a:r>
                        <a:rPr lang="en-US" sz="4000" b="0" dirty="0">
                          <a:solidFill>
                            <a:schemeClr val="tx1"/>
                          </a:solidFill>
                          <a:effectLst/>
                          <a:latin typeface="+mn-lt"/>
                          <a:ea typeface="Times New Roman" panose="02020603050405020304" pitchFamily="18" charset="0"/>
                          <a:cs typeface="Times New Roman" panose="02020603050405020304" pitchFamily="18" charset="0"/>
                        </a:rPr>
                        <a:t>Model “fit well” for all scales</a:t>
                      </a:r>
                    </a:p>
                  </a:txBody>
                  <a:tcPr marL="68580" marR="68580" marT="0" marB="0"/>
                </a:tc>
                <a:extLst>
                  <a:ext uri="{0D108BD9-81ED-4DB2-BD59-A6C34878D82A}">
                    <a16:rowId xmlns:a16="http://schemas.microsoft.com/office/drawing/2014/main" val="32842044"/>
                  </a:ext>
                </a:extLst>
              </a:tr>
              <a:tr h="1966973">
                <a:tc>
                  <a:txBody>
                    <a:bodyPr/>
                    <a:lstStyle/>
                    <a:p>
                      <a:pPr marL="0" marR="0" indent="0">
                        <a:lnSpc>
                          <a:spcPct val="100000"/>
                        </a:lnSpc>
                        <a:spcBef>
                          <a:spcPts val="0"/>
                        </a:spcBef>
                        <a:spcAft>
                          <a:spcPts val="0"/>
                        </a:spcAft>
                      </a:pPr>
                      <a:r>
                        <a:rPr lang="en-IE" sz="4000" dirty="0">
                          <a:solidFill>
                            <a:schemeClr val="tx1"/>
                          </a:solidFill>
                          <a:effectLst/>
                          <a:latin typeface="+mn-lt"/>
                          <a:ea typeface="Times New Roman" panose="02020603050405020304" pitchFamily="18" charset="0"/>
                          <a:cs typeface="Calibri" panose="020F0502020204030204" pitchFamily="34" charset="0"/>
                        </a:rPr>
                        <a:t>Comparative fit index</a:t>
                      </a:r>
                      <a:endParaRPr lang="en-US" sz="4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&gt; 0.90 </a:t>
                      </a:r>
                    </a:p>
                    <a:p>
                      <a:pPr marL="0" marR="0" indent="0" algn="l">
                        <a:lnSpc>
                          <a:spcPct val="100000"/>
                        </a:lnSpc>
                        <a:spcBef>
                          <a:spcPts val="0"/>
                        </a:spcBef>
                        <a:spcAft>
                          <a:spcPts val="0"/>
                        </a:spcAft>
                      </a:pPr>
                      <a:r>
                        <a:rPr lang="en-US" sz="4000" dirty="0">
                          <a:solidFill>
                            <a:schemeClr val="tx1"/>
                          </a:solidFill>
                          <a:effectLst/>
                          <a:latin typeface="+mn-lt"/>
                          <a:ea typeface="Times New Roman" panose="02020603050405020304" pitchFamily="18" charset="0"/>
                          <a:cs typeface="Calibri" panose="020F0502020204030204" pitchFamily="34" charset="0"/>
                        </a:rPr>
                        <a:t>(Brown, 2015; Bentler, 1990)</a:t>
                      </a:r>
                      <a:endParaRPr lang="en-US" sz="4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0.92</a:t>
                      </a:r>
                      <a:endParaRPr lang="en-US" sz="40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b="0" dirty="0">
                          <a:solidFill>
                            <a:schemeClr val="tx1"/>
                          </a:solidFill>
                          <a:effectLst/>
                          <a:latin typeface="+mn-lt"/>
                          <a:ea typeface="Times New Roman" panose="02020603050405020304" pitchFamily="18" charset="0"/>
                          <a:cs typeface="Times New Roman" panose="02020603050405020304" pitchFamily="18" charset="0"/>
                        </a:rPr>
                        <a:t>Model “fit well” for all scales</a:t>
                      </a:r>
                    </a:p>
                    <a:p>
                      <a:pPr marL="0" marR="0" indent="0" algn="l">
                        <a:lnSpc>
                          <a:spcPct val="100000"/>
                        </a:lnSpc>
                        <a:spcBef>
                          <a:spcPts val="0"/>
                        </a:spcBef>
                        <a:spcAft>
                          <a:spcPts val="0"/>
                        </a:spcAft>
                      </a:pPr>
                      <a:endParaRPr lang="en-US" sz="40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4472551"/>
                  </a:ext>
                </a:extLst>
              </a:tr>
              <a:tr h="1966973">
                <a:tc>
                  <a:txBody>
                    <a:bodyPr/>
                    <a:lstStyle/>
                    <a:p>
                      <a:pPr marL="0" marR="0" indent="0">
                        <a:lnSpc>
                          <a:spcPct val="100000"/>
                        </a:lnSpc>
                        <a:spcBef>
                          <a:spcPts val="0"/>
                        </a:spcBef>
                        <a:spcAft>
                          <a:spcPts val="0"/>
                        </a:spcAft>
                      </a:pPr>
                      <a:r>
                        <a:rPr lang="en-IE" sz="4000" dirty="0">
                          <a:solidFill>
                            <a:schemeClr val="tx1"/>
                          </a:solidFill>
                          <a:effectLst/>
                          <a:latin typeface="+mn-lt"/>
                          <a:ea typeface="Times New Roman" panose="02020603050405020304" pitchFamily="18" charset="0"/>
                          <a:cs typeface="Calibri" panose="020F0502020204030204" pitchFamily="34" charset="0"/>
                        </a:rPr>
                        <a:t>Tucker-Lewis index</a:t>
                      </a:r>
                      <a:endParaRPr lang="en-US" sz="4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&gt; 0.90</a:t>
                      </a:r>
                      <a:r>
                        <a:rPr lang="en-US" sz="4000" dirty="0">
                          <a:solidFill>
                            <a:schemeClr val="tx1"/>
                          </a:solidFill>
                          <a:effectLst/>
                          <a:latin typeface="+mn-lt"/>
                          <a:ea typeface="Times New Roman" panose="02020603050405020304" pitchFamily="18" charset="0"/>
                          <a:cs typeface="Calibri" panose="020F0502020204030204" pitchFamily="34" charset="0"/>
                        </a:rPr>
                        <a:t> </a:t>
                      </a:r>
                    </a:p>
                    <a:p>
                      <a:pPr marL="0" marR="0" indent="0" algn="l">
                        <a:lnSpc>
                          <a:spcPct val="100000"/>
                        </a:lnSpc>
                        <a:spcBef>
                          <a:spcPts val="0"/>
                        </a:spcBef>
                        <a:spcAft>
                          <a:spcPts val="0"/>
                        </a:spcAft>
                      </a:pPr>
                      <a:r>
                        <a:rPr lang="en-US" sz="4000" dirty="0">
                          <a:solidFill>
                            <a:schemeClr val="tx1"/>
                          </a:solidFill>
                          <a:effectLst/>
                          <a:latin typeface="+mn-lt"/>
                          <a:ea typeface="Times New Roman" panose="02020603050405020304" pitchFamily="18" charset="0"/>
                          <a:cs typeface="Calibri" panose="020F0502020204030204" pitchFamily="34" charset="0"/>
                        </a:rPr>
                        <a:t>(Brown, 2015; Bentler, 1990)</a:t>
                      </a:r>
                      <a:endParaRPr lang="en-US" sz="4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0.90</a:t>
                      </a:r>
                      <a:endParaRPr lang="en-US" sz="40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lnSpc>
                          <a:spcPct val="100000"/>
                        </a:lnSpc>
                        <a:spcBef>
                          <a:spcPts val="0"/>
                        </a:spcBef>
                        <a:spcAft>
                          <a:spcPts val="0"/>
                        </a:spcAft>
                      </a:pPr>
                      <a:r>
                        <a:rPr lang="en-US" sz="4000" b="0" dirty="0">
                          <a:solidFill>
                            <a:schemeClr val="tx1"/>
                          </a:solidFill>
                          <a:effectLst/>
                          <a:latin typeface="+mn-lt"/>
                          <a:ea typeface="Times New Roman" panose="02020603050405020304" pitchFamily="18" charset="0"/>
                          <a:cs typeface="Times New Roman" panose="02020603050405020304" pitchFamily="18" charset="0"/>
                        </a:rPr>
                        <a:t>Not reported</a:t>
                      </a:r>
                    </a:p>
                  </a:txBody>
                  <a:tcPr marL="68580" marR="68580" marT="0" marB="0"/>
                </a:tc>
                <a:extLst>
                  <a:ext uri="{0D108BD9-81ED-4DB2-BD59-A6C34878D82A}">
                    <a16:rowId xmlns:a16="http://schemas.microsoft.com/office/drawing/2014/main" val="1407400260"/>
                  </a:ext>
                </a:extLst>
              </a:tr>
              <a:tr h="1311316">
                <a:tc>
                  <a:txBody>
                    <a:bodyPr/>
                    <a:lstStyle/>
                    <a:p>
                      <a:pPr marL="0" marR="0" indent="0">
                        <a:lnSpc>
                          <a:spcPct val="100000"/>
                        </a:lnSpc>
                        <a:spcBef>
                          <a:spcPts val="0"/>
                        </a:spcBef>
                        <a:spcAft>
                          <a:spcPts val="0"/>
                        </a:spcAft>
                      </a:pPr>
                      <a:r>
                        <a:rPr lang="en-IE" sz="4000" dirty="0">
                          <a:solidFill>
                            <a:schemeClr val="tx1"/>
                          </a:solidFill>
                          <a:effectLst/>
                          <a:latin typeface="+mn-lt"/>
                          <a:ea typeface="Times New Roman" panose="02020603050405020304" pitchFamily="18" charset="0"/>
                          <a:cs typeface="Calibri" panose="020F0502020204030204" pitchFamily="34" charset="0"/>
                        </a:rPr>
                        <a:t>Factor loading for each item</a:t>
                      </a:r>
                      <a:endParaRPr lang="en-US" sz="4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&gt; 0.40</a:t>
                      </a:r>
                      <a:r>
                        <a:rPr lang="en-US" sz="4000" dirty="0">
                          <a:solidFill>
                            <a:schemeClr val="tx1"/>
                          </a:solidFill>
                          <a:effectLst/>
                          <a:latin typeface="+mn-lt"/>
                          <a:ea typeface="Times New Roman" panose="02020603050405020304" pitchFamily="18" charset="0"/>
                          <a:cs typeface="Calibri" panose="020F0502020204030204" pitchFamily="34" charset="0"/>
                        </a:rPr>
                        <a:t> </a:t>
                      </a:r>
                    </a:p>
                    <a:p>
                      <a:pPr marL="0" marR="0" indent="0" algn="l">
                        <a:lnSpc>
                          <a:spcPct val="100000"/>
                        </a:lnSpc>
                        <a:spcBef>
                          <a:spcPts val="0"/>
                        </a:spcBef>
                        <a:spcAft>
                          <a:spcPts val="0"/>
                        </a:spcAft>
                      </a:pPr>
                      <a:r>
                        <a:rPr lang="en-US" sz="4000" dirty="0">
                          <a:solidFill>
                            <a:schemeClr val="tx1"/>
                          </a:solidFill>
                          <a:effectLst/>
                          <a:latin typeface="+mn-lt"/>
                          <a:ea typeface="Times New Roman" panose="02020603050405020304" pitchFamily="18" charset="0"/>
                          <a:cs typeface="Calibri" panose="020F0502020204030204" pitchFamily="34" charset="0"/>
                        </a:rPr>
                        <a:t>(Stevens, 2012) </a:t>
                      </a:r>
                      <a:endParaRPr lang="en-US" sz="4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4000" b="1" dirty="0">
                          <a:solidFill>
                            <a:schemeClr val="tx1"/>
                          </a:solidFill>
                          <a:effectLst/>
                          <a:latin typeface="+mn-lt"/>
                          <a:ea typeface="Times New Roman" panose="02020603050405020304" pitchFamily="18" charset="0"/>
                          <a:cs typeface="Calibri" panose="020F0502020204030204" pitchFamily="34" charset="0"/>
                        </a:rPr>
                        <a:t>&gt; 0.40 </a:t>
                      </a:r>
                      <a:r>
                        <a:rPr lang="en-US" sz="4000" b="0" dirty="0">
                          <a:solidFill>
                            <a:schemeClr val="tx1"/>
                          </a:solidFill>
                          <a:effectLst/>
                          <a:latin typeface="+mn-lt"/>
                          <a:ea typeface="Times New Roman" panose="02020603050405020304" pitchFamily="18" charset="0"/>
                          <a:cs typeface="Calibri" panose="020F0502020204030204" pitchFamily="34" charset="0"/>
                        </a:rPr>
                        <a:t>for all items</a:t>
                      </a:r>
                      <a:endParaRPr lang="en-US" sz="40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lnSpc>
                          <a:spcPct val="100000"/>
                        </a:lnSpc>
                        <a:spcBef>
                          <a:spcPts val="0"/>
                        </a:spcBef>
                        <a:spcAft>
                          <a:spcPts val="0"/>
                        </a:spcAft>
                      </a:pPr>
                      <a:r>
                        <a:rPr lang="en-US" sz="4000" b="0" dirty="0">
                          <a:solidFill>
                            <a:schemeClr val="tx1"/>
                          </a:solidFill>
                          <a:effectLst/>
                          <a:latin typeface="+mn-lt"/>
                          <a:ea typeface="Times New Roman" panose="02020603050405020304" pitchFamily="18" charset="0"/>
                          <a:cs typeface="Times New Roman" panose="02020603050405020304" pitchFamily="18" charset="0"/>
                        </a:rPr>
                        <a:t>Not reported</a:t>
                      </a:r>
                    </a:p>
                  </a:txBody>
                  <a:tcPr marL="68580" marR="68580" marT="0" marB="0"/>
                </a:tc>
                <a:extLst>
                  <a:ext uri="{0D108BD9-81ED-4DB2-BD59-A6C34878D82A}">
                    <a16:rowId xmlns:a16="http://schemas.microsoft.com/office/drawing/2014/main" val="2759833903"/>
                  </a:ext>
                </a:extLst>
              </a:tr>
            </a:tbl>
          </a:graphicData>
        </a:graphic>
      </p:graphicFrame>
    </p:spTree>
    <p:extLst>
      <p:ext uri="{BB962C8B-B14F-4D97-AF65-F5344CB8AC3E}">
        <p14:creationId xmlns:p14="http://schemas.microsoft.com/office/powerpoint/2010/main" val="194755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BED8-F7F3-4A42-938A-B292C2E12907}"/>
              </a:ext>
            </a:extLst>
          </p:cNvPr>
          <p:cNvSpPr>
            <a:spLocks noGrp="1"/>
          </p:cNvSpPr>
          <p:nvPr>
            <p:ph type="ctrTitle"/>
          </p:nvPr>
        </p:nvSpPr>
        <p:spPr/>
        <p:txBody>
          <a:bodyPr/>
          <a:lstStyle/>
          <a:p>
            <a:r>
              <a:rPr lang="en-US" dirty="0"/>
              <a:t>Step 2: Approach to mapping survey topics to LCP components</a:t>
            </a:r>
          </a:p>
        </p:txBody>
      </p:sp>
      <p:sp>
        <p:nvSpPr>
          <p:cNvPr id="3" name="Slide Number Placeholder 2">
            <a:extLst>
              <a:ext uri="{FF2B5EF4-FFF2-40B4-BE49-F238E27FC236}">
                <a16:creationId xmlns:a16="http://schemas.microsoft.com/office/drawing/2014/main" id="{285C544A-EC74-AA48-A124-B8668BF5528F}"/>
              </a:ext>
            </a:extLst>
          </p:cNvPr>
          <p:cNvSpPr>
            <a:spLocks noGrp="1"/>
          </p:cNvSpPr>
          <p:nvPr>
            <p:ph type="sldNum" sz="quarter" idx="12"/>
          </p:nvPr>
        </p:nvSpPr>
        <p:spPr/>
        <p:txBody>
          <a:bodyPr/>
          <a:lstStyle/>
          <a:p>
            <a:fld id="{BA8CF1B3-96A0-D24B-B5C9-B5B93FF4523E}" type="slidenum">
              <a:rPr lang="uk-UA" smtClean="0"/>
              <a:pPr/>
              <a:t>11</a:t>
            </a:fld>
            <a:endParaRPr lang="uk-UA" dirty="0"/>
          </a:p>
        </p:txBody>
      </p:sp>
      <p:graphicFrame>
        <p:nvGraphicFramePr>
          <p:cNvPr id="10" name="Table 10">
            <a:extLst>
              <a:ext uri="{FF2B5EF4-FFF2-40B4-BE49-F238E27FC236}">
                <a16:creationId xmlns:a16="http://schemas.microsoft.com/office/drawing/2014/main" id="{0D9882F8-DF1A-4A88-AF50-DA359D23836E}"/>
              </a:ext>
            </a:extLst>
          </p:cNvPr>
          <p:cNvGraphicFramePr>
            <a:graphicFrameLocks noGrp="1"/>
          </p:cNvGraphicFramePr>
          <p:nvPr>
            <p:ph sz="quarter" idx="16"/>
            <p:extLst>
              <p:ext uri="{D42A27DB-BD31-4B8C-83A1-F6EECF244321}">
                <p14:modId xmlns:p14="http://schemas.microsoft.com/office/powerpoint/2010/main" val="1986030335"/>
              </p:ext>
            </p:extLst>
          </p:nvPr>
        </p:nvGraphicFramePr>
        <p:xfrm>
          <a:off x="1144587" y="3121025"/>
          <a:ext cx="22480588" cy="8595360"/>
        </p:xfrm>
        <a:graphic>
          <a:graphicData uri="http://schemas.openxmlformats.org/drawingml/2006/table">
            <a:tbl>
              <a:tblPr firstRow="1" bandRow="1">
                <a:tableStyleId>{00A15C55-8517-42AA-B614-E9B94910E393}</a:tableStyleId>
              </a:tblPr>
              <a:tblGrid>
                <a:gridCol w="17678400">
                  <a:extLst>
                    <a:ext uri="{9D8B030D-6E8A-4147-A177-3AD203B41FA5}">
                      <a16:colId xmlns:a16="http://schemas.microsoft.com/office/drawing/2014/main" val="3810153633"/>
                    </a:ext>
                  </a:extLst>
                </a:gridCol>
                <a:gridCol w="4802188">
                  <a:extLst>
                    <a:ext uri="{9D8B030D-6E8A-4147-A177-3AD203B41FA5}">
                      <a16:colId xmlns:a16="http://schemas.microsoft.com/office/drawing/2014/main" val="712520555"/>
                    </a:ext>
                  </a:extLst>
                </a:gridCol>
              </a:tblGrid>
              <a:tr h="370840">
                <a:tc>
                  <a:txBody>
                    <a:bodyPr/>
                    <a:lstStyle/>
                    <a:p>
                      <a:r>
                        <a:rPr lang="en-US" dirty="0"/>
                        <a:t>Topic</a:t>
                      </a:r>
                    </a:p>
                  </a:txBody>
                  <a:tcPr/>
                </a:tc>
                <a:tc>
                  <a:txBody>
                    <a:bodyPr/>
                    <a:lstStyle/>
                    <a:p>
                      <a:r>
                        <a:rPr lang="en-US" dirty="0"/>
                        <a:t>LCP alignment</a:t>
                      </a:r>
                    </a:p>
                  </a:txBody>
                  <a:tcPr/>
                </a:tc>
                <a:extLst>
                  <a:ext uri="{0D108BD9-81ED-4DB2-BD59-A6C34878D82A}">
                    <a16:rowId xmlns:a16="http://schemas.microsoft.com/office/drawing/2014/main" val="1507738325"/>
                  </a:ext>
                </a:extLst>
              </a:tr>
              <a:tr h="370840">
                <a:tc>
                  <a:txBody>
                    <a:bodyPr/>
                    <a:lstStyle/>
                    <a:p>
                      <a:r>
                        <a:rPr lang="en-US" dirty="0"/>
                        <a:t>Sense of belonging </a:t>
                      </a:r>
                    </a:p>
                    <a:p>
                      <a:r>
                        <a:rPr lang="en-US" sz="4000" dirty="0"/>
                        <a:t>(e.g., connections to adults at school and respect from other students)</a:t>
                      </a:r>
                    </a:p>
                  </a:txBody>
                  <a:tcPr/>
                </a:tc>
                <a:tc>
                  <a:txBody>
                    <a:bodyPr/>
                    <a:lstStyle/>
                    <a:p>
                      <a:pPr algn="l"/>
                      <a:r>
                        <a:rPr lang="en-US" dirty="0"/>
                        <a:t>I feel loved</a:t>
                      </a:r>
                    </a:p>
                  </a:txBody>
                  <a:tcPr/>
                </a:tc>
                <a:extLst>
                  <a:ext uri="{0D108BD9-81ED-4DB2-BD59-A6C34878D82A}">
                    <a16:rowId xmlns:a16="http://schemas.microsoft.com/office/drawing/2014/main" val="4007141604"/>
                  </a:ext>
                </a:extLst>
              </a:tr>
              <a:tr h="370840">
                <a:tc>
                  <a:txBody>
                    <a:bodyPr/>
                    <a:lstStyle/>
                    <a:p>
                      <a:r>
                        <a:rPr lang="en-US" dirty="0"/>
                        <a:t>Rigorous expectations </a:t>
                      </a:r>
                    </a:p>
                    <a:p>
                      <a:r>
                        <a:rPr lang="en-US" sz="4000" dirty="0"/>
                        <a:t>(e.g., teacher expectations and encouragement)</a:t>
                      </a:r>
                    </a:p>
                  </a:txBody>
                  <a:tcPr/>
                </a:tc>
                <a:tc>
                  <a:txBody>
                    <a:bodyPr/>
                    <a:lstStyle/>
                    <a:p>
                      <a:pPr algn="l"/>
                      <a:r>
                        <a:rPr lang="en-US" dirty="0"/>
                        <a:t>I feel challenged</a:t>
                      </a:r>
                    </a:p>
                  </a:txBody>
                  <a:tcPr/>
                </a:tc>
                <a:extLst>
                  <a:ext uri="{0D108BD9-81ED-4DB2-BD59-A6C34878D82A}">
                    <a16:rowId xmlns:a16="http://schemas.microsoft.com/office/drawing/2014/main" val="32842044"/>
                  </a:ext>
                </a:extLst>
              </a:tr>
              <a:tr h="370840">
                <a:tc>
                  <a:txBody>
                    <a:bodyPr/>
                    <a:lstStyle/>
                    <a:p>
                      <a:r>
                        <a:rPr lang="en-US" dirty="0"/>
                        <a:t>Perseverance </a:t>
                      </a:r>
                    </a:p>
                    <a:p>
                      <a:r>
                        <a:rPr lang="en-US" sz="4000" dirty="0"/>
                        <a:t>(e.g., focusing on a goal and overcoming problems when reaching a goal)</a:t>
                      </a:r>
                    </a:p>
                  </a:txBody>
                  <a:tcPr/>
                </a:tc>
                <a:tc>
                  <a:txBody>
                    <a:bodyPr/>
                    <a:lstStyle/>
                    <a:p>
                      <a:pPr algn="l"/>
                      <a:r>
                        <a:rPr lang="en-US" dirty="0"/>
                        <a:t>I feel prepared</a:t>
                      </a:r>
                    </a:p>
                  </a:txBody>
                  <a:tcPr/>
                </a:tc>
                <a:extLst>
                  <a:ext uri="{0D108BD9-81ED-4DB2-BD59-A6C34878D82A}">
                    <a16:rowId xmlns:a16="http://schemas.microsoft.com/office/drawing/2014/main" val="2934472551"/>
                  </a:ext>
                </a:extLst>
              </a:tr>
              <a:tr h="370840">
                <a:tc>
                  <a:txBody>
                    <a:bodyPr/>
                    <a:lstStyle/>
                    <a:p>
                      <a:r>
                        <a:rPr lang="en-US" dirty="0"/>
                        <a:t>Self-management </a:t>
                      </a:r>
                    </a:p>
                    <a:p>
                      <a:r>
                        <a:rPr lang="en-US" sz="4000" dirty="0"/>
                        <a:t>(e.g., follow directions in class and not waiting until the last minute to do work)</a:t>
                      </a:r>
                      <a:endParaRPr lang="en-US" sz="4000" b="1" dirty="0"/>
                    </a:p>
                  </a:txBody>
                  <a:tcPr/>
                </a:tc>
                <a:tc>
                  <a:txBody>
                    <a:bodyPr/>
                    <a:lstStyle/>
                    <a:p>
                      <a:pPr algn="l"/>
                      <a:r>
                        <a:rPr lang="en-US" dirty="0"/>
                        <a:t>I feel prepared</a:t>
                      </a:r>
                    </a:p>
                  </a:txBody>
                  <a:tcPr/>
                </a:tc>
                <a:extLst>
                  <a:ext uri="{0D108BD9-81ED-4DB2-BD59-A6C34878D82A}">
                    <a16:rowId xmlns:a16="http://schemas.microsoft.com/office/drawing/2014/main" val="1407400260"/>
                  </a:ext>
                </a:extLst>
              </a:tr>
              <a:tr h="370840">
                <a:tc>
                  <a:txBody>
                    <a:bodyPr/>
                    <a:lstStyle/>
                    <a:p>
                      <a:r>
                        <a:rPr lang="en-US" dirty="0"/>
                        <a:t>Self-efficacy </a:t>
                      </a:r>
                    </a:p>
                    <a:p>
                      <a:r>
                        <a:rPr lang="en-US" sz="4000" dirty="0"/>
                        <a:t>(e.g., confidence in ability to understand concepts and complete assigned work)</a:t>
                      </a:r>
                      <a:endParaRPr lang="en-US" sz="4000" b="1" dirty="0"/>
                    </a:p>
                  </a:txBody>
                  <a:tcPr/>
                </a:tc>
                <a:tc>
                  <a:txBody>
                    <a:bodyPr/>
                    <a:lstStyle/>
                    <a:p>
                      <a:pPr algn="l"/>
                      <a:r>
                        <a:rPr lang="en-US" dirty="0"/>
                        <a:t>I feel prepared</a:t>
                      </a:r>
                    </a:p>
                  </a:txBody>
                  <a:tcPr/>
                </a:tc>
                <a:extLst>
                  <a:ext uri="{0D108BD9-81ED-4DB2-BD59-A6C34878D82A}">
                    <a16:rowId xmlns:a16="http://schemas.microsoft.com/office/drawing/2014/main" val="2759833903"/>
                  </a:ext>
                </a:extLst>
              </a:tr>
            </a:tbl>
          </a:graphicData>
        </a:graphic>
      </p:graphicFrame>
    </p:spTree>
    <p:extLst>
      <p:ext uri="{BB962C8B-B14F-4D97-AF65-F5344CB8AC3E}">
        <p14:creationId xmlns:p14="http://schemas.microsoft.com/office/powerpoint/2010/main" val="58834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a:xfrm>
            <a:off x="1144587" y="1208544"/>
            <a:ext cx="22097999" cy="1219177"/>
          </a:xfrm>
        </p:spPr>
        <p:txBody>
          <a:bodyPr>
            <a:normAutofit/>
          </a:bodyPr>
          <a:lstStyle/>
          <a:p>
            <a:r>
              <a:rPr lang="en-US" dirty="0"/>
              <a:t>Step 3: Developing business rules for creating the LCP index</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12</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p:txBody>
          <a:bodyPr>
            <a:normAutofit/>
          </a:bodyPr>
          <a:lstStyle/>
          <a:p>
            <a:pPr marL="914400" indent="-914400">
              <a:buFont typeface="+mj-lt"/>
              <a:buAutoNum type="arabicPeriod"/>
            </a:pPr>
            <a:r>
              <a:rPr lang="en-US" dirty="0"/>
              <a:t>Calculate average response within each component.</a:t>
            </a:r>
          </a:p>
          <a:p>
            <a:pPr marL="914400" indent="-914400">
              <a:buFont typeface="+mj-lt"/>
              <a:buAutoNum type="arabicPeriod"/>
            </a:pPr>
            <a:r>
              <a:rPr lang="en-US" dirty="0"/>
              <a:t>For each component (separately), determine whether the component exceeds 3.5, which represents a positive outcome.</a:t>
            </a:r>
          </a:p>
          <a:p>
            <a:pPr marL="914400" indent="-914400">
              <a:buFont typeface="+mj-lt"/>
              <a:buAutoNum type="arabicPeriod"/>
            </a:pPr>
            <a:r>
              <a:rPr lang="en-US" dirty="0"/>
              <a:t>Define a student to be LCP if they have positive outcomes for each component.</a:t>
            </a:r>
          </a:p>
          <a:p>
            <a:pPr marL="914400" indent="-914400">
              <a:buFont typeface="+mj-lt"/>
              <a:buAutoNum type="arabicPeriod"/>
            </a:pPr>
            <a:r>
              <a:rPr lang="en-US" dirty="0"/>
              <a:t>Average across students to determine the district-level LCP index.</a:t>
            </a:r>
          </a:p>
          <a:p>
            <a:pPr marL="914400" indent="-914400">
              <a:buFont typeface="+mj-lt"/>
              <a:buAutoNum type="arabicPeriod"/>
            </a:pPr>
            <a:endParaRPr lang="en-US" dirty="0"/>
          </a:p>
          <a:p>
            <a:pPr marL="0" indent="0">
              <a:buNone/>
            </a:pPr>
            <a:r>
              <a:rPr lang="en-US" b="1" dirty="0"/>
              <a:t>Key consideration:</a:t>
            </a:r>
            <a:r>
              <a:rPr lang="en-US" dirty="0"/>
              <a:t> Defining the overall LCP index using separate indices makes it possible to consider each separately and helps identify high priority areas for improvement.</a:t>
            </a:r>
          </a:p>
        </p:txBody>
      </p:sp>
    </p:spTree>
    <p:extLst>
      <p:ext uri="{BB962C8B-B14F-4D97-AF65-F5344CB8AC3E}">
        <p14:creationId xmlns:p14="http://schemas.microsoft.com/office/powerpoint/2010/main" val="307077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28DDB0-C920-F444-B7D6-FE34B9680D10}"/>
              </a:ext>
            </a:extLst>
          </p:cNvPr>
          <p:cNvSpPr>
            <a:spLocks noGrp="1"/>
          </p:cNvSpPr>
          <p:nvPr>
            <p:ph type="sldNum" sz="quarter" idx="12"/>
          </p:nvPr>
        </p:nvSpPr>
        <p:spPr/>
        <p:txBody>
          <a:bodyPr/>
          <a:lstStyle/>
          <a:p>
            <a:fld id="{BA8CF1B3-96A0-D24B-B5C9-B5B93FF4523E}" type="slidenum">
              <a:rPr lang="uk-UA" smtClean="0"/>
              <a:pPr/>
              <a:t>13</a:t>
            </a:fld>
            <a:endParaRPr lang="uk-UA" dirty="0"/>
          </a:p>
        </p:txBody>
      </p:sp>
      <p:sp>
        <p:nvSpPr>
          <p:cNvPr id="2" name="Title 1">
            <a:extLst>
              <a:ext uri="{FF2B5EF4-FFF2-40B4-BE49-F238E27FC236}">
                <a16:creationId xmlns:a16="http://schemas.microsoft.com/office/drawing/2014/main" id="{A226D0BE-3018-1943-9CB6-3DBE5FA33E0C}"/>
              </a:ext>
            </a:extLst>
          </p:cNvPr>
          <p:cNvSpPr>
            <a:spLocks noGrp="1"/>
          </p:cNvSpPr>
          <p:nvPr>
            <p:ph type="ctrTitle"/>
          </p:nvPr>
        </p:nvSpPr>
        <p:spPr/>
        <p:txBody>
          <a:bodyPr>
            <a:normAutofit/>
          </a:bodyPr>
          <a:lstStyle/>
          <a:p>
            <a:r>
              <a:rPr lang="en-US" dirty="0"/>
              <a:t>Step 4: Providing evidence to inform key decisions</a:t>
            </a:r>
          </a:p>
        </p:txBody>
      </p:sp>
    </p:spTree>
    <p:extLst>
      <p:ext uri="{BB962C8B-B14F-4D97-AF65-F5344CB8AC3E}">
        <p14:creationId xmlns:p14="http://schemas.microsoft.com/office/powerpoint/2010/main" val="413537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t>How do we weight aspects of preparedness? </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14</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p:txBody>
          <a:bodyPr>
            <a:normAutofit lnSpcReduction="10000"/>
          </a:bodyPr>
          <a:lstStyle/>
          <a:p>
            <a:pPr marL="2695575" indent="-2695575">
              <a:buNone/>
            </a:pPr>
            <a:r>
              <a:rPr lang="en-US" b="1" dirty="0"/>
              <a:t>Question:</a:t>
            </a:r>
            <a:r>
              <a:rPr lang="en-US" dirty="0"/>
              <a:t> Should the three component scales in the Preparedness Index (perseverance, self-management, and self-efficacy) be weighted differently?</a:t>
            </a:r>
          </a:p>
          <a:p>
            <a:r>
              <a:rPr lang="en-US" dirty="0"/>
              <a:t>Are the components equally important?</a:t>
            </a:r>
          </a:p>
          <a:p>
            <a:pPr marL="0" indent="0">
              <a:buNone/>
            </a:pPr>
            <a:endParaRPr lang="en-US" dirty="0"/>
          </a:p>
          <a:p>
            <a:pPr marL="0" indent="0">
              <a:buNone/>
            </a:pPr>
            <a:r>
              <a:rPr lang="en-US" b="1" dirty="0"/>
              <a:t>Evidence:</a:t>
            </a:r>
          </a:p>
          <a:p>
            <a:r>
              <a:rPr lang="en-US" dirty="0"/>
              <a:t>Survey data: Contemporaneous correlations between scales and student outcomes showed that self-management and self-efficacy were better predictors than perseverance.</a:t>
            </a:r>
          </a:p>
          <a:p>
            <a:r>
              <a:rPr lang="en-US" dirty="0"/>
              <a:t>Literature: Perseverance is the best predictor of long-term outcomes.</a:t>
            </a:r>
          </a:p>
          <a:p>
            <a:endParaRPr lang="en-US" dirty="0"/>
          </a:p>
          <a:p>
            <a:pPr marL="0" indent="0">
              <a:buNone/>
            </a:pPr>
            <a:r>
              <a:rPr lang="en-US" b="1" dirty="0"/>
              <a:t>Decision:</a:t>
            </a:r>
            <a:r>
              <a:rPr lang="en-US" dirty="0"/>
              <a:t> Weight each component equally.</a:t>
            </a:r>
          </a:p>
        </p:txBody>
      </p:sp>
    </p:spTree>
    <p:extLst>
      <p:ext uri="{BB962C8B-B14F-4D97-AF65-F5344CB8AC3E}">
        <p14:creationId xmlns:p14="http://schemas.microsoft.com/office/powerpoint/2010/main" val="97984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normAutofit/>
          </a:bodyPr>
          <a:lstStyle/>
          <a:p>
            <a:r>
              <a:rPr lang="en-US" dirty="0"/>
              <a:t>How do we account for nonresponse bias? </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15</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p:txBody>
          <a:bodyPr>
            <a:normAutofit lnSpcReduction="10000"/>
          </a:bodyPr>
          <a:lstStyle/>
          <a:p>
            <a:pPr marL="0" indent="0">
              <a:buNone/>
            </a:pPr>
            <a:r>
              <a:rPr lang="en-US" b="1" dirty="0"/>
              <a:t>Question:</a:t>
            </a:r>
            <a:r>
              <a:rPr lang="en-US" dirty="0"/>
              <a:t> Should the district-level index include nonresponse weights? </a:t>
            </a:r>
          </a:p>
          <a:p>
            <a:r>
              <a:rPr lang="en-US" dirty="0"/>
              <a:t>The usefulness of the LCP index depends on whether it represents all students.</a:t>
            </a:r>
          </a:p>
          <a:p>
            <a:r>
              <a:rPr lang="en-US" dirty="0"/>
              <a:t>If only a select type of student responds, the resulting LCP index could be misleading.</a:t>
            </a:r>
          </a:p>
          <a:p>
            <a:endParaRPr lang="en-US" dirty="0"/>
          </a:p>
          <a:p>
            <a:pPr marL="0" indent="0">
              <a:buNone/>
            </a:pPr>
            <a:r>
              <a:rPr lang="en-US" b="1" dirty="0"/>
              <a:t>Evidence: </a:t>
            </a:r>
            <a:r>
              <a:rPr lang="en-US" dirty="0"/>
              <a:t>Examine sensitivity of results to nonresponse</a:t>
            </a:r>
          </a:p>
          <a:p>
            <a:r>
              <a:rPr lang="en-US" dirty="0"/>
              <a:t>Some evidence of differential response rates</a:t>
            </a:r>
          </a:p>
          <a:p>
            <a:r>
              <a:rPr lang="en-US" dirty="0"/>
              <a:t>Overall index is not sensitive to using weights </a:t>
            </a:r>
          </a:p>
          <a:p>
            <a:r>
              <a:rPr lang="en-US" dirty="0"/>
              <a:t>Limited low-effort responses</a:t>
            </a:r>
          </a:p>
          <a:p>
            <a:endParaRPr lang="en-US" dirty="0"/>
          </a:p>
          <a:p>
            <a:pPr marL="0" indent="0">
              <a:buNone/>
            </a:pPr>
            <a:r>
              <a:rPr lang="en-US" b="1" dirty="0"/>
              <a:t>Decision:</a:t>
            </a:r>
            <a:r>
              <a:rPr lang="en-US" dirty="0"/>
              <a:t> Weight all respondents equally</a:t>
            </a:r>
          </a:p>
          <a:p>
            <a:r>
              <a:rPr lang="en-US" dirty="0"/>
              <a:t>Increased transparency to stakeholders</a:t>
            </a:r>
          </a:p>
        </p:txBody>
      </p:sp>
    </p:spTree>
    <p:extLst>
      <p:ext uri="{BB962C8B-B14F-4D97-AF65-F5344CB8AC3E}">
        <p14:creationId xmlns:p14="http://schemas.microsoft.com/office/powerpoint/2010/main" val="422026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B2051B-3FF9-6348-8971-8C4130D9CC63}"/>
              </a:ext>
            </a:extLst>
          </p:cNvPr>
          <p:cNvSpPr>
            <a:spLocks noGrp="1"/>
          </p:cNvSpPr>
          <p:nvPr>
            <p:ph type="sldNum" sz="quarter" idx="12"/>
          </p:nvPr>
        </p:nvSpPr>
        <p:spPr/>
        <p:txBody>
          <a:bodyPr/>
          <a:lstStyle/>
          <a:p>
            <a:fld id="{BA8CF1B3-96A0-D24B-B5C9-B5B93FF4523E}" type="slidenum">
              <a:rPr lang="uk-UA" smtClean="0"/>
              <a:pPr/>
              <a:t>16</a:t>
            </a:fld>
            <a:endParaRPr lang="uk-UA" dirty="0"/>
          </a:p>
        </p:txBody>
      </p:sp>
      <p:sp>
        <p:nvSpPr>
          <p:cNvPr id="3" name="Title 2">
            <a:extLst>
              <a:ext uri="{FF2B5EF4-FFF2-40B4-BE49-F238E27FC236}">
                <a16:creationId xmlns:a16="http://schemas.microsoft.com/office/drawing/2014/main" id="{96A9D353-8B98-B946-98AD-662C7741FEA1}"/>
              </a:ext>
            </a:extLst>
          </p:cNvPr>
          <p:cNvSpPr>
            <a:spLocks noGrp="1"/>
          </p:cNvSpPr>
          <p:nvPr>
            <p:ph type="ctrTitle"/>
          </p:nvPr>
        </p:nvSpPr>
        <p:spPr/>
        <p:txBody>
          <a:bodyPr/>
          <a:lstStyle/>
          <a:p>
            <a:r>
              <a:rPr lang="en-US" dirty="0"/>
              <a:t>What we found</a:t>
            </a:r>
          </a:p>
        </p:txBody>
      </p:sp>
    </p:spTree>
    <p:extLst>
      <p:ext uri="{BB962C8B-B14F-4D97-AF65-F5344CB8AC3E}">
        <p14:creationId xmlns:p14="http://schemas.microsoft.com/office/powerpoint/2010/main" val="233329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745C-C70F-415B-B1EA-50A91197317A}"/>
              </a:ext>
            </a:extLst>
          </p:cNvPr>
          <p:cNvSpPr>
            <a:spLocks noGrp="1"/>
          </p:cNvSpPr>
          <p:nvPr>
            <p:ph type="ctrTitle"/>
          </p:nvPr>
        </p:nvSpPr>
        <p:spPr/>
        <p:txBody>
          <a:bodyPr/>
          <a:lstStyle/>
          <a:p>
            <a:r>
              <a:rPr lang="en-US" dirty="0"/>
              <a:t>Results and DCPS’s dissemination</a:t>
            </a:r>
          </a:p>
        </p:txBody>
      </p:sp>
      <p:sp>
        <p:nvSpPr>
          <p:cNvPr id="3" name="Slide Number Placeholder 2">
            <a:extLst>
              <a:ext uri="{FF2B5EF4-FFF2-40B4-BE49-F238E27FC236}">
                <a16:creationId xmlns:a16="http://schemas.microsoft.com/office/drawing/2014/main" id="{ED8F42D6-6B4E-4870-B7C0-AB8D3DDB01D3}"/>
              </a:ext>
            </a:extLst>
          </p:cNvPr>
          <p:cNvSpPr>
            <a:spLocks noGrp="1"/>
          </p:cNvSpPr>
          <p:nvPr>
            <p:ph type="sldNum" sz="quarter" idx="12"/>
          </p:nvPr>
        </p:nvSpPr>
        <p:spPr/>
        <p:txBody>
          <a:bodyPr/>
          <a:lstStyle/>
          <a:p>
            <a:fld id="{BA8CF1B3-96A0-D24B-B5C9-B5B93FF4523E}" type="slidenum">
              <a:rPr lang="uk-UA" smtClean="0"/>
              <a:pPr/>
              <a:t>17</a:t>
            </a:fld>
            <a:endParaRPr lang="uk-UA" dirty="0"/>
          </a:p>
        </p:txBody>
      </p:sp>
      <p:sp>
        <p:nvSpPr>
          <p:cNvPr id="4" name="Text Placeholder 3">
            <a:extLst>
              <a:ext uri="{FF2B5EF4-FFF2-40B4-BE49-F238E27FC236}">
                <a16:creationId xmlns:a16="http://schemas.microsoft.com/office/drawing/2014/main" id="{C60DE75F-8F1F-46A7-84E4-05ACD09DAFAC}"/>
              </a:ext>
            </a:extLst>
          </p:cNvPr>
          <p:cNvSpPr>
            <a:spLocks noGrp="1"/>
          </p:cNvSpPr>
          <p:nvPr>
            <p:ph type="body" sz="quarter" idx="14"/>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0AB539DA-B3EB-4761-889A-223B1520FCA3}"/>
              </a:ext>
            </a:extLst>
          </p:cNvPr>
          <p:cNvPicPr>
            <a:picLocks noChangeAspect="1"/>
          </p:cNvPicPr>
          <p:nvPr/>
        </p:nvPicPr>
        <p:blipFill>
          <a:blip r:embed="rId3"/>
          <a:stretch>
            <a:fillRect/>
          </a:stretch>
        </p:blipFill>
        <p:spPr>
          <a:xfrm>
            <a:off x="1144586" y="3362498"/>
            <a:ext cx="22098001" cy="6991004"/>
          </a:xfrm>
          <a:prstGeom prst="rect">
            <a:avLst/>
          </a:prstGeom>
        </p:spPr>
      </p:pic>
      <p:sp>
        <p:nvSpPr>
          <p:cNvPr id="6" name="TextBox 5">
            <a:extLst>
              <a:ext uri="{FF2B5EF4-FFF2-40B4-BE49-F238E27FC236}">
                <a16:creationId xmlns:a16="http://schemas.microsoft.com/office/drawing/2014/main" id="{02ED7F44-A36C-4D6A-ADD2-BE71244E98BD}"/>
              </a:ext>
            </a:extLst>
          </p:cNvPr>
          <p:cNvSpPr txBox="1"/>
          <p:nvPr/>
        </p:nvSpPr>
        <p:spPr>
          <a:xfrm>
            <a:off x="1144587" y="10755934"/>
            <a:ext cx="3733800" cy="523220"/>
          </a:xfrm>
          <a:prstGeom prst="rect">
            <a:avLst/>
          </a:prstGeom>
          <a:noFill/>
        </p:spPr>
        <p:txBody>
          <a:bodyPr wrap="square" rtlCol="0">
            <a:spAutoFit/>
          </a:bodyPr>
          <a:lstStyle/>
          <a:p>
            <a:r>
              <a:rPr lang="en-US" sz="2800" dirty="0">
                <a:solidFill>
                  <a:srgbClr val="576F7F"/>
                </a:solidFill>
                <a:latin typeface="Times New Roman" panose="02020603050405020304" pitchFamily="18" charset="0"/>
                <a:cs typeface="Times New Roman" panose="02020603050405020304" pitchFamily="18" charset="0"/>
              </a:rPr>
              <a:t>Source: DCPS, 2018a.</a:t>
            </a:r>
          </a:p>
        </p:txBody>
      </p:sp>
    </p:spTree>
    <p:extLst>
      <p:ext uri="{BB962C8B-B14F-4D97-AF65-F5344CB8AC3E}">
        <p14:creationId xmlns:p14="http://schemas.microsoft.com/office/powerpoint/2010/main" val="146910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7E2C-F0DD-4B88-841A-045B35A75BC0}"/>
              </a:ext>
            </a:extLst>
          </p:cNvPr>
          <p:cNvSpPr>
            <a:spLocks noGrp="1"/>
          </p:cNvSpPr>
          <p:nvPr>
            <p:ph type="ctrTitle"/>
          </p:nvPr>
        </p:nvSpPr>
        <p:spPr/>
        <p:txBody>
          <a:bodyPr/>
          <a:lstStyle/>
          <a:p>
            <a:r>
              <a:rPr lang="en-US" dirty="0"/>
              <a:t>Complementary past and future activities</a:t>
            </a:r>
          </a:p>
        </p:txBody>
      </p:sp>
      <p:sp>
        <p:nvSpPr>
          <p:cNvPr id="3" name="Slide Number Placeholder 2">
            <a:extLst>
              <a:ext uri="{FF2B5EF4-FFF2-40B4-BE49-F238E27FC236}">
                <a16:creationId xmlns:a16="http://schemas.microsoft.com/office/drawing/2014/main" id="{42D00A6C-87AE-4356-8300-08A6109AC60D}"/>
              </a:ext>
            </a:extLst>
          </p:cNvPr>
          <p:cNvSpPr>
            <a:spLocks noGrp="1"/>
          </p:cNvSpPr>
          <p:nvPr>
            <p:ph type="sldNum" sz="quarter" idx="12"/>
          </p:nvPr>
        </p:nvSpPr>
        <p:spPr/>
        <p:txBody>
          <a:bodyPr/>
          <a:lstStyle/>
          <a:p>
            <a:fld id="{BA8CF1B3-96A0-D24B-B5C9-B5B93FF4523E}" type="slidenum">
              <a:rPr lang="uk-UA" smtClean="0"/>
              <a:pPr/>
              <a:t>18</a:t>
            </a:fld>
            <a:endParaRPr lang="uk-UA" dirty="0"/>
          </a:p>
        </p:txBody>
      </p:sp>
      <p:sp>
        <p:nvSpPr>
          <p:cNvPr id="4" name="Text Placeholder 3">
            <a:extLst>
              <a:ext uri="{FF2B5EF4-FFF2-40B4-BE49-F238E27FC236}">
                <a16:creationId xmlns:a16="http://schemas.microsoft.com/office/drawing/2014/main" id="{C6D0915B-02D3-4633-B925-EB42E4B480AD}"/>
              </a:ext>
            </a:extLst>
          </p:cNvPr>
          <p:cNvSpPr>
            <a:spLocks noGrp="1"/>
          </p:cNvSpPr>
          <p:nvPr>
            <p:ph type="body" sz="quarter" idx="14"/>
          </p:nvPr>
        </p:nvSpPr>
        <p:spPr/>
        <p:txBody>
          <a:bodyPr/>
          <a:lstStyle/>
          <a:p>
            <a:r>
              <a:rPr lang="en-US" dirty="0"/>
              <a:t>Previous coaching activities included the following:</a:t>
            </a:r>
          </a:p>
          <a:p>
            <a:pPr marL="1203325" lvl="1" indent="-452438"/>
            <a:r>
              <a:rPr lang="en-US" sz="3800" dirty="0"/>
              <a:t>Exploring properties of the teacher survey</a:t>
            </a:r>
          </a:p>
          <a:p>
            <a:pPr marL="1203325" lvl="1" indent="-452438"/>
            <a:r>
              <a:rPr lang="en-US" sz="3800" dirty="0"/>
              <a:t>Using natural language processing techniques to highlight themes in parent open-ended responses</a:t>
            </a:r>
          </a:p>
          <a:p>
            <a:endParaRPr lang="en-US" sz="5933" dirty="0"/>
          </a:p>
          <a:p>
            <a:r>
              <a:rPr lang="en-US" dirty="0"/>
              <a:t>A future study will explore other uses of the SEL data to support DCPS in tracking progress toward its 2022 strategic goals. </a:t>
            </a:r>
          </a:p>
          <a:p>
            <a:pPr marL="1203325" lvl="1" indent="-452438"/>
            <a:r>
              <a:rPr lang="en-US" sz="3800" dirty="0"/>
              <a:t>It will study how SEL competencies predict key educational outcomes, such as grade transition and graduation.</a:t>
            </a:r>
          </a:p>
          <a:p>
            <a:pPr marL="1203325" lvl="1" indent="-452438"/>
            <a:r>
              <a:rPr lang="en-US" sz="3800" dirty="0"/>
              <a:t>It will investigate the extent to which reports of SEL skills change across grades.</a:t>
            </a:r>
          </a:p>
          <a:p>
            <a:endParaRPr lang="en-US" dirty="0"/>
          </a:p>
        </p:txBody>
      </p:sp>
    </p:spTree>
    <p:extLst>
      <p:ext uri="{BB962C8B-B14F-4D97-AF65-F5344CB8AC3E}">
        <p14:creationId xmlns:p14="http://schemas.microsoft.com/office/powerpoint/2010/main" val="357795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dirty="0"/>
              <a:t>Contact information </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19</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p:txBody>
          <a:bodyPr/>
          <a:lstStyle/>
          <a:p>
            <a:r>
              <a:rPr lang="en-US" dirty="0"/>
              <a:t>Tim Kautz</a:t>
            </a:r>
          </a:p>
          <a:p>
            <a:r>
              <a:rPr lang="en-US" dirty="0">
                <a:hlinkClick r:id="rId2"/>
              </a:rPr>
              <a:t>TKautz@mathematica-mpr.com</a:t>
            </a:r>
            <a:endParaRPr lang="en-US" dirty="0"/>
          </a:p>
          <a:p>
            <a:endParaRPr lang="en-US" dirty="0"/>
          </a:p>
          <a:p>
            <a:r>
              <a:rPr lang="en-US" dirty="0"/>
              <a:t>Kathleen Feeney</a:t>
            </a:r>
          </a:p>
          <a:p>
            <a:r>
              <a:rPr lang="en-US" dirty="0">
                <a:hlinkClick r:id="rId3"/>
              </a:rPr>
              <a:t>KFeeney@mathematica-mpr.com</a:t>
            </a:r>
            <a:r>
              <a:rPr lang="en-US" dirty="0"/>
              <a:t> </a:t>
            </a:r>
          </a:p>
          <a:p>
            <a:endParaRPr lang="en-US" dirty="0"/>
          </a:p>
        </p:txBody>
      </p:sp>
    </p:spTree>
    <p:extLst>
      <p:ext uri="{BB962C8B-B14F-4D97-AF65-F5344CB8AC3E}">
        <p14:creationId xmlns:p14="http://schemas.microsoft.com/office/powerpoint/2010/main" val="377788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B2051B-3FF9-6348-8971-8C4130D9CC63}"/>
              </a:ext>
            </a:extLst>
          </p:cNvPr>
          <p:cNvSpPr>
            <a:spLocks noGrp="1"/>
          </p:cNvSpPr>
          <p:nvPr>
            <p:ph type="sldNum" sz="quarter" idx="12"/>
          </p:nvPr>
        </p:nvSpPr>
        <p:spPr/>
        <p:txBody>
          <a:bodyPr/>
          <a:lstStyle/>
          <a:p>
            <a:fld id="{BA8CF1B3-96A0-D24B-B5C9-B5B93FF4523E}" type="slidenum">
              <a:rPr lang="uk-UA" smtClean="0"/>
              <a:pPr/>
              <a:t>2</a:t>
            </a:fld>
            <a:endParaRPr lang="uk-UA" dirty="0"/>
          </a:p>
        </p:txBody>
      </p:sp>
      <p:sp>
        <p:nvSpPr>
          <p:cNvPr id="3" name="Title 2">
            <a:extLst>
              <a:ext uri="{FF2B5EF4-FFF2-40B4-BE49-F238E27FC236}">
                <a16:creationId xmlns:a16="http://schemas.microsoft.com/office/drawing/2014/main" id="{96A9D353-8B98-B946-98AD-662C7741FEA1}"/>
              </a:ext>
            </a:extLst>
          </p:cNvPr>
          <p:cNvSpPr>
            <a:spLocks noGrp="1"/>
          </p:cNvSpPr>
          <p:nvPr>
            <p:ph type="ctrTitle"/>
          </p:nvPr>
        </p:nvSpPr>
        <p:spPr/>
        <p:txBody>
          <a:bodyPr/>
          <a:lstStyle/>
          <a:p>
            <a:r>
              <a:rPr lang="en-US" dirty="0"/>
              <a:t>Project purpose and partnership with the District of Columbia Public Schools (DCPS)</a:t>
            </a:r>
          </a:p>
        </p:txBody>
      </p:sp>
    </p:spTree>
    <p:extLst>
      <p:ext uri="{BB962C8B-B14F-4D97-AF65-F5344CB8AC3E}">
        <p14:creationId xmlns:p14="http://schemas.microsoft.com/office/powerpoint/2010/main" val="203915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dirty="0"/>
              <a:t>Disclaimer</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20</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p:txBody>
          <a:bodyPr>
            <a:normAutofit fontScale="92500" lnSpcReduction="10000"/>
          </a:bodyPr>
          <a:lstStyle/>
          <a:p>
            <a:r>
              <a:rPr lang="en-US" dirty="0">
                <a:latin typeface="Arial" panose="020B0604020202020204" pitchFamily="34" charset="0"/>
                <a:cs typeface="Arial" panose="020B0604020202020204" pitchFamily="34" charset="0"/>
              </a:rPr>
              <a:t>This work was funded by the U.S. Department of Education’s Institute of Education Sciences (IES) under contract ED-IES-17-C-0006, with REL Mid-Atlantic, administered by Mathematica Policy Research. The content of the presentation does not necessarily reflect the views or policies of IES or the U.S. Department of Education, nor does mention of trade names, commercial products, or organizations imply endorsement by the U.S. government. </a:t>
            </a:r>
          </a:p>
          <a:p>
            <a:endParaRPr lang="en-US" dirty="0"/>
          </a:p>
        </p:txBody>
      </p:sp>
    </p:spTree>
    <p:extLst>
      <p:ext uri="{BB962C8B-B14F-4D97-AF65-F5344CB8AC3E}">
        <p14:creationId xmlns:p14="http://schemas.microsoft.com/office/powerpoint/2010/main" val="187865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02A-A6CE-654D-904D-3CA7A1A3624A}"/>
              </a:ext>
            </a:extLst>
          </p:cNvPr>
          <p:cNvSpPr>
            <a:spLocks noGrp="1"/>
          </p:cNvSpPr>
          <p:nvPr>
            <p:ph type="ctrTitle"/>
          </p:nvPr>
        </p:nvSpPr>
        <p:spPr/>
        <p:txBody>
          <a:bodyPr/>
          <a:lstStyle/>
          <a:p>
            <a:r>
              <a:rPr lang="en-US" dirty="0"/>
              <a:t>Questions? </a:t>
            </a:r>
          </a:p>
        </p:txBody>
      </p:sp>
      <p:sp>
        <p:nvSpPr>
          <p:cNvPr id="3" name="Slide Number Placeholder 2">
            <a:extLst>
              <a:ext uri="{FF2B5EF4-FFF2-40B4-BE49-F238E27FC236}">
                <a16:creationId xmlns:a16="http://schemas.microsoft.com/office/drawing/2014/main" id="{EA01BAAA-13A0-3546-84C5-744CB29697F6}"/>
              </a:ext>
            </a:extLst>
          </p:cNvPr>
          <p:cNvSpPr>
            <a:spLocks noGrp="1"/>
          </p:cNvSpPr>
          <p:nvPr>
            <p:ph type="sldNum" sz="quarter" idx="12"/>
          </p:nvPr>
        </p:nvSpPr>
        <p:spPr/>
        <p:txBody>
          <a:bodyPr/>
          <a:lstStyle/>
          <a:p>
            <a:fld id="{BA8CF1B3-96A0-D24B-B5C9-B5B93FF4523E}" type="slidenum">
              <a:rPr lang="uk-UA" smtClean="0"/>
              <a:pPr/>
              <a:t>21</a:t>
            </a:fld>
            <a:endParaRPr lang="uk-UA" dirty="0"/>
          </a:p>
        </p:txBody>
      </p:sp>
      <p:pic>
        <p:nvPicPr>
          <p:cNvPr id="4" name="Picture 3">
            <a:extLst>
              <a:ext uri="{FF2B5EF4-FFF2-40B4-BE49-F238E27FC236}">
                <a16:creationId xmlns:a16="http://schemas.microsoft.com/office/drawing/2014/main" id="{00F7A6BE-1058-4495-BFD2-B70DCC0C3BC9}"/>
              </a:ext>
            </a:extLst>
          </p:cNvPr>
          <p:cNvPicPr>
            <a:picLocks noChangeAspect="1"/>
          </p:cNvPicPr>
          <p:nvPr/>
        </p:nvPicPr>
        <p:blipFill>
          <a:blip r:embed="rId2"/>
          <a:stretch>
            <a:fillRect/>
          </a:stretch>
        </p:blipFill>
        <p:spPr>
          <a:xfrm>
            <a:off x="6238795" y="2724150"/>
            <a:ext cx="14520148" cy="8267700"/>
          </a:xfrm>
          <a:prstGeom prst="rect">
            <a:avLst/>
          </a:prstGeom>
        </p:spPr>
      </p:pic>
    </p:spTree>
    <p:extLst>
      <p:ext uri="{BB962C8B-B14F-4D97-AF65-F5344CB8AC3E}">
        <p14:creationId xmlns:p14="http://schemas.microsoft.com/office/powerpoint/2010/main" val="146690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22</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6" y="3152752"/>
            <a:ext cx="22098002" cy="8886848"/>
          </a:xfrm>
        </p:spPr>
        <p:txBody>
          <a:bodyPr>
            <a:normAutofit fontScale="77500" lnSpcReduction="20000"/>
          </a:bodyPr>
          <a:lstStyle/>
          <a:p>
            <a:pPr marL="685800" indent="-685800">
              <a:buFont typeface="Arial" panose="020B0604020202020204" pitchFamily="34" charset="0"/>
              <a:buChar char="•"/>
            </a:pPr>
            <a:r>
              <a:rPr lang="en-US" sz="3600" dirty="0"/>
              <a:t>Bentler, P. M. (1990). Comparative fit indexes in structural models. </a:t>
            </a:r>
            <a:r>
              <a:rPr lang="en-US" sz="3600" i="1" dirty="0"/>
              <a:t>Psychological Bulletin, 107</a:t>
            </a:r>
            <a:r>
              <a:rPr lang="en-US" sz="3600" dirty="0"/>
              <a:t>(2), 238–246.</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Bland, J. M., &amp; Altman, D. G. (1997). Cronbach’s alpha. </a:t>
            </a:r>
            <a:r>
              <a:rPr lang="en-US" sz="3600" i="1" dirty="0"/>
              <a:t>BMJ, 314</a:t>
            </a:r>
            <a:r>
              <a:rPr lang="en-US" sz="3600" dirty="0"/>
              <a:t>(7080), 572.</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Brown, T. A. (2015). </a:t>
            </a:r>
            <a:r>
              <a:rPr lang="en-US" sz="3600" i="1" dirty="0"/>
              <a:t>Confirmatory factor analysis for applied research.</a:t>
            </a:r>
            <a:r>
              <a:rPr lang="en-US" sz="3600" dirty="0"/>
              <a:t> Guilford Publications. </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Browne, M. W., &amp; Cudeck, R. (1992). Alternative ways of assessing model fit. </a:t>
            </a:r>
            <a:r>
              <a:rPr lang="en-US" sz="3600" i="1" dirty="0"/>
              <a:t>Sociological Methods Research, 21</a:t>
            </a:r>
            <a:r>
              <a:rPr lang="en-US" sz="3600" dirty="0"/>
              <a:t>(2), 230–258.</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District of Columbia Public Schools (DCPS). (2017). </a:t>
            </a:r>
            <a:r>
              <a:rPr lang="en-US" sz="3600" i="1" dirty="0"/>
              <a:t>DCPS strategic plan – A capital commitment 2017-2022</a:t>
            </a:r>
            <a:r>
              <a:rPr lang="en-US" sz="3600" dirty="0"/>
              <a:t>. </a:t>
            </a:r>
            <a:r>
              <a:rPr lang="en-US" sz="3600" u="sng" dirty="0">
                <a:hlinkClick r:id="rId3"/>
              </a:rPr>
              <a:t>https://dcps.dc.gov/sites/default/files/dc/sites/dcps/publication/attachments/DCPS%20Strategic%20Plan%20-%20A%20Capital%20Commitment%202017-2022-English_0.pdf</a:t>
            </a:r>
            <a:r>
              <a:rPr lang="en-US" sz="3600" dirty="0"/>
              <a:t> </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District of Columbia Public Schools (DCPS). (2018a). </a:t>
            </a:r>
            <a:r>
              <a:rPr lang="en-US" sz="3600" i="1" dirty="0"/>
              <a:t>A capital commitment 2017-2022 – year 1 update</a:t>
            </a:r>
            <a:r>
              <a:rPr lang="en-US" sz="3600" dirty="0"/>
              <a:t>. </a:t>
            </a:r>
            <a:r>
              <a:rPr lang="en-US" sz="3600" dirty="0">
                <a:hlinkClick r:id="rId4"/>
              </a:rPr>
              <a:t>https://dcps.dc.gov/sites/default/files/dc/sites/dcps/publication/attachments/A%20Capital%20Commitment%202017-2022%20-%20Year%201%20Update.pdf</a:t>
            </a:r>
            <a:endParaRPr lang="en-US" sz="3600" dirty="0"/>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District of Columbia Public Schools (DCPS). (2018b). </a:t>
            </a:r>
            <a:r>
              <a:rPr lang="en-US" sz="3600" i="1" dirty="0"/>
              <a:t>DCPS 2018 Panorama survey results</a:t>
            </a:r>
            <a:r>
              <a:rPr lang="en-US" sz="3600" dirty="0"/>
              <a:t>. </a:t>
            </a:r>
            <a:r>
              <a:rPr lang="en-US" sz="3600" u="sng" dirty="0">
                <a:hlinkClick r:id="rId5"/>
              </a:rPr>
              <a:t>https://dcps.dc.gov/sites/default/files/dc/sites/dcps/page_content/attachments/2018PanoramaSurveyReport_0.pdf</a:t>
            </a:r>
            <a:endParaRPr lang="en-US" sz="3600" dirty="0"/>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Heckman, J. J., &amp; Kautz, T. (2012). Hard evidence on soft skills. </a:t>
            </a:r>
            <a:r>
              <a:rPr lang="en-US" sz="3600" i="1" dirty="0"/>
              <a:t>Labour Economics, 19</a:t>
            </a:r>
            <a:r>
              <a:rPr lang="en-US" sz="3600" dirty="0"/>
              <a:t>(4), 451–464.</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Kautz, T., Heckman, J. J., Diris, R., ter Weel, B., &amp; Borghans, L. (2014). </a:t>
            </a:r>
            <a:r>
              <a:rPr lang="en-US" sz="3600" i="1" dirty="0"/>
              <a:t>Fostering and measuring skills: Improving cognitive and non-cognitive skills to promote lifetime success</a:t>
            </a:r>
            <a:r>
              <a:rPr lang="en-US" sz="3600" dirty="0"/>
              <a:t> (OECD Education Working Papers No. 110). OECD Publishing.</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r>
              <a:rPr lang="en-US" sz="3600" dirty="0"/>
              <a:t>Stevens, J.P. (2012). </a:t>
            </a:r>
            <a:r>
              <a:rPr lang="en-US" sz="3600" i="1" dirty="0"/>
              <a:t>Applied multivariate statistics for the social sciences </a:t>
            </a:r>
            <a:r>
              <a:rPr lang="en-US" sz="3600" dirty="0"/>
              <a:t>(5th ed.). Routledge. </a:t>
            </a:r>
          </a:p>
        </p:txBody>
      </p:sp>
    </p:spTree>
    <p:extLst>
      <p:ext uri="{BB962C8B-B14F-4D97-AF65-F5344CB8AC3E}">
        <p14:creationId xmlns:p14="http://schemas.microsoft.com/office/powerpoint/2010/main" val="13467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B2051B-3FF9-6348-8971-8C4130D9CC63}"/>
              </a:ext>
            </a:extLst>
          </p:cNvPr>
          <p:cNvSpPr>
            <a:spLocks noGrp="1"/>
          </p:cNvSpPr>
          <p:nvPr>
            <p:ph type="sldNum" sz="quarter" idx="12"/>
          </p:nvPr>
        </p:nvSpPr>
        <p:spPr/>
        <p:txBody>
          <a:bodyPr/>
          <a:lstStyle/>
          <a:p>
            <a:fld id="{BA8CF1B3-96A0-D24B-B5C9-B5B93FF4523E}" type="slidenum">
              <a:rPr lang="uk-UA" smtClean="0"/>
              <a:pPr/>
              <a:t>23</a:t>
            </a:fld>
            <a:endParaRPr lang="uk-UA" dirty="0"/>
          </a:p>
        </p:txBody>
      </p:sp>
      <p:sp>
        <p:nvSpPr>
          <p:cNvPr id="3" name="Title 2">
            <a:extLst>
              <a:ext uri="{FF2B5EF4-FFF2-40B4-BE49-F238E27FC236}">
                <a16:creationId xmlns:a16="http://schemas.microsoft.com/office/drawing/2014/main" id="{96A9D353-8B98-B946-98AD-662C7741FEA1}"/>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103036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BED8-F7F3-4A42-938A-B292C2E12907}"/>
              </a:ext>
            </a:extLst>
          </p:cNvPr>
          <p:cNvSpPr>
            <a:spLocks noGrp="1"/>
          </p:cNvSpPr>
          <p:nvPr>
            <p:ph type="ctrTitle"/>
          </p:nvPr>
        </p:nvSpPr>
        <p:spPr/>
        <p:txBody>
          <a:bodyPr/>
          <a:lstStyle/>
          <a:p>
            <a:r>
              <a:rPr lang="en-US" dirty="0"/>
              <a:t>Overview of the student topics used in building the index</a:t>
            </a:r>
          </a:p>
        </p:txBody>
      </p:sp>
      <p:sp>
        <p:nvSpPr>
          <p:cNvPr id="3" name="Slide Number Placeholder 2">
            <a:extLst>
              <a:ext uri="{FF2B5EF4-FFF2-40B4-BE49-F238E27FC236}">
                <a16:creationId xmlns:a16="http://schemas.microsoft.com/office/drawing/2014/main" id="{285C544A-EC74-AA48-A124-B8668BF5528F}"/>
              </a:ext>
            </a:extLst>
          </p:cNvPr>
          <p:cNvSpPr>
            <a:spLocks noGrp="1"/>
          </p:cNvSpPr>
          <p:nvPr>
            <p:ph type="sldNum" sz="quarter" idx="12"/>
          </p:nvPr>
        </p:nvSpPr>
        <p:spPr/>
        <p:txBody>
          <a:bodyPr/>
          <a:lstStyle/>
          <a:p>
            <a:fld id="{BA8CF1B3-96A0-D24B-B5C9-B5B93FF4523E}" type="slidenum">
              <a:rPr lang="uk-UA" smtClean="0"/>
              <a:pPr/>
              <a:t>24</a:t>
            </a:fld>
            <a:endParaRPr lang="uk-UA" dirty="0"/>
          </a:p>
        </p:txBody>
      </p:sp>
      <p:graphicFrame>
        <p:nvGraphicFramePr>
          <p:cNvPr id="10" name="Table 10">
            <a:extLst>
              <a:ext uri="{FF2B5EF4-FFF2-40B4-BE49-F238E27FC236}">
                <a16:creationId xmlns:a16="http://schemas.microsoft.com/office/drawing/2014/main" id="{0D9882F8-DF1A-4A88-AF50-DA359D23836E}"/>
              </a:ext>
            </a:extLst>
          </p:cNvPr>
          <p:cNvGraphicFramePr>
            <a:graphicFrameLocks noGrp="1"/>
          </p:cNvGraphicFramePr>
          <p:nvPr>
            <p:ph sz="quarter" idx="16"/>
            <p:extLst>
              <p:ext uri="{D42A27DB-BD31-4B8C-83A1-F6EECF244321}">
                <p14:modId xmlns:p14="http://schemas.microsoft.com/office/powerpoint/2010/main" val="610070172"/>
              </p:ext>
            </p:extLst>
          </p:nvPr>
        </p:nvGraphicFramePr>
        <p:xfrm>
          <a:off x="1178241" y="2743200"/>
          <a:ext cx="20650200" cy="8930640"/>
        </p:xfrm>
        <a:graphic>
          <a:graphicData uri="http://schemas.openxmlformats.org/drawingml/2006/table">
            <a:tbl>
              <a:tblPr firstRow="1" bandRow="1">
                <a:tableStyleId>{00A15C55-8517-42AA-B614-E9B94910E393}</a:tableStyleId>
              </a:tblPr>
              <a:tblGrid>
                <a:gridCol w="17036733">
                  <a:extLst>
                    <a:ext uri="{9D8B030D-6E8A-4147-A177-3AD203B41FA5}">
                      <a16:colId xmlns:a16="http://schemas.microsoft.com/office/drawing/2014/main" val="3810153633"/>
                    </a:ext>
                  </a:extLst>
                </a:gridCol>
                <a:gridCol w="1752600">
                  <a:extLst>
                    <a:ext uri="{9D8B030D-6E8A-4147-A177-3AD203B41FA5}">
                      <a16:colId xmlns:a16="http://schemas.microsoft.com/office/drawing/2014/main" val="3958018372"/>
                    </a:ext>
                  </a:extLst>
                </a:gridCol>
                <a:gridCol w="1860867">
                  <a:extLst>
                    <a:ext uri="{9D8B030D-6E8A-4147-A177-3AD203B41FA5}">
                      <a16:colId xmlns:a16="http://schemas.microsoft.com/office/drawing/2014/main" val="2710375301"/>
                    </a:ext>
                  </a:extLst>
                </a:gridCol>
              </a:tblGrid>
              <a:tr h="687881">
                <a:tc rowSpan="2">
                  <a:txBody>
                    <a:bodyPr/>
                    <a:lstStyle/>
                    <a:p>
                      <a:r>
                        <a:rPr lang="en-US" dirty="0"/>
                        <a:t>Topic</a:t>
                      </a:r>
                    </a:p>
                  </a:txBody>
                  <a:tcPr anchor="b"/>
                </a:tc>
                <a:tc gridSpan="2">
                  <a:txBody>
                    <a:bodyPr/>
                    <a:lstStyle/>
                    <a:p>
                      <a:pPr algn="ctr"/>
                      <a:r>
                        <a:rPr lang="en-US" sz="4000" dirty="0"/>
                        <a:t># of items</a:t>
                      </a:r>
                    </a:p>
                  </a:txBody>
                  <a:tcPr/>
                </a:tc>
                <a:tc hMerge="1">
                  <a:txBody>
                    <a:bodyPr/>
                    <a:lstStyle/>
                    <a:p>
                      <a:endParaRPr lang="en-US" dirty="0"/>
                    </a:p>
                  </a:txBody>
                  <a:tcPr/>
                </a:tc>
                <a:extLst>
                  <a:ext uri="{0D108BD9-81ED-4DB2-BD59-A6C34878D82A}">
                    <a16:rowId xmlns:a16="http://schemas.microsoft.com/office/drawing/2014/main" val="1507738325"/>
                  </a:ext>
                </a:extLst>
              </a:tr>
              <a:tr h="879135">
                <a:tc vMerge="1">
                  <a:txBody>
                    <a:bodyPr/>
                    <a:lstStyle/>
                    <a:p>
                      <a:endParaRPr lang="en-US" dirty="0"/>
                    </a:p>
                  </a:txBody>
                  <a:tcPr>
                    <a:solidFill>
                      <a:schemeClr val="accent4"/>
                    </a:solidFill>
                  </a:tcPr>
                </a:tc>
                <a:tc>
                  <a:txBody>
                    <a:bodyPr/>
                    <a:lstStyle/>
                    <a:p>
                      <a:pPr algn="ctr"/>
                      <a:r>
                        <a:rPr lang="en-US" sz="3200" b="1" dirty="0">
                          <a:solidFill>
                            <a:schemeClr val="bg1"/>
                          </a:solidFill>
                        </a:rPr>
                        <a:t>Grades 3 to 5</a:t>
                      </a:r>
                    </a:p>
                  </a:txBody>
                  <a:tcPr>
                    <a:solidFill>
                      <a:schemeClr val="accent4"/>
                    </a:solidFill>
                  </a:tcPr>
                </a:tc>
                <a:tc>
                  <a:txBody>
                    <a:bodyPr/>
                    <a:lstStyle/>
                    <a:p>
                      <a:pPr algn="ctr"/>
                      <a:r>
                        <a:rPr lang="en-US" sz="3200" b="1" dirty="0">
                          <a:solidFill>
                            <a:schemeClr val="bg1"/>
                          </a:solidFill>
                        </a:rPr>
                        <a:t>Grades 6 to 12</a:t>
                      </a:r>
                    </a:p>
                  </a:txBody>
                  <a:tcPr>
                    <a:solidFill>
                      <a:schemeClr val="accent4"/>
                    </a:solidFill>
                  </a:tcPr>
                </a:tc>
                <a:extLst>
                  <a:ext uri="{0D108BD9-81ED-4DB2-BD59-A6C34878D82A}">
                    <a16:rowId xmlns:a16="http://schemas.microsoft.com/office/drawing/2014/main" val="2779841786"/>
                  </a:ext>
                </a:extLst>
              </a:tr>
              <a:tr h="1405669">
                <a:tc>
                  <a:txBody>
                    <a:bodyPr/>
                    <a:lstStyle/>
                    <a:p>
                      <a:r>
                        <a:rPr lang="en-US" dirty="0"/>
                        <a:t>Sense of belonging* </a:t>
                      </a:r>
                    </a:p>
                    <a:p>
                      <a:r>
                        <a:rPr lang="en-US" sz="4000" dirty="0"/>
                        <a:t>- connections to adults at school and respect from other students</a:t>
                      </a:r>
                    </a:p>
                  </a:txBody>
                  <a:tcPr/>
                </a:tc>
                <a:tc>
                  <a:txBody>
                    <a:bodyPr/>
                    <a:lstStyle/>
                    <a:p>
                      <a:pPr algn="ctr"/>
                      <a:r>
                        <a:rPr lang="en-US" sz="4000" dirty="0"/>
                        <a:t>4</a:t>
                      </a:r>
                    </a:p>
                  </a:txBody>
                  <a:tcPr/>
                </a:tc>
                <a:tc>
                  <a:txBody>
                    <a:bodyPr/>
                    <a:lstStyle/>
                    <a:p>
                      <a:pPr algn="ctr"/>
                      <a:r>
                        <a:rPr lang="en-US" sz="4000" dirty="0"/>
                        <a:t>5</a:t>
                      </a:r>
                    </a:p>
                  </a:txBody>
                  <a:tcPr/>
                </a:tc>
                <a:extLst>
                  <a:ext uri="{0D108BD9-81ED-4DB2-BD59-A6C34878D82A}">
                    <a16:rowId xmlns:a16="http://schemas.microsoft.com/office/drawing/2014/main" val="4007141604"/>
                  </a:ext>
                </a:extLst>
              </a:tr>
              <a:tr h="1405669">
                <a:tc>
                  <a:txBody>
                    <a:bodyPr/>
                    <a:lstStyle/>
                    <a:p>
                      <a:r>
                        <a:rPr lang="en-US" dirty="0"/>
                        <a:t>Rigorous expectations* </a:t>
                      </a:r>
                    </a:p>
                    <a:p>
                      <a:r>
                        <a:rPr lang="en-US" sz="4000" dirty="0"/>
                        <a:t>- teacher expectations and encouragement</a:t>
                      </a:r>
                    </a:p>
                  </a:txBody>
                  <a:tcPr/>
                </a:tc>
                <a:tc>
                  <a:txBody>
                    <a:bodyPr/>
                    <a:lstStyle/>
                    <a:p>
                      <a:pPr algn="ctr"/>
                      <a:r>
                        <a:rPr lang="en-US" sz="4000" dirty="0"/>
                        <a:t>5</a:t>
                      </a:r>
                    </a:p>
                  </a:txBody>
                  <a:tcPr/>
                </a:tc>
                <a:tc>
                  <a:txBody>
                    <a:bodyPr/>
                    <a:lstStyle/>
                    <a:p>
                      <a:pPr algn="ctr"/>
                      <a:r>
                        <a:rPr lang="en-US" sz="4000" dirty="0"/>
                        <a:t>5</a:t>
                      </a:r>
                    </a:p>
                  </a:txBody>
                  <a:tcPr/>
                </a:tc>
                <a:extLst>
                  <a:ext uri="{0D108BD9-81ED-4DB2-BD59-A6C34878D82A}">
                    <a16:rowId xmlns:a16="http://schemas.microsoft.com/office/drawing/2014/main" val="32842044"/>
                  </a:ext>
                </a:extLst>
              </a:tr>
              <a:tr h="1405669">
                <a:tc>
                  <a:txBody>
                    <a:bodyPr/>
                    <a:lstStyle/>
                    <a:p>
                      <a:r>
                        <a:rPr lang="en-US" dirty="0"/>
                        <a:t>Perseverance </a:t>
                      </a:r>
                    </a:p>
                    <a:p>
                      <a:r>
                        <a:rPr lang="en-US" sz="4000" dirty="0"/>
                        <a:t>- focusing on a goal and overcoming problems when reaching a goal</a:t>
                      </a:r>
                    </a:p>
                  </a:txBody>
                  <a:tcPr/>
                </a:tc>
                <a:tc>
                  <a:txBody>
                    <a:bodyPr/>
                    <a:lstStyle/>
                    <a:p>
                      <a:pPr algn="ctr"/>
                      <a:r>
                        <a:rPr lang="en-US" sz="4000" dirty="0"/>
                        <a:t>4</a:t>
                      </a:r>
                    </a:p>
                  </a:txBody>
                  <a:tcPr/>
                </a:tc>
                <a:tc>
                  <a:txBody>
                    <a:bodyPr/>
                    <a:lstStyle/>
                    <a:p>
                      <a:pPr algn="ctr"/>
                      <a:r>
                        <a:rPr lang="en-US" sz="4000" dirty="0"/>
                        <a:t>5</a:t>
                      </a:r>
                    </a:p>
                  </a:txBody>
                  <a:tcPr/>
                </a:tc>
                <a:extLst>
                  <a:ext uri="{0D108BD9-81ED-4DB2-BD59-A6C34878D82A}">
                    <a16:rowId xmlns:a16="http://schemas.microsoft.com/office/drawing/2014/main" val="2934472551"/>
                  </a:ext>
                </a:extLst>
              </a:tr>
              <a:tr h="1405669">
                <a:tc>
                  <a:txBody>
                    <a:bodyPr/>
                    <a:lstStyle/>
                    <a:p>
                      <a:r>
                        <a:rPr lang="en-US" dirty="0"/>
                        <a:t>Self-management </a:t>
                      </a:r>
                    </a:p>
                    <a:p>
                      <a:r>
                        <a:rPr lang="en-US" sz="4000" dirty="0"/>
                        <a:t>- follow directions in class and not waiting until the last minute to do work</a:t>
                      </a:r>
                      <a:endParaRPr lang="en-US" sz="4000" b="1" dirty="0"/>
                    </a:p>
                  </a:txBody>
                  <a:tcPr/>
                </a:tc>
                <a:tc>
                  <a:txBody>
                    <a:bodyPr/>
                    <a:lstStyle/>
                    <a:p>
                      <a:pPr algn="ctr"/>
                      <a:r>
                        <a:rPr lang="en-US" sz="4000" b="0" dirty="0"/>
                        <a:t>5</a:t>
                      </a:r>
                    </a:p>
                  </a:txBody>
                  <a:tcPr/>
                </a:tc>
                <a:tc>
                  <a:txBody>
                    <a:bodyPr/>
                    <a:lstStyle/>
                    <a:p>
                      <a:pPr algn="ctr"/>
                      <a:r>
                        <a:rPr lang="en-US" sz="4000" b="0" dirty="0"/>
                        <a:t>5</a:t>
                      </a:r>
                    </a:p>
                  </a:txBody>
                  <a:tcPr/>
                </a:tc>
                <a:extLst>
                  <a:ext uri="{0D108BD9-81ED-4DB2-BD59-A6C34878D82A}">
                    <a16:rowId xmlns:a16="http://schemas.microsoft.com/office/drawing/2014/main" val="1407400260"/>
                  </a:ext>
                </a:extLst>
              </a:tr>
              <a:tr h="1405669">
                <a:tc>
                  <a:txBody>
                    <a:bodyPr/>
                    <a:lstStyle/>
                    <a:p>
                      <a:r>
                        <a:rPr lang="en-US" dirty="0"/>
                        <a:t>Self-efficacy </a:t>
                      </a:r>
                    </a:p>
                    <a:p>
                      <a:r>
                        <a:rPr lang="en-US" sz="4000" dirty="0"/>
                        <a:t>- confidence in ability to understand concepts and complete assigned work</a:t>
                      </a:r>
                      <a:endParaRPr lang="en-US" sz="4000" b="1" dirty="0"/>
                    </a:p>
                  </a:txBody>
                  <a:tcPr/>
                </a:tc>
                <a:tc>
                  <a:txBody>
                    <a:bodyPr/>
                    <a:lstStyle/>
                    <a:p>
                      <a:pPr algn="ctr"/>
                      <a:r>
                        <a:rPr lang="en-US" sz="4000" b="0" dirty="0"/>
                        <a:t>5</a:t>
                      </a:r>
                    </a:p>
                  </a:txBody>
                  <a:tcPr/>
                </a:tc>
                <a:tc>
                  <a:txBody>
                    <a:bodyPr/>
                    <a:lstStyle/>
                    <a:p>
                      <a:pPr algn="ctr"/>
                      <a:r>
                        <a:rPr lang="en-US" sz="4000" b="0" dirty="0"/>
                        <a:t>5</a:t>
                      </a:r>
                    </a:p>
                  </a:txBody>
                  <a:tcPr/>
                </a:tc>
                <a:extLst>
                  <a:ext uri="{0D108BD9-81ED-4DB2-BD59-A6C34878D82A}">
                    <a16:rowId xmlns:a16="http://schemas.microsoft.com/office/drawing/2014/main" val="2759833903"/>
                  </a:ext>
                </a:extLst>
              </a:tr>
            </a:tbl>
          </a:graphicData>
        </a:graphic>
      </p:graphicFrame>
    </p:spTree>
    <p:extLst>
      <p:ext uri="{BB962C8B-B14F-4D97-AF65-F5344CB8AC3E}">
        <p14:creationId xmlns:p14="http://schemas.microsoft.com/office/powerpoint/2010/main" val="102563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t>Steps for validating survey</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25</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p:txBody>
          <a:bodyPr>
            <a:normAutofit/>
          </a:bodyPr>
          <a:lstStyle/>
          <a:p>
            <a:pPr marL="914400" indent="-914400">
              <a:buFont typeface="+mj-lt"/>
              <a:buAutoNum type="arabicPeriod"/>
            </a:pPr>
            <a:r>
              <a:rPr lang="en-US" dirty="0"/>
              <a:t>Prespecify validity criteria.</a:t>
            </a:r>
          </a:p>
          <a:p>
            <a:pPr marL="914400" indent="-914400">
              <a:buFont typeface="+mj-lt"/>
              <a:buAutoNum type="arabicPeriod"/>
            </a:pPr>
            <a:r>
              <a:rPr lang="en-US" dirty="0"/>
              <a:t>Calculate Cronbach’s alpha (a measure of reliability) and conduct analyses to estimate the number of underlying factors per scale.</a:t>
            </a:r>
          </a:p>
          <a:p>
            <a:pPr marL="1660525" lvl="1" indent="-588963"/>
            <a:r>
              <a:rPr lang="en-US" sz="3600" dirty="0"/>
              <a:t>Ensure that each scale reliably captures a single factor.</a:t>
            </a:r>
          </a:p>
          <a:p>
            <a:pPr marL="914400" indent="-914400">
              <a:buFont typeface="+mj-lt"/>
              <a:buAutoNum type="arabicPeriod"/>
            </a:pPr>
            <a:r>
              <a:rPr lang="en-US" dirty="0"/>
              <a:t>Conduct an initial confirmatory factor analysis.</a:t>
            </a:r>
          </a:p>
          <a:p>
            <a:pPr marL="1660525" lvl="1" indent="-588963"/>
            <a:r>
              <a:rPr lang="en-US" sz="3600" dirty="0"/>
              <a:t>Assess overall fit.</a:t>
            </a:r>
          </a:p>
          <a:p>
            <a:pPr marL="1660525" lvl="1" indent="-588963"/>
            <a:r>
              <a:rPr lang="en-US" sz="3600" dirty="0"/>
              <a:t>Investigate whether scales capture distinct factors.</a:t>
            </a:r>
          </a:p>
          <a:p>
            <a:pPr marL="914400" indent="-914400">
              <a:buFont typeface="+mj-lt"/>
              <a:buAutoNum type="arabicPeriod"/>
            </a:pPr>
            <a:r>
              <a:rPr lang="en-US" dirty="0"/>
              <a:t>Revise scales as needed based on results.</a:t>
            </a:r>
          </a:p>
          <a:p>
            <a:pPr marL="914400" indent="-914400">
              <a:buFont typeface="+mj-lt"/>
              <a:buAutoNum type="arabicPeriod"/>
            </a:pPr>
            <a:r>
              <a:rPr lang="en-US" dirty="0"/>
              <a:t>Confirm that final scales meet prespecified criteria.</a:t>
            </a:r>
          </a:p>
          <a:p>
            <a:pPr marL="1660525" lvl="1" indent="-588963"/>
            <a:r>
              <a:rPr lang="en-US" sz="3600" dirty="0"/>
              <a:t>Distinct factors (discriminant validity)</a:t>
            </a:r>
            <a:endParaRPr lang="en-US" dirty="0"/>
          </a:p>
          <a:p>
            <a:pPr marL="0" indent="0">
              <a:buNone/>
            </a:pPr>
            <a:endParaRPr lang="en-US" dirty="0"/>
          </a:p>
        </p:txBody>
      </p:sp>
    </p:spTree>
    <p:extLst>
      <p:ext uri="{BB962C8B-B14F-4D97-AF65-F5344CB8AC3E}">
        <p14:creationId xmlns:p14="http://schemas.microsoft.com/office/powerpoint/2010/main" val="41183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normAutofit/>
          </a:bodyPr>
          <a:lstStyle/>
          <a:p>
            <a:r>
              <a:rPr lang="en-US" dirty="0"/>
              <a:t>How do we adjust the index for low-effort respondents?  </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26</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p:txBody>
          <a:bodyPr>
            <a:normAutofit/>
          </a:bodyPr>
          <a:lstStyle/>
          <a:p>
            <a:pPr marL="0" indent="0">
              <a:buNone/>
            </a:pPr>
            <a:r>
              <a:rPr lang="en-US" b="1" dirty="0"/>
              <a:t>Question:</a:t>
            </a:r>
            <a:r>
              <a:rPr lang="en-US" dirty="0"/>
              <a:t> How do we identify low-effort respondents and their resulting impact or bias on the results?</a:t>
            </a:r>
          </a:p>
          <a:p>
            <a:r>
              <a:rPr lang="en-US" dirty="0"/>
              <a:t>Straightlining</a:t>
            </a:r>
          </a:p>
          <a:p>
            <a:r>
              <a:rPr lang="en-US" dirty="0"/>
              <a:t>Rapid completion</a:t>
            </a:r>
          </a:p>
          <a:p>
            <a:endParaRPr lang="en-US" dirty="0"/>
          </a:p>
          <a:p>
            <a:pPr marL="0" indent="0">
              <a:buNone/>
            </a:pPr>
            <a:r>
              <a:rPr lang="en-US" b="1" dirty="0"/>
              <a:t>Evidence: </a:t>
            </a:r>
            <a:r>
              <a:rPr lang="en-US" dirty="0"/>
              <a:t>Examine straightlining patterns.</a:t>
            </a:r>
            <a:endParaRPr lang="en-US" b="1" dirty="0"/>
          </a:p>
          <a:p>
            <a:r>
              <a:rPr lang="en-US" dirty="0"/>
              <a:t>The overall index is not sensitive to excluding them (difference is 0.4 out of 100).</a:t>
            </a:r>
          </a:p>
          <a:p>
            <a:endParaRPr lang="en-US" dirty="0"/>
          </a:p>
          <a:p>
            <a:pPr marL="0" indent="0">
              <a:buNone/>
            </a:pPr>
            <a:r>
              <a:rPr lang="en-US" b="1" dirty="0"/>
              <a:t>Decision:</a:t>
            </a:r>
            <a:r>
              <a:rPr lang="en-US" dirty="0"/>
              <a:t> Include students who straightline in the index.</a:t>
            </a:r>
          </a:p>
          <a:p>
            <a:r>
              <a:rPr lang="en-US" dirty="0"/>
              <a:t>Some students might be providing sincere responses.</a:t>
            </a:r>
          </a:p>
        </p:txBody>
      </p:sp>
    </p:spTree>
    <p:extLst>
      <p:ext uri="{BB962C8B-B14F-4D97-AF65-F5344CB8AC3E}">
        <p14:creationId xmlns:p14="http://schemas.microsoft.com/office/powerpoint/2010/main" val="218493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CF1B3-96A0-D24B-B5C9-B5B93FF4523E}" type="slidenum">
              <a:rPr lang="uk-UA" smtClean="0"/>
              <a:pPr/>
              <a:t>27</a:t>
            </a:fld>
            <a:endParaRPr lang="uk-UA" dirty="0"/>
          </a:p>
        </p:txBody>
      </p:sp>
      <p:sp>
        <p:nvSpPr>
          <p:cNvPr id="3" name="Title 2"/>
          <p:cNvSpPr>
            <a:spLocks noGrp="1"/>
          </p:cNvSpPr>
          <p:nvPr>
            <p:ph type="ctrTitle"/>
          </p:nvPr>
        </p:nvSpPr>
        <p:spPr/>
        <p:txBody>
          <a:bodyPr>
            <a:normAutofit fontScale="90000"/>
          </a:bodyPr>
          <a:lstStyle/>
          <a:p>
            <a:r>
              <a:rPr lang="en-US" dirty="0"/>
              <a:t>Research Partnerships on Using Kindergarten Entry Assessments to Track City Progress in Promoting Reading Proficiency</a:t>
            </a:r>
          </a:p>
        </p:txBody>
      </p:sp>
      <p:sp>
        <p:nvSpPr>
          <p:cNvPr id="4" name="Text Placeholder 3"/>
          <p:cNvSpPr>
            <a:spLocks noGrp="1"/>
          </p:cNvSpPr>
          <p:nvPr>
            <p:ph type="body" sz="quarter" idx="14"/>
          </p:nvPr>
        </p:nvSpPr>
        <p:spPr>
          <a:xfrm>
            <a:off x="2269830" y="8458201"/>
            <a:ext cx="4742158" cy="2968950"/>
          </a:xfrm>
        </p:spPr>
        <p:txBody>
          <a:bodyPr>
            <a:normAutofit/>
          </a:bodyPr>
          <a:lstStyle/>
          <a:p>
            <a:r>
              <a:rPr lang="en-US" sz="3600" dirty="0"/>
              <a:t>SREE: March 13, 2020</a:t>
            </a:r>
          </a:p>
        </p:txBody>
      </p:sp>
      <p:sp>
        <p:nvSpPr>
          <p:cNvPr id="5" name="Text Placeholder 4"/>
          <p:cNvSpPr>
            <a:spLocks noGrp="1"/>
          </p:cNvSpPr>
          <p:nvPr>
            <p:ph type="body" sz="quarter" idx="15"/>
          </p:nvPr>
        </p:nvSpPr>
        <p:spPr>
          <a:xfrm>
            <a:off x="7316787" y="8458201"/>
            <a:ext cx="10210800" cy="2968950"/>
          </a:xfrm>
        </p:spPr>
        <p:txBody>
          <a:bodyPr>
            <a:noAutofit/>
          </a:bodyPr>
          <a:lstStyle/>
          <a:p>
            <a:r>
              <a:rPr lang="en-US" sz="3200" dirty="0"/>
              <a:t>Jessica F. Harding, Mathematica</a:t>
            </a:r>
            <a:br>
              <a:rPr lang="en-US" sz="3200" dirty="0"/>
            </a:br>
            <a:r>
              <a:rPr lang="en-US" sz="3200" dirty="0"/>
              <a:t>Mariesa Herrmann, Mathematica</a:t>
            </a:r>
          </a:p>
          <a:p>
            <a:r>
              <a:rPr lang="en-US" sz="3200" dirty="0"/>
              <a:t>Kristyn Stewart, School District of Philadelphia</a:t>
            </a:r>
            <a:br>
              <a:rPr lang="en-US" sz="3200" dirty="0"/>
            </a:br>
            <a:r>
              <a:rPr lang="en-US" sz="3200" dirty="0"/>
              <a:t>Katherine Mosher, School District of Philadelphia</a:t>
            </a:r>
            <a:br>
              <a:rPr lang="en-US" sz="3200" dirty="0"/>
            </a:br>
            <a:r>
              <a:rPr lang="en-US" sz="3200" dirty="0"/>
              <a:t>Elias Hanno, Burning Glass Technologies</a:t>
            </a:r>
            <a:br>
              <a:rPr lang="en-US" sz="3200" dirty="0"/>
            </a:br>
            <a:r>
              <a:rPr lang="en-US" sz="3200" dirty="0"/>
              <a:t>Christine Ross, Mathematica</a:t>
            </a:r>
          </a:p>
          <a:p>
            <a:r>
              <a:rPr lang="en-US" sz="3200" dirty="0"/>
              <a:t> </a:t>
            </a:r>
          </a:p>
        </p:txBody>
      </p:sp>
      <p:sp>
        <p:nvSpPr>
          <p:cNvPr id="7" name="TextBox 6"/>
          <p:cNvSpPr txBox="1"/>
          <p:nvPr/>
        </p:nvSpPr>
        <p:spPr>
          <a:xfrm>
            <a:off x="3174929" y="3358914"/>
            <a:ext cx="18332896" cy="507831"/>
          </a:xfrm>
          <a:prstGeom prst="rect">
            <a:avLst/>
          </a:prstGeom>
          <a:noFill/>
        </p:spPr>
        <p:txBody>
          <a:bodyPr wrap="square" rtlCol="0">
            <a:spAutoFit/>
          </a:bodyPr>
          <a:lstStyle/>
          <a:p>
            <a:pPr algn="ctr"/>
            <a:r>
              <a:rPr lang="en-US" sz="2700" b="1" dirty="0">
                <a:solidFill>
                  <a:schemeClr val="bg1"/>
                </a:solidFill>
                <a:latin typeface="Arial" panose="020B0604020202020204" pitchFamily="34" charset="0"/>
                <a:cs typeface="Arial" panose="020B0604020202020204" pitchFamily="34" charset="0"/>
              </a:rPr>
              <a:t>Delaware ● District of Columbia ● Maryland ● New Jersey ● Pennsylvania </a:t>
            </a:r>
          </a:p>
        </p:txBody>
      </p:sp>
      <p:pic>
        <p:nvPicPr>
          <p:cNvPr id="9" name="Picture 8">
            <a:extLst>
              <a:ext uri="{FF2B5EF4-FFF2-40B4-BE49-F238E27FC236}">
                <a16:creationId xmlns:a16="http://schemas.microsoft.com/office/drawing/2014/main" id="{2065FA1A-D644-4832-849C-5BCC57F23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349" y="2215912"/>
            <a:ext cx="2800148" cy="2340864"/>
          </a:xfrm>
          <a:prstGeom prst="rect">
            <a:avLst/>
          </a:prstGeom>
        </p:spPr>
      </p:pic>
    </p:spTree>
    <p:extLst>
      <p:ext uri="{BB962C8B-B14F-4D97-AF65-F5344CB8AC3E}">
        <p14:creationId xmlns:p14="http://schemas.microsoft.com/office/powerpoint/2010/main" val="65177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137142" tIns="68572" rIns="137142" bIns="68572" rtlCol="0" anchor="ctr">
            <a:noAutofit/>
          </a:bodyPr>
          <a:lstStyle/>
          <a:p>
            <a:r>
              <a:rPr lang="en-US" dirty="0"/>
              <a:t>Purpose of the project</a:t>
            </a:r>
          </a:p>
        </p:txBody>
      </p:sp>
      <p:sp>
        <p:nvSpPr>
          <p:cNvPr id="3" name="Text Placeholder 2"/>
          <p:cNvSpPr>
            <a:spLocks noGrp="1"/>
          </p:cNvSpPr>
          <p:nvPr>
            <p:ph type="body" sz="quarter" idx="14"/>
          </p:nvPr>
        </p:nvSpPr>
        <p:spPr>
          <a:xfrm>
            <a:off x="1146029" y="5143727"/>
            <a:ext cx="22095120" cy="7048274"/>
          </a:xfrm>
        </p:spPr>
        <p:txBody>
          <a:bodyPr>
            <a:normAutofit lnSpcReduction="10000"/>
          </a:bodyPr>
          <a:lstStyle/>
          <a:p>
            <a:pPr>
              <a:spcAft>
                <a:spcPts val="1800"/>
              </a:spcAft>
              <a:buClr>
                <a:srgbClr val="576F7F"/>
              </a:buClr>
            </a:pPr>
            <a:r>
              <a:rPr lang="en-US" sz="4000" dirty="0"/>
              <a:t>Kindergarten entry assessments have informed policymakers’ decisions about early learning systems and identified children’s skills to guide teaching (Regenstein et al., 2017).</a:t>
            </a:r>
            <a:r>
              <a:rPr lang="en-US" sz="4000" baseline="30000" dirty="0"/>
              <a:t>1</a:t>
            </a:r>
            <a:endParaRPr lang="en-US" sz="4000" dirty="0"/>
          </a:p>
          <a:p>
            <a:pPr>
              <a:spcAft>
                <a:spcPts val="1800"/>
              </a:spcAft>
              <a:buClr>
                <a:srgbClr val="576F7F"/>
              </a:buClr>
            </a:pPr>
            <a:r>
              <a:rPr lang="en-US" sz="4000" dirty="0"/>
              <a:t>This project addresses a high-leverage need for using kindergarten entry assessments to track progress for later reading proficiency.</a:t>
            </a:r>
          </a:p>
          <a:p>
            <a:pPr>
              <a:spcAft>
                <a:spcPts val="1800"/>
              </a:spcAft>
              <a:buClr>
                <a:srgbClr val="576F7F"/>
              </a:buClr>
            </a:pPr>
            <a:r>
              <a:rPr lang="en-US" sz="4000" dirty="0"/>
              <a:t>Our partnership included the following:</a:t>
            </a:r>
            <a:endParaRPr lang="en-US" sz="4000" strike="sngStrike" dirty="0"/>
          </a:p>
          <a:p>
            <a:pPr marL="1419225" lvl="1" indent="-620713">
              <a:spcAft>
                <a:spcPts val="1800"/>
              </a:spcAft>
              <a:buClr>
                <a:srgbClr val="576F7F"/>
              </a:buClr>
            </a:pPr>
            <a:r>
              <a:rPr lang="en-US" sz="3200" dirty="0"/>
              <a:t>Research to help select a threshold on Pennsylvania’s Kindergarten Entry Inventory (KEI) for measuring whether kindergarteners are on track for reading proficiency in grade 3 </a:t>
            </a:r>
          </a:p>
          <a:p>
            <a:pPr marL="1419225" lvl="1" indent="-620713">
              <a:spcAft>
                <a:spcPts val="1800"/>
              </a:spcAft>
              <a:buClr>
                <a:srgbClr val="576F7F"/>
              </a:buClr>
            </a:pPr>
            <a:r>
              <a:rPr lang="en-US" sz="3200" dirty="0"/>
              <a:t>Coaching the district on selecting a threshold and providing code</a:t>
            </a:r>
          </a:p>
          <a:p>
            <a:pPr marL="803178" lvl="1" indent="0">
              <a:spcAft>
                <a:spcPts val="1800"/>
              </a:spcAft>
              <a:buClr>
                <a:srgbClr val="576F7F"/>
              </a:buClr>
              <a:buNone/>
            </a:pPr>
            <a:endParaRPr lang="en-US" sz="3200" strike="sngStrike" dirty="0"/>
          </a:p>
          <a:p>
            <a:pPr marL="0" indent="0">
              <a:spcAft>
                <a:spcPts val="1800"/>
              </a:spcAft>
              <a:buClr>
                <a:srgbClr val="4185D0"/>
              </a:buClr>
              <a:buNone/>
            </a:pPr>
            <a:r>
              <a:rPr lang="en-US" sz="2400" baseline="30000" dirty="0"/>
              <a:t>1</a:t>
            </a:r>
            <a:r>
              <a:rPr lang="en-US" sz="2400" dirty="0"/>
              <a:t> Regenstein, E., Connors, M., Romero-Jurado, R. I. O., &amp; Weiner, J. (2017). </a:t>
            </a:r>
            <a:r>
              <a:rPr lang="en-US" sz="2400" i="1" dirty="0"/>
              <a:t>Uses and misuses of kindergarten readiness assessment results</a:t>
            </a:r>
            <a:r>
              <a:rPr lang="en-US" sz="2400" dirty="0"/>
              <a:t>. Chicago: The Ounce of Prevention Fund.</a:t>
            </a:r>
          </a:p>
          <a:p>
            <a:pPr marL="1199990" lvl="1" indent="-514282">
              <a:spcAft>
                <a:spcPts val="1800"/>
              </a:spcAft>
              <a:buClr>
                <a:srgbClr val="4185D0"/>
              </a:buClr>
              <a:buFont typeface="Arial" panose="020B0604020202020204" pitchFamily="34" charset="0"/>
              <a:buChar char="•"/>
            </a:pPr>
            <a:endParaRPr lang="en-US" sz="2100" dirty="0"/>
          </a:p>
          <a:p>
            <a:endParaRPr lang="en-US" sz="4000" dirty="0"/>
          </a:p>
        </p:txBody>
      </p:sp>
      <p:sp>
        <p:nvSpPr>
          <p:cNvPr id="6" name="Folded Corner 3">
            <a:extLst>
              <a:ext uri="{FF2B5EF4-FFF2-40B4-BE49-F238E27FC236}">
                <a16:creationId xmlns:a16="http://schemas.microsoft.com/office/drawing/2014/main" id="{E0D9AC43-86AC-44DF-AED2-65A9AD3F7083}"/>
              </a:ext>
            </a:extLst>
          </p:cNvPr>
          <p:cNvSpPr/>
          <p:nvPr/>
        </p:nvSpPr>
        <p:spPr>
          <a:xfrm>
            <a:off x="1146028" y="3125015"/>
            <a:ext cx="22325158" cy="1599386"/>
          </a:xfrm>
          <a:prstGeom prst="foldedCorner">
            <a:avLst>
              <a:gd name="adj" fmla="val 11766"/>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11426" tIns="178286" rIns="411426" bIns="137142" rtlCol="0" anchor="t" anchorCtr="0"/>
          <a:lstStyle/>
          <a:p>
            <a:r>
              <a:rPr lang="en-US" sz="4000" dirty="0">
                <a:solidFill>
                  <a:schemeClr val="tx1"/>
                </a:solidFill>
                <a:latin typeface="Times New Roman" panose="02020603050405020304" pitchFamily="18" charset="0"/>
                <a:cs typeface="Times New Roman" panose="02020603050405020304" pitchFamily="18" charset="0"/>
              </a:rPr>
              <a:t>To help the School District of Philadelphia (SDP) track the progress of entering kindergarteners in reading proficiently by the end of grade 3</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5" name="Picture 4" descr="A group of people posing for the camera&#10;&#10;Description automatically generated">
            <a:extLst>
              <a:ext uri="{FF2B5EF4-FFF2-40B4-BE49-F238E27FC236}">
                <a16:creationId xmlns:a16="http://schemas.microsoft.com/office/drawing/2014/main" id="{40C4D4BB-887A-4DD2-9EE1-B0FF73BBCAF7}"/>
              </a:ext>
            </a:extLst>
          </p:cNvPr>
          <p:cNvPicPr>
            <a:picLocks noChangeAspect="1"/>
          </p:cNvPicPr>
          <p:nvPr/>
        </p:nvPicPr>
        <p:blipFill>
          <a:blip r:embed="rId3"/>
          <a:stretch>
            <a:fillRect/>
          </a:stretch>
        </p:blipFill>
        <p:spPr>
          <a:xfrm>
            <a:off x="17375185" y="419635"/>
            <a:ext cx="6096000" cy="2577830"/>
          </a:xfrm>
          <a:prstGeom prst="rect">
            <a:avLst/>
          </a:prstGeom>
        </p:spPr>
      </p:pic>
      <p:sp>
        <p:nvSpPr>
          <p:cNvPr id="7" name="Slide Number Placeholder 2">
            <a:extLst>
              <a:ext uri="{FF2B5EF4-FFF2-40B4-BE49-F238E27FC236}">
                <a16:creationId xmlns:a16="http://schemas.microsoft.com/office/drawing/2014/main" id="{C702C6A5-C0BA-404B-B61A-7D5DFE6A5750}"/>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28</a:t>
            </a:fld>
            <a:endParaRPr lang="uk-UA" dirty="0"/>
          </a:p>
        </p:txBody>
      </p:sp>
    </p:spTree>
    <p:extLst>
      <p:ext uri="{BB962C8B-B14F-4D97-AF65-F5344CB8AC3E}">
        <p14:creationId xmlns:p14="http://schemas.microsoft.com/office/powerpoint/2010/main" val="330350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Research questions</a:t>
            </a:r>
          </a:p>
        </p:txBody>
      </p:sp>
      <p:sp>
        <p:nvSpPr>
          <p:cNvPr id="3" name="Text Placeholder 2"/>
          <p:cNvSpPr>
            <a:spLocks noGrp="1"/>
          </p:cNvSpPr>
          <p:nvPr>
            <p:ph type="body" sz="quarter" idx="14"/>
          </p:nvPr>
        </p:nvSpPr>
        <p:spPr/>
        <p:txBody>
          <a:bodyPr>
            <a:normAutofit/>
          </a:bodyPr>
          <a:lstStyle/>
          <a:p>
            <a:pPr marL="0" indent="0">
              <a:lnSpc>
                <a:spcPct val="120000"/>
              </a:lnSpc>
              <a:spcAft>
                <a:spcPts val="750"/>
              </a:spcAft>
              <a:buNone/>
            </a:pPr>
            <a:r>
              <a:rPr lang="en-US" b="1" dirty="0">
                <a:solidFill>
                  <a:srgbClr val="ED7D31"/>
                </a:solidFill>
              </a:rPr>
              <a:t>Primary: </a:t>
            </a:r>
            <a:endParaRPr lang="en-US" dirty="0">
              <a:solidFill>
                <a:prstClr val="black"/>
              </a:solidFill>
            </a:endParaRPr>
          </a:p>
          <a:p>
            <a:pPr marL="685710" indent="-685710">
              <a:spcAft>
                <a:spcPts val="450"/>
              </a:spcAft>
              <a:buClr>
                <a:schemeClr val="accent1"/>
              </a:buClr>
              <a:buFont typeface="+mj-lt"/>
              <a:buAutoNum type="arabicPeriod"/>
            </a:pPr>
            <a:r>
              <a:rPr lang="en-US" sz="4000" dirty="0"/>
              <a:t>What is the relationship between scores on the KEI and the grade 3 Pennsylvania System of School Assessment (PSSA) in English language arts (ELA)? </a:t>
            </a:r>
          </a:p>
          <a:p>
            <a:pPr marL="685710" indent="-685710">
              <a:buClr>
                <a:schemeClr val="accent1"/>
              </a:buClr>
              <a:buFont typeface="+mj-lt"/>
              <a:buAutoNum type="arabicPeriod"/>
            </a:pPr>
            <a:r>
              <a:rPr lang="en-US" sz="4000" dirty="0"/>
              <a:t>What threshold score on the KEI most accurately predicts ELA proficiency on the grade 3 PSSA for the cohort? </a:t>
            </a:r>
          </a:p>
          <a:p>
            <a:pPr marL="1371418" lvl="1" indent="-685710">
              <a:buClr>
                <a:schemeClr val="accent1"/>
              </a:buClr>
              <a:buFont typeface="Arial" panose="020B0604020202020204" pitchFamily="34" charset="0"/>
              <a:buChar char="•"/>
            </a:pPr>
            <a:r>
              <a:rPr lang="en-US" sz="3200" dirty="0"/>
              <a:t>What threshold score on the KEI has a prediction rate of at least 90 percent for the individual students who were not proficient on the PSSA?  </a:t>
            </a:r>
            <a:endParaRPr lang="en-US" sz="3200" b="1" dirty="0"/>
          </a:p>
          <a:p>
            <a:pPr marL="0" indent="0">
              <a:lnSpc>
                <a:spcPct val="130000"/>
              </a:lnSpc>
              <a:spcAft>
                <a:spcPts val="750"/>
              </a:spcAft>
              <a:buNone/>
            </a:pPr>
            <a:r>
              <a:rPr lang="en-US" b="1" dirty="0">
                <a:solidFill>
                  <a:srgbClr val="ED7D31"/>
                </a:solidFill>
              </a:rPr>
              <a:t>Exploratory: </a:t>
            </a:r>
            <a:endParaRPr lang="en-US" dirty="0">
              <a:solidFill>
                <a:srgbClr val="ED7D31"/>
              </a:solidFill>
            </a:endParaRPr>
          </a:p>
          <a:p>
            <a:pPr marL="685710" indent="-685710">
              <a:spcAft>
                <a:spcPts val="900"/>
              </a:spcAft>
              <a:buClr>
                <a:schemeClr val="accent1"/>
              </a:buClr>
              <a:buFont typeface="+mj-lt"/>
              <a:buAutoNum type="arabicPeriod" startAt="3"/>
            </a:pPr>
            <a:r>
              <a:rPr lang="en-US" sz="4000" dirty="0"/>
              <a:t>How do AIMSweb Reading scores in the spring of kindergarten to grade 3 relate to scores on the KEI and grade 3 PSSA in ELA? </a:t>
            </a:r>
            <a:r>
              <a:rPr lang="en-US" sz="4000" dirty="0">
                <a:solidFill>
                  <a:schemeClr val="bg1"/>
                </a:solidFill>
              </a:rPr>
              <a:t>3 PSSA </a:t>
            </a:r>
            <a:r>
              <a:rPr lang="en-US" sz="3300" dirty="0">
                <a:solidFill>
                  <a:schemeClr val="bg1"/>
                </a:solidFill>
              </a:rPr>
              <a:t>scores?</a:t>
            </a:r>
            <a:endParaRPr lang="en-US" sz="3300" b="1" dirty="0">
              <a:solidFill>
                <a:schemeClr val="bg1"/>
              </a:solidFill>
            </a:endParaRPr>
          </a:p>
        </p:txBody>
      </p:sp>
      <p:sp>
        <p:nvSpPr>
          <p:cNvPr id="4" name="Slide Number Placeholder 2">
            <a:extLst>
              <a:ext uri="{FF2B5EF4-FFF2-40B4-BE49-F238E27FC236}">
                <a16:creationId xmlns:a16="http://schemas.microsoft.com/office/drawing/2014/main" id="{C9782DA6-ABD2-4236-8668-B39B0597542F}"/>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29</a:t>
            </a:fld>
            <a:endParaRPr lang="uk-UA" dirty="0"/>
          </a:p>
        </p:txBody>
      </p:sp>
    </p:spTree>
    <p:extLst>
      <p:ext uri="{BB962C8B-B14F-4D97-AF65-F5344CB8AC3E}">
        <p14:creationId xmlns:p14="http://schemas.microsoft.com/office/powerpoint/2010/main" val="175998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normAutofit fontScale="90000"/>
          </a:bodyPr>
          <a:lstStyle/>
          <a:p>
            <a:r>
              <a:rPr lang="en-US" dirty="0"/>
              <a:t>Why care about social and emotional learning (SEL) competencies?</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3152752"/>
            <a:ext cx="22098002" cy="4263691"/>
          </a:xfrm>
        </p:spPr>
        <p:txBody>
          <a:bodyPr>
            <a:normAutofit/>
          </a:bodyPr>
          <a:lstStyle/>
          <a:p>
            <a:r>
              <a:rPr lang="en-US" dirty="0"/>
              <a:t>They rival academic achievement in predicting success for many life outcomes.</a:t>
            </a:r>
            <a:r>
              <a:rPr lang="en-US" baseline="30000" dirty="0"/>
              <a:t>1</a:t>
            </a:r>
            <a:r>
              <a:rPr lang="en-US" dirty="0"/>
              <a:t> </a:t>
            </a:r>
          </a:p>
          <a:p>
            <a:endParaRPr lang="en-US" dirty="0"/>
          </a:p>
          <a:p>
            <a:r>
              <a:rPr lang="en-US" dirty="0"/>
              <a:t>They appear to be malleable in grades K to 12 and can be improved through interventions.</a:t>
            </a:r>
            <a:r>
              <a:rPr lang="en-US" baseline="30000" dirty="0"/>
              <a:t>2</a:t>
            </a:r>
          </a:p>
          <a:p>
            <a:endParaRPr lang="en-US" dirty="0"/>
          </a:p>
          <a:p>
            <a:endParaRPr lang="en-US" dirty="0"/>
          </a:p>
          <a:p>
            <a:endParaRPr lang="en-US" dirty="0"/>
          </a:p>
        </p:txBody>
      </p:sp>
      <p:sp>
        <p:nvSpPr>
          <p:cNvPr id="5" name="TextBox 4">
            <a:extLst>
              <a:ext uri="{FF2B5EF4-FFF2-40B4-BE49-F238E27FC236}">
                <a16:creationId xmlns:a16="http://schemas.microsoft.com/office/drawing/2014/main" id="{432A89A3-DF9B-4D2B-A5DD-580D0DB6D24E}"/>
              </a:ext>
            </a:extLst>
          </p:cNvPr>
          <p:cNvSpPr txBox="1"/>
          <p:nvPr/>
        </p:nvSpPr>
        <p:spPr>
          <a:xfrm>
            <a:off x="1144586" y="11550921"/>
            <a:ext cx="21301175" cy="523220"/>
          </a:xfrm>
          <a:prstGeom prst="rect">
            <a:avLst/>
          </a:prstGeom>
          <a:noFill/>
        </p:spPr>
        <p:txBody>
          <a:bodyPr wrap="square" rtlCol="0">
            <a:spAutoFit/>
          </a:bodyPr>
          <a:lstStyle/>
          <a:p>
            <a:r>
              <a:rPr lang="en-US" sz="2800" baseline="30000" dirty="0">
                <a:solidFill>
                  <a:srgbClr val="576F7F"/>
                </a:solidFill>
                <a:latin typeface="Times New Roman" panose="02020603050405020304" pitchFamily="18" charset="0"/>
                <a:cs typeface="Times New Roman" panose="02020603050405020304" pitchFamily="18" charset="0"/>
              </a:rPr>
              <a:t>1</a:t>
            </a:r>
            <a:r>
              <a:rPr lang="en-US" sz="2800" dirty="0">
                <a:solidFill>
                  <a:srgbClr val="576F7F"/>
                </a:solidFill>
                <a:latin typeface="Times New Roman" panose="02020603050405020304" pitchFamily="18" charset="0"/>
                <a:cs typeface="Times New Roman" panose="02020603050405020304" pitchFamily="18" charset="0"/>
              </a:rPr>
              <a:t> Heckman &amp; Kautz, 2012.  </a:t>
            </a:r>
            <a:r>
              <a:rPr lang="en-US" sz="2800" baseline="30000" dirty="0">
                <a:solidFill>
                  <a:srgbClr val="576F7F"/>
                </a:solidFill>
                <a:latin typeface="Times New Roman" panose="02020603050405020304" pitchFamily="18" charset="0"/>
                <a:cs typeface="Times New Roman" panose="02020603050405020304" pitchFamily="18" charset="0"/>
              </a:rPr>
              <a:t>2</a:t>
            </a:r>
            <a:r>
              <a:rPr lang="en-US" sz="2800" dirty="0">
                <a:solidFill>
                  <a:srgbClr val="576F7F"/>
                </a:solidFill>
                <a:latin typeface="Times New Roman" panose="02020603050405020304" pitchFamily="18" charset="0"/>
                <a:cs typeface="Times New Roman" panose="02020603050405020304" pitchFamily="18" charset="0"/>
              </a:rPr>
              <a:t> Kautz et al., 2014.  </a:t>
            </a:r>
            <a:r>
              <a:rPr lang="en-US" sz="2800" baseline="30000" dirty="0">
                <a:solidFill>
                  <a:srgbClr val="576F7F"/>
                </a:solidFill>
                <a:latin typeface="Times New Roman" panose="02020603050405020304" pitchFamily="18" charset="0"/>
                <a:cs typeface="Times New Roman" panose="02020603050405020304" pitchFamily="18" charset="0"/>
              </a:rPr>
              <a:t>3</a:t>
            </a:r>
            <a:r>
              <a:rPr lang="en-US" sz="2800" dirty="0">
                <a:solidFill>
                  <a:srgbClr val="576F7F"/>
                </a:solidFill>
                <a:latin typeface="Times New Roman" panose="02020603050405020304" pitchFamily="18" charset="0"/>
                <a:cs typeface="Times New Roman" panose="02020603050405020304" pitchFamily="18" charset="0"/>
              </a:rPr>
              <a:t> DCPS, 2017.</a:t>
            </a:r>
          </a:p>
        </p:txBody>
      </p:sp>
      <p:graphicFrame>
        <p:nvGraphicFramePr>
          <p:cNvPr id="6" name="Object 5">
            <a:extLst>
              <a:ext uri="{FF2B5EF4-FFF2-40B4-BE49-F238E27FC236}">
                <a16:creationId xmlns:a16="http://schemas.microsoft.com/office/drawing/2014/main" id="{BC5876E3-734A-4AFD-A2BF-5ABD11DB3FF3}"/>
              </a:ext>
            </a:extLst>
          </p:cNvPr>
          <p:cNvGraphicFramePr>
            <a:graphicFrameLocks noChangeAspect="1"/>
          </p:cNvGraphicFramePr>
          <p:nvPr>
            <p:extLst>
              <p:ext uri="{D42A27DB-BD31-4B8C-83A1-F6EECF244321}">
                <p14:modId xmlns:p14="http://schemas.microsoft.com/office/powerpoint/2010/main" val="2491800604"/>
              </p:ext>
            </p:extLst>
          </p:nvPr>
        </p:nvGraphicFramePr>
        <p:xfrm>
          <a:off x="14936787" y="6075172"/>
          <a:ext cx="6648484" cy="4408995"/>
        </p:xfrm>
        <a:graphic>
          <a:graphicData uri="http://schemas.openxmlformats.org/presentationml/2006/ole">
            <mc:AlternateContent xmlns:mc="http://schemas.openxmlformats.org/markup-compatibility/2006">
              <mc:Choice xmlns:v="urn:schemas-microsoft-com:vml" Requires="v">
                <p:oleObj spid="_x0000_s1041" name="Bitmap Image" r:id="rId4" imgW="4524480" imgH="3000240" progId="Paint.Picture">
                  <p:embed/>
                </p:oleObj>
              </mc:Choice>
              <mc:Fallback>
                <p:oleObj name="Bitmap Image" r:id="rId4" imgW="4524480" imgH="3000240" progId="Paint.Picture">
                  <p:embed/>
                  <p:pic>
                    <p:nvPicPr>
                      <p:cNvPr id="6" name="Object 5">
                        <a:extLst>
                          <a:ext uri="{FF2B5EF4-FFF2-40B4-BE49-F238E27FC236}">
                            <a16:creationId xmlns:a16="http://schemas.microsoft.com/office/drawing/2014/main" id="{BC5876E3-734A-4AFD-A2BF-5ABD11DB3FF3}"/>
                          </a:ext>
                        </a:extLst>
                      </p:cNvPr>
                      <p:cNvPicPr/>
                      <p:nvPr/>
                    </p:nvPicPr>
                    <p:blipFill>
                      <a:blip r:embed="rId5"/>
                      <a:stretch>
                        <a:fillRect/>
                      </a:stretch>
                    </p:blipFill>
                    <p:spPr>
                      <a:xfrm>
                        <a:off x="14936787" y="6075172"/>
                        <a:ext cx="6648484" cy="440899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FF34EE9-10CA-44B0-9FA1-60D965068245}"/>
              </a:ext>
            </a:extLst>
          </p:cNvPr>
          <p:cNvSpPr txBox="1"/>
          <p:nvPr/>
        </p:nvSpPr>
        <p:spPr>
          <a:xfrm>
            <a:off x="985998" y="6858000"/>
            <a:ext cx="14294529" cy="1569660"/>
          </a:xfrm>
          <a:prstGeom prst="rect">
            <a:avLst/>
          </a:prstGeom>
          <a:noFill/>
        </p:spPr>
        <p:txBody>
          <a:bodyPr wrap="square" rtlCol="0">
            <a:spAutoFit/>
          </a:bodyPr>
          <a:lstStyle/>
          <a:p>
            <a:pPr marL="685800" lvl="0" indent="-685800" defTabSz="1219215">
              <a:buFont typeface="Arial" panose="020B0604020202020204" pitchFamily="34" charset="0"/>
              <a:buChar char="•"/>
            </a:pPr>
            <a:r>
              <a:rPr lang="en-US" dirty="0">
                <a:solidFill>
                  <a:srgbClr val="576F7F"/>
                </a:solidFill>
                <a:latin typeface="Times New Roman" panose="02020603050405020304" pitchFamily="18" charset="0"/>
                <a:cs typeface="Times New Roman" panose="02020603050405020304" pitchFamily="18" charset="0"/>
              </a:rPr>
              <a:t>They are key outcomes of DCPS’s current strategic priority to “educate the whole child.”</a:t>
            </a:r>
            <a:r>
              <a:rPr lang="en-US" baseline="30000" dirty="0">
                <a:solidFill>
                  <a:srgbClr val="576F7F"/>
                </a:solidFill>
                <a:latin typeface="Times New Roman" panose="02020603050405020304" pitchFamily="18" charset="0"/>
                <a:cs typeface="Times New Roman" panose="02020603050405020304" pitchFamily="18" charset="0"/>
              </a:rPr>
              <a:t>3</a:t>
            </a:r>
          </a:p>
        </p:txBody>
      </p:sp>
      <p:sp>
        <p:nvSpPr>
          <p:cNvPr id="8" name="TextBox 7">
            <a:extLst>
              <a:ext uri="{FF2B5EF4-FFF2-40B4-BE49-F238E27FC236}">
                <a16:creationId xmlns:a16="http://schemas.microsoft.com/office/drawing/2014/main" id="{5DD57DEC-47EE-4EE6-817E-3EB2306BE348}"/>
              </a:ext>
            </a:extLst>
          </p:cNvPr>
          <p:cNvSpPr txBox="1"/>
          <p:nvPr/>
        </p:nvSpPr>
        <p:spPr>
          <a:xfrm>
            <a:off x="15089187" y="10565434"/>
            <a:ext cx="3733800" cy="523220"/>
          </a:xfrm>
          <a:prstGeom prst="rect">
            <a:avLst/>
          </a:prstGeom>
          <a:noFill/>
        </p:spPr>
        <p:txBody>
          <a:bodyPr wrap="square" rtlCol="0">
            <a:spAutoFit/>
          </a:bodyPr>
          <a:lstStyle/>
          <a:p>
            <a:r>
              <a:rPr lang="en-US" sz="2800" dirty="0">
                <a:solidFill>
                  <a:srgbClr val="576F7F"/>
                </a:solidFill>
                <a:latin typeface="Times New Roman" panose="02020603050405020304" pitchFamily="18" charset="0"/>
                <a:cs typeface="Times New Roman" panose="02020603050405020304" pitchFamily="18" charset="0"/>
              </a:rPr>
              <a:t>Source: DCPS, 2017.</a:t>
            </a:r>
          </a:p>
        </p:txBody>
      </p:sp>
    </p:spTree>
    <p:extLst>
      <p:ext uri="{BB962C8B-B14F-4D97-AF65-F5344CB8AC3E}">
        <p14:creationId xmlns:p14="http://schemas.microsoft.com/office/powerpoint/2010/main" val="1557235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Data for children who entered kindergarten in 2014–2015</a:t>
            </a:r>
            <a:endParaRPr lang="en-US" strike="sngStrike" dirty="0"/>
          </a:p>
        </p:txBody>
      </p:sp>
      <p:sp>
        <p:nvSpPr>
          <p:cNvPr id="3" name="Text Placeholder 2"/>
          <p:cNvSpPr>
            <a:spLocks noGrp="1"/>
          </p:cNvSpPr>
          <p:nvPr>
            <p:ph type="body" sz="quarter" idx="14"/>
          </p:nvPr>
        </p:nvSpPr>
        <p:spPr>
          <a:xfrm>
            <a:off x="1146028" y="2724080"/>
            <a:ext cx="22095122" cy="4133920"/>
          </a:xfrm>
        </p:spPr>
        <p:txBody>
          <a:bodyPr>
            <a:noAutofit/>
          </a:bodyPr>
          <a:lstStyle/>
          <a:p>
            <a:pPr marL="685710" indent="-685710">
              <a:lnSpc>
                <a:spcPct val="110000"/>
              </a:lnSpc>
              <a:spcAft>
                <a:spcPts val="450"/>
              </a:spcAft>
              <a:buClr>
                <a:schemeClr val="accent1"/>
              </a:buClr>
              <a:buAutoNum type="arabicPeriod"/>
            </a:pPr>
            <a:r>
              <a:rPr lang="en-US" sz="4000" dirty="0"/>
              <a:t>KEI dimension scores (Emerging Academic Competencies and Learning Engagement Competencies)</a:t>
            </a:r>
          </a:p>
          <a:p>
            <a:pPr marL="685710" indent="-685710">
              <a:lnSpc>
                <a:spcPct val="110000"/>
              </a:lnSpc>
              <a:spcAft>
                <a:spcPts val="450"/>
              </a:spcAft>
              <a:buClr>
                <a:schemeClr val="accent1"/>
              </a:buClr>
              <a:buAutoNum type="arabicPeriod"/>
            </a:pPr>
            <a:r>
              <a:rPr lang="en-US" sz="4000" dirty="0"/>
              <a:t>PSSA reading scores and proficiency level</a:t>
            </a:r>
          </a:p>
          <a:p>
            <a:pPr marL="685710" indent="-685710">
              <a:lnSpc>
                <a:spcPct val="110000"/>
              </a:lnSpc>
              <a:spcAft>
                <a:spcPts val="450"/>
              </a:spcAft>
              <a:buClr>
                <a:schemeClr val="accent1"/>
              </a:buClr>
              <a:buAutoNum type="arabicPeriod"/>
            </a:pPr>
            <a:r>
              <a:rPr lang="en-US" sz="4000" dirty="0"/>
              <a:t>Enrollment records on school, gender, race and ethnicity, free and reduced price lunch, Individualized Education Program, English learner students</a:t>
            </a:r>
          </a:p>
          <a:p>
            <a:pPr marL="685710" indent="-685710">
              <a:lnSpc>
                <a:spcPct val="110000"/>
              </a:lnSpc>
              <a:spcAft>
                <a:spcPts val="450"/>
              </a:spcAft>
              <a:buClr>
                <a:schemeClr val="accent1"/>
              </a:buClr>
              <a:buAutoNum type="arabicPeriod"/>
            </a:pPr>
            <a:r>
              <a:rPr lang="en-US" sz="4000" dirty="0"/>
              <a:t>AIMSweb assessment scores and performance tiers</a:t>
            </a:r>
          </a:p>
        </p:txBody>
      </p:sp>
      <p:pic>
        <p:nvPicPr>
          <p:cNvPr id="4" name="Picture 3">
            <a:extLst>
              <a:ext uri="{FF2B5EF4-FFF2-40B4-BE49-F238E27FC236}">
                <a16:creationId xmlns:a16="http://schemas.microsoft.com/office/drawing/2014/main" id="{0BC414A7-FFAE-413A-80BE-9D4499EA4AF0}"/>
              </a:ext>
            </a:extLst>
          </p:cNvPr>
          <p:cNvPicPr>
            <a:picLocks noChangeAspect="1"/>
          </p:cNvPicPr>
          <p:nvPr/>
        </p:nvPicPr>
        <p:blipFill>
          <a:blip r:embed="rId3"/>
          <a:stretch>
            <a:fillRect/>
          </a:stretch>
        </p:blipFill>
        <p:spPr>
          <a:xfrm>
            <a:off x="5183187" y="7219902"/>
            <a:ext cx="13557376" cy="4222400"/>
          </a:xfrm>
          <a:prstGeom prst="rect">
            <a:avLst/>
          </a:prstGeom>
        </p:spPr>
      </p:pic>
      <p:sp>
        <p:nvSpPr>
          <p:cNvPr id="5" name="Slide Number Placeholder 2">
            <a:extLst>
              <a:ext uri="{FF2B5EF4-FFF2-40B4-BE49-F238E27FC236}">
                <a16:creationId xmlns:a16="http://schemas.microsoft.com/office/drawing/2014/main" id="{A824C21B-0308-49CB-88A2-186951BDB6E9}"/>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30</a:t>
            </a:fld>
            <a:endParaRPr lang="uk-UA" dirty="0"/>
          </a:p>
        </p:txBody>
      </p:sp>
    </p:spTree>
    <p:extLst>
      <p:ext uri="{BB962C8B-B14F-4D97-AF65-F5344CB8AC3E}">
        <p14:creationId xmlns:p14="http://schemas.microsoft.com/office/powerpoint/2010/main" val="1629917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ctrTitle"/>
          </p:nvPr>
        </p:nvSpPr>
        <p:spPr/>
        <p:txBody>
          <a:bodyPr>
            <a:noAutofit/>
          </a:bodyPr>
          <a:lstStyle/>
          <a:p>
            <a:r>
              <a:rPr lang="en-US" dirty="0"/>
              <a:t>Sample and methods 	</a:t>
            </a:r>
          </a:p>
        </p:txBody>
      </p:sp>
      <p:sp>
        <p:nvSpPr>
          <p:cNvPr id="2" name="Text Placeholder 1"/>
          <p:cNvSpPr>
            <a:spLocks noGrp="1"/>
          </p:cNvSpPr>
          <p:nvPr>
            <p:ph type="body" sz="quarter" idx="14"/>
          </p:nvPr>
        </p:nvSpPr>
        <p:spPr>
          <a:xfrm>
            <a:off x="1146026" y="3349279"/>
            <a:ext cx="22095122" cy="6607126"/>
          </a:xfrm>
        </p:spPr>
        <p:txBody>
          <a:bodyPr>
            <a:normAutofit/>
          </a:bodyPr>
          <a:lstStyle/>
          <a:p>
            <a:pPr>
              <a:spcAft>
                <a:spcPts val="1200"/>
              </a:spcAft>
            </a:pPr>
            <a:r>
              <a:rPr lang="en-US" sz="4000" dirty="0"/>
              <a:t>Sample of kindergartners with both KEI and PSSA scores needed for analysis </a:t>
            </a:r>
          </a:p>
          <a:p>
            <a:pPr marL="1419225" lvl="1" indent="-620713">
              <a:spcAft>
                <a:spcPts val="1200"/>
              </a:spcAft>
            </a:pPr>
            <a:r>
              <a:rPr lang="en-US" sz="3600" dirty="0"/>
              <a:t>58 percent of kindergarteners had KEI scores</a:t>
            </a:r>
          </a:p>
          <a:p>
            <a:pPr marL="1419225" lvl="1" indent="-620713">
              <a:spcAft>
                <a:spcPts val="1200"/>
              </a:spcAft>
            </a:pPr>
            <a:r>
              <a:rPr lang="en-US" sz="3600" dirty="0"/>
              <a:t>65 percent of kindergarteners with KEI scores also had PSSA scores</a:t>
            </a:r>
          </a:p>
          <a:p>
            <a:pPr>
              <a:spcAft>
                <a:spcPts val="1200"/>
              </a:spcAft>
            </a:pPr>
            <a:r>
              <a:rPr lang="en-US" sz="4000" dirty="0"/>
              <a:t>Weights were developed to make the sample with KEI and PSSA scores similar to the sample with KEI scores</a:t>
            </a:r>
          </a:p>
          <a:p>
            <a:pPr>
              <a:spcAft>
                <a:spcPts val="1200"/>
              </a:spcAft>
            </a:pPr>
            <a:r>
              <a:rPr lang="en-US" sz="4000" dirty="0"/>
              <a:t>Data randomly split into two samples for analyses:</a:t>
            </a:r>
          </a:p>
          <a:p>
            <a:pPr marL="1419225" lvl="1" indent="-620713">
              <a:spcAft>
                <a:spcPts val="1200"/>
              </a:spcAft>
            </a:pPr>
            <a:r>
              <a:rPr lang="en-US" sz="3600" dirty="0"/>
              <a:t>Sample used to select threshold</a:t>
            </a:r>
          </a:p>
          <a:p>
            <a:pPr marL="1419225" lvl="1" indent="-620713">
              <a:spcAft>
                <a:spcPts val="1200"/>
              </a:spcAft>
            </a:pPr>
            <a:r>
              <a:rPr lang="en-US" sz="3600" dirty="0"/>
              <a:t>Sample used to test threshold</a:t>
            </a:r>
          </a:p>
        </p:txBody>
      </p:sp>
      <p:sp>
        <p:nvSpPr>
          <p:cNvPr id="43" name="Freeform 42"/>
          <p:cNvSpPr/>
          <p:nvPr/>
        </p:nvSpPr>
        <p:spPr>
          <a:xfrm>
            <a:off x="15680222" y="7528681"/>
            <a:ext cx="2889442" cy="3826582"/>
          </a:xfrm>
          <a:custGeom>
            <a:avLst/>
            <a:gdLst>
              <a:gd name="connsiteX0" fmla="*/ 0 w 1603660"/>
              <a:gd name="connsiteY0" fmla="*/ 0 h 2583076"/>
              <a:gd name="connsiteX1" fmla="*/ 1603660 w 1603660"/>
              <a:gd name="connsiteY1" fmla="*/ 0 h 2583076"/>
              <a:gd name="connsiteX2" fmla="*/ 1603660 w 1603660"/>
              <a:gd name="connsiteY2" fmla="*/ 2583076 h 2583076"/>
              <a:gd name="connsiteX3" fmla="*/ 0 w 1603660"/>
              <a:gd name="connsiteY3" fmla="*/ 2583076 h 2583076"/>
              <a:gd name="connsiteX4" fmla="*/ 0 w 1603660"/>
              <a:gd name="connsiteY4" fmla="*/ 0 h 25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660" h="2583076">
                <a:moveTo>
                  <a:pt x="0" y="0"/>
                </a:moveTo>
                <a:lnTo>
                  <a:pt x="1603660" y="0"/>
                </a:lnTo>
                <a:lnTo>
                  <a:pt x="1603660" y="2583076"/>
                </a:lnTo>
                <a:lnTo>
                  <a:pt x="0" y="258307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0" rIns="0" bIns="0" numCol="1" spcCol="1270" anchor="t" anchorCtr="0">
            <a:noAutofit/>
          </a:bodyPr>
          <a:lstStyle/>
          <a:p>
            <a:pPr defTabSz="933326">
              <a:lnSpc>
                <a:spcPct val="90000"/>
              </a:lnSpc>
              <a:spcBef>
                <a:spcPct val="0"/>
              </a:spcBef>
              <a:spcAft>
                <a:spcPct val="35000"/>
              </a:spcAft>
            </a:pPr>
            <a:r>
              <a:rPr lang="en-US" sz="2100" b="1" dirty="0"/>
              <a:t>RQ3: Predict proficiency</a:t>
            </a:r>
          </a:p>
          <a:p>
            <a:pPr defTabSz="933326">
              <a:lnSpc>
                <a:spcPct val="90000"/>
              </a:lnSpc>
              <a:spcBef>
                <a:spcPct val="0"/>
              </a:spcBef>
              <a:spcAft>
                <a:spcPct val="35000"/>
              </a:spcAft>
            </a:pPr>
            <a:endParaRPr lang="en-US" sz="2100" b="1" dirty="0"/>
          </a:p>
        </p:txBody>
      </p:sp>
      <p:sp>
        <p:nvSpPr>
          <p:cNvPr id="45" name="Text Placeholder 2"/>
          <p:cNvSpPr txBox="1">
            <a:spLocks/>
          </p:cNvSpPr>
          <p:nvPr/>
        </p:nvSpPr>
        <p:spPr>
          <a:xfrm>
            <a:off x="5488864" y="3767655"/>
            <a:ext cx="12914218" cy="4259822"/>
          </a:xfrm>
          <a:prstGeom prst="rect">
            <a:avLst/>
          </a:prstGeom>
        </p:spPr>
        <p:txBody>
          <a:bodyPr vert="horz" lIns="137142" tIns="68572" rIns="137142" bIns="68572"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14282" indent="-514282">
              <a:lnSpc>
                <a:spcPct val="110000"/>
              </a:lnSpc>
              <a:spcBef>
                <a:spcPts val="0"/>
              </a:spcBef>
              <a:spcAft>
                <a:spcPts val="450"/>
              </a:spcAft>
              <a:buFont typeface="Arial" panose="020B0604020202020204" pitchFamily="34" charset="0"/>
              <a:buChar char="•"/>
            </a:pPr>
            <a:endParaRPr lang="en-US" sz="3600" dirty="0"/>
          </a:p>
        </p:txBody>
      </p:sp>
      <p:sp>
        <p:nvSpPr>
          <p:cNvPr id="6" name="Slide Number Placeholder 2">
            <a:extLst>
              <a:ext uri="{FF2B5EF4-FFF2-40B4-BE49-F238E27FC236}">
                <a16:creationId xmlns:a16="http://schemas.microsoft.com/office/drawing/2014/main" id="{BC9EE6B3-570B-4B9B-841D-F7D55A3BFD51}"/>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31</a:t>
            </a:fld>
            <a:endParaRPr lang="uk-UA" dirty="0"/>
          </a:p>
        </p:txBody>
      </p:sp>
    </p:spTree>
    <p:extLst>
      <p:ext uri="{BB962C8B-B14F-4D97-AF65-F5344CB8AC3E}">
        <p14:creationId xmlns:p14="http://schemas.microsoft.com/office/powerpoint/2010/main" val="78175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46026" y="1143000"/>
            <a:ext cx="22095122" cy="1752600"/>
          </a:xfrm>
        </p:spPr>
        <p:txBody>
          <a:bodyPr>
            <a:noAutofit/>
          </a:bodyPr>
          <a:lstStyle/>
          <a:p>
            <a:r>
              <a:rPr lang="en-US" sz="4800" dirty="0"/>
              <a:t>Results: Research question 1</a:t>
            </a:r>
            <a:br>
              <a:rPr lang="en-US" sz="4800" strike="sngStrike" dirty="0"/>
            </a:br>
            <a:r>
              <a:rPr lang="en-US" sz="4800" dirty="0"/>
              <a:t>EAC received greater weight in an index based on the two dimensions</a:t>
            </a:r>
          </a:p>
        </p:txBody>
      </p:sp>
      <p:sp>
        <p:nvSpPr>
          <p:cNvPr id="7" name="Folded Corner 6"/>
          <p:cNvSpPr/>
          <p:nvPr/>
        </p:nvSpPr>
        <p:spPr>
          <a:xfrm>
            <a:off x="1147111" y="3234403"/>
            <a:ext cx="22094040" cy="1235998"/>
          </a:xfrm>
          <a:prstGeom prst="foldedCorner">
            <a:avLst>
              <a:gd name="adj" fmla="val 11766"/>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11426" tIns="178286" rIns="411426" bIns="137142" rtlCol="0" anchor="t" anchorCtr="0"/>
          <a:lstStyle/>
          <a:p>
            <a:r>
              <a:rPr lang="en-US" sz="3800" dirty="0">
                <a:solidFill>
                  <a:schemeClr val="tx1"/>
                </a:solidFill>
                <a:latin typeface="Times New Roman" panose="02020603050405020304" pitchFamily="18" charset="0"/>
                <a:cs typeface="Times New Roman" panose="02020603050405020304" pitchFamily="18" charset="0"/>
              </a:rPr>
              <a:t>What is the relationship between scores on the KEI and the grade 3 PSSA in ELA?</a:t>
            </a:r>
            <a:r>
              <a:rPr lang="en-US" sz="3600" dirty="0">
                <a:solidFill>
                  <a:schemeClr val="tx1"/>
                </a:solidFill>
                <a:latin typeface="Times New Roman" panose="02020603050405020304" pitchFamily="18" charset="0"/>
                <a:cs typeface="Times New Roman" panose="02020603050405020304" pitchFamily="18" charset="0"/>
              </a:rPr>
              <a:t> </a:t>
            </a:r>
          </a:p>
        </p:txBody>
      </p:sp>
      <p:graphicFrame>
        <p:nvGraphicFramePr>
          <p:cNvPr id="10" name="Table 9">
            <a:extLst>
              <a:ext uri="{FF2B5EF4-FFF2-40B4-BE49-F238E27FC236}">
                <a16:creationId xmlns:a16="http://schemas.microsoft.com/office/drawing/2014/main" id="{E373853A-4BDF-49E1-98A6-84346C93398B}"/>
              </a:ext>
            </a:extLst>
          </p:cNvPr>
          <p:cNvGraphicFramePr>
            <a:graphicFrameLocks noGrp="1"/>
          </p:cNvGraphicFramePr>
          <p:nvPr/>
        </p:nvGraphicFramePr>
        <p:xfrm>
          <a:off x="1146031" y="4572000"/>
          <a:ext cx="22095120" cy="7546944"/>
        </p:xfrm>
        <a:graphic>
          <a:graphicData uri="http://schemas.openxmlformats.org/drawingml/2006/table">
            <a:tbl>
              <a:tblPr firstRow="1" bandRow="1"/>
              <a:tblGrid>
                <a:gridCol w="12301026">
                  <a:extLst>
                    <a:ext uri="{9D8B030D-6E8A-4147-A177-3AD203B41FA5}">
                      <a16:colId xmlns:a16="http://schemas.microsoft.com/office/drawing/2014/main" val="20000"/>
                    </a:ext>
                  </a:extLst>
                </a:gridCol>
                <a:gridCol w="4828014">
                  <a:extLst>
                    <a:ext uri="{9D8B030D-6E8A-4147-A177-3AD203B41FA5}">
                      <a16:colId xmlns:a16="http://schemas.microsoft.com/office/drawing/2014/main" val="20003"/>
                    </a:ext>
                  </a:extLst>
                </a:gridCol>
                <a:gridCol w="4966080">
                  <a:extLst>
                    <a:ext uri="{9D8B030D-6E8A-4147-A177-3AD203B41FA5}">
                      <a16:colId xmlns:a16="http://schemas.microsoft.com/office/drawing/2014/main" val="20002"/>
                    </a:ext>
                  </a:extLst>
                </a:gridCol>
              </a:tblGrid>
              <a:tr h="1597860">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algn="ctr"/>
                      <a:endParaRPr lang="en-US" sz="3600" dirty="0">
                        <a:latin typeface="Times New Roman" panose="02020603050405020304" pitchFamily="18" charset="0"/>
                        <a:cs typeface="Times New Roman" panose="02020603050405020304" pitchFamily="18" charset="0"/>
                      </a:endParaRPr>
                    </a:p>
                  </a:txBody>
                  <a:tcPr marL="68572" marR="68572" marT="34286" marB="3428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gridSpan="2">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algn="ctr"/>
                      <a:r>
                        <a:rPr lang="en-US" sz="3600" dirty="0">
                          <a:latin typeface="Times New Roman" panose="02020603050405020304" pitchFamily="18" charset="0"/>
                          <a:cs typeface="Times New Roman" panose="02020603050405020304" pitchFamily="18" charset="0"/>
                        </a:rPr>
                        <a:t>Findings from logistic</a:t>
                      </a:r>
                      <a:r>
                        <a:rPr lang="en-US" sz="3600" baseline="0" dirty="0">
                          <a:latin typeface="Times New Roman" panose="02020603050405020304" pitchFamily="18" charset="0"/>
                          <a:cs typeface="Times New Roman" panose="02020603050405020304" pitchFamily="18" charset="0"/>
                        </a:rPr>
                        <a:t> regression that includes both dimensions</a:t>
                      </a:r>
                      <a:endParaRPr lang="en-US" sz="3600" dirty="0">
                        <a:latin typeface="Times New Roman" panose="02020603050405020304" pitchFamily="18" charset="0"/>
                        <a:cs typeface="Times New Roman" panose="02020603050405020304" pitchFamily="18" charset="0"/>
                      </a:endParaRPr>
                    </a:p>
                  </a:txBody>
                  <a:tcPr marL="68572" marR="68572" marT="34286" marB="34286" anchor="ctr">
                    <a:lnL w="12700" cmpd="sng">
                      <a:solidFill>
                        <a:sysClr val="window" lastClr="FFFFFF"/>
                      </a:solidFill>
                    </a:lnL>
                    <a:lnR w="12700" cmpd="sng">
                      <a:no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hMerge="1">
                  <a:txBody>
                    <a:bodyPr/>
                    <a:lstStyle/>
                    <a:p>
                      <a:pPr algn="ctr"/>
                      <a:endParaRPr lang="en-US"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1597860">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KEI dimensions</a:t>
                      </a:r>
                    </a:p>
                  </a:txBody>
                  <a:tcPr marL="68572" marR="68572" marT="34286" marB="3428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Coefficients</a:t>
                      </a:r>
                    </a:p>
                  </a:txBody>
                  <a:tcPr marL="68572" marR="68572" marT="34286" marB="3428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Average marginal effects</a:t>
                      </a:r>
                    </a:p>
                  </a:txBody>
                  <a:tcPr marL="68572" marR="68572" marT="34286" marB="34286" anchor="ctr">
                    <a:lnL w="12700" cmpd="sng">
                      <a:solidFill>
                        <a:sysClr val="window" lastClr="FFFFFF"/>
                      </a:solidFill>
                    </a:lnL>
                    <a:lnR w="12700" cap="flat" cmpd="sng" algn="ctr">
                      <a:no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845926">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algn="l"/>
                      <a:r>
                        <a:rPr lang="en-US" sz="3600" baseline="0" dirty="0">
                          <a:latin typeface="Times New Roman" panose="02020603050405020304" pitchFamily="18" charset="0"/>
                          <a:cs typeface="Times New Roman" panose="02020603050405020304" pitchFamily="18" charset="0"/>
                        </a:rPr>
                        <a:t>Emerging Academic Competencies (EAC)</a:t>
                      </a:r>
                      <a:endParaRPr lang="en-US" sz="3600" dirty="0">
                        <a:latin typeface="Times New Roman" panose="02020603050405020304" pitchFamily="18" charset="0"/>
                        <a:cs typeface="Times New Roman" panose="02020603050405020304" pitchFamily="18" charset="0"/>
                      </a:endParaRPr>
                    </a:p>
                  </a:txBody>
                  <a:tcPr marL="68572" marR="68572" marT="34286" marB="3428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algn="ctr" defTabSz="914400" rtl="0" eaLnBrk="1" fontAlgn="b" latinLnBrk="0" hangingPunct="1"/>
                      <a:r>
                        <a:rPr lang="es-US" sz="3600" kern="1200" dirty="0">
                          <a:solidFill>
                            <a:schemeClr val="tx1"/>
                          </a:solidFill>
                          <a:latin typeface="Times New Roman" panose="02020603050405020304" pitchFamily="18" charset="0"/>
                          <a:ea typeface="+mn-ea"/>
                          <a:cs typeface="Times New Roman" panose="02020603050405020304" pitchFamily="18" charset="0"/>
                        </a:rPr>
                        <a:t>1.147***</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algn="ctr" defTabSz="914400" rtl="0" eaLnBrk="1" fontAlgn="b" latinLnBrk="0" hangingPunct="1"/>
                      <a:r>
                        <a:rPr lang="en-US" sz="3600" kern="1200" dirty="0">
                          <a:solidFill>
                            <a:schemeClr val="tx1"/>
                          </a:solidFill>
                          <a:latin typeface="Times New Roman" panose="02020603050405020304" pitchFamily="18" charset="0"/>
                          <a:ea typeface="+mn-ea"/>
                          <a:cs typeface="Times New Roman" panose="02020603050405020304" pitchFamily="18" charset="0"/>
                        </a:rPr>
                        <a:t>0.24***</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1"/>
                  </a:ext>
                </a:extLst>
              </a:tr>
              <a:tr h="845926">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algn="l"/>
                      <a:r>
                        <a:rPr lang="en-US" sz="3600" dirty="0">
                          <a:latin typeface="Times New Roman" panose="02020603050405020304" pitchFamily="18" charset="0"/>
                          <a:cs typeface="Times New Roman" panose="02020603050405020304" pitchFamily="18" charset="0"/>
                        </a:rPr>
                        <a:t>Learning</a:t>
                      </a:r>
                      <a:r>
                        <a:rPr lang="en-US" sz="3600" baseline="0" dirty="0">
                          <a:latin typeface="Times New Roman" panose="02020603050405020304" pitchFamily="18" charset="0"/>
                          <a:cs typeface="Times New Roman" panose="02020603050405020304" pitchFamily="18" charset="0"/>
                        </a:rPr>
                        <a:t> Engagement Competencies (LEC)</a:t>
                      </a:r>
                      <a:endParaRPr lang="en-US" sz="3600" dirty="0">
                        <a:latin typeface="Times New Roman" panose="02020603050405020304" pitchFamily="18" charset="0"/>
                        <a:cs typeface="Times New Roman" panose="02020603050405020304" pitchFamily="18" charset="0"/>
                      </a:endParaRPr>
                    </a:p>
                  </a:txBody>
                  <a:tcPr marL="68572" marR="68572" marT="34286" marB="3428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algn="ctr" defTabSz="914400" rtl="0" eaLnBrk="1" fontAlgn="b" latinLnBrk="0" hangingPunct="1"/>
                      <a:r>
                        <a:rPr lang="es-US" sz="3600" kern="1200" dirty="0">
                          <a:solidFill>
                            <a:schemeClr val="tx1"/>
                          </a:solidFill>
                          <a:latin typeface="Times New Roman" panose="02020603050405020304" pitchFamily="18" charset="0"/>
                          <a:ea typeface="+mn-ea"/>
                          <a:cs typeface="Times New Roman" panose="02020603050405020304" pitchFamily="18" charset="0"/>
                        </a:rPr>
                        <a:t>0.108</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algn="ctr" defTabSz="914400" rtl="0" eaLnBrk="1" fontAlgn="b" latinLnBrk="0" hangingPunct="1"/>
                      <a:r>
                        <a:rPr lang="en-US" sz="3600" kern="1200" dirty="0">
                          <a:solidFill>
                            <a:schemeClr val="tx1"/>
                          </a:solidFill>
                          <a:latin typeface="Times New Roman" panose="02020603050405020304" pitchFamily="18" charset="0"/>
                          <a:ea typeface="+mn-ea"/>
                          <a:cs typeface="Times New Roman" panose="02020603050405020304" pitchFamily="18" charset="0"/>
                        </a:rPr>
                        <a:t>0.02</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2653276">
                <a:tc gridSpan="2">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a:lnSpc>
                          <a:spcPct val="100000"/>
                        </a:lnSpc>
                        <a:spcBef>
                          <a:spcPts val="0"/>
                        </a:spcBef>
                      </a:pPr>
                      <a:endParaRPr lang="en-US" sz="36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36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3600" dirty="0">
                        <a:latin typeface="Times New Roman" panose="02020603050405020304" pitchFamily="18" charset="0"/>
                        <a:cs typeface="Times New Roman" panose="02020603050405020304" pitchFamily="18" charset="0"/>
                      </a:endParaRPr>
                    </a:p>
                    <a:p>
                      <a:pPr>
                        <a:lnSpc>
                          <a:spcPct val="100000"/>
                        </a:lnSpc>
                        <a:spcBef>
                          <a:spcPts val="0"/>
                        </a:spcBef>
                      </a:pPr>
                      <a:r>
                        <a:rPr lang="en-US" sz="3100" baseline="0" dirty="0">
                          <a:latin typeface="Times New Roman" panose="02020603050405020304" pitchFamily="18" charset="0"/>
                          <a:cs typeface="Times New Roman" panose="02020603050405020304" pitchFamily="18" charset="0"/>
                        </a:rPr>
                        <a:t>Statistical significance level: *** &lt; .001</a:t>
                      </a:r>
                    </a:p>
                    <a:p>
                      <a:pPr>
                        <a:lnSpc>
                          <a:spcPct val="100000"/>
                        </a:lnSpc>
                        <a:spcBef>
                          <a:spcPts val="0"/>
                        </a:spcBef>
                      </a:pPr>
                      <a:r>
                        <a:rPr lang="en-US" sz="3100" baseline="0" dirty="0">
                          <a:latin typeface="Times New Roman" panose="02020603050405020304" pitchFamily="18" charset="0"/>
                          <a:cs typeface="Times New Roman" panose="02020603050405020304" pitchFamily="18" charset="0"/>
                        </a:rPr>
                        <a:t>Number of students = 3,521</a:t>
                      </a:r>
                    </a:p>
                  </a:txBody>
                  <a:tcPr marL="68572" marR="68572" marT="34286" marB="3428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hMerge="1">
                  <a:txBody>
                    <a:bodyPr/>
                    <a:lstStyle/>
                    <a:p>
                      <a:pPr marL="0" algn="ctr" defTabSz="914400" rtl="0" eaLnBrk="1" fontAlgn="b" latinLnBrk="0" hangingPunct="1"/>
                      <a:endParaRPr lang="en-US" sz="1800" kern="1200" dirty="0">
                        <a:solidFill>
                          <a:schemeClr val="tx1"/>
                        </a:solidFill>
                        <a:latin typeface="+mn-lt"/>
                        <a:ea typeface="+mn-ea"/>
                        <a:cs typeface="+mn-cs"/>
                      </a:endParaRPr>
                    </a:p>
                  </a:txBody>
                  <a:tcPr marL="9525" marR="9525" marT="9525" marB="0" anchor="ctr">
                    <a:solidFill>
                      <a:srgbClr val="E7E6E6"/>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a:lnSpc>
                          <a:spcPct val="100000"/>
                        </a:lnSpc>
                        <a:spcBef>
                          <a:spcPts val="0"/>
                        </a:spcBef>
                      </a:pPr>
                      <a:endParaRPr lang="en-US" sz="3600" dirty="0">
                        <a:latin typeface="Times New Roman" panose="02020603050405020304" pitchFamily="18" charset="0"/>
                        <a:cs typeface="Times New Roman" panose="02020603050405020304" pitchFamily="18" charset="0"/>
                      </a:endParaRPr>
                    </a:p>
                  </a:txBody>
                  <a:tcPr marL="68572" marR="68572" marT="34286" marB="3428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5" name="Slide Number Placeholder 2">
            <a:extLst>
              <a:ext uri="{FF2B5EF4-FFF2-40B4-BE49-F238E27FC236}">
                <a16:creationId xmlns:a16="http://schemas.microsoft.com/office/drawing/2014/main" id="{7D673249-6AB2-42C3-AD0B-BD2957039577}"/>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32</a:t>
            </a:fld>
            <a:endParaRPr lang="uk-UA" dirty="0"/>
          </a:p>
        </p:txBody>
      </p:sp>
    </p:spTree>
    <p:extLst>
      <p:ext uri="{BB962C8B-B14F-4D97-AF65-F5344CB8AC3E}">
        <p14:creationId xmlns:p14="http://schemas.microsoft.com/office/powerpoint/2010/main" val="930296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a:xfrm>
            <a:off x="763588" y="2389523"/>
            <a:ext cx="22555198" cy="1254566"/>
          </a:xfrm>
          <a:prstGeom prst="foldedCorner">
            <a:avLst>
              <a:gd name="adj" fmla="val 11766"/>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11426" tIns="178286" rIns="411426" bIns="137142" rtlCol="0" anchor="t" anchorCtr="0"/>
          <a:lstStyle/>
          <a:p>
            <a:r>
              <a:rPr lang="en-US" sz="3600" dirty="0">
                <a:solidFill>
                  <a:schemeClr val="tx1"/>
                </a:solidFill>
                <a:latin typeface="Times New Roman" panose="02020603050405020304" pitchFamily="18" charset="0"/>
                <a:cs typeface="Times New Roman" panose="02020603050405020304" pitchFamily="18" charset="0"/>
              </a:rPr>
              <a:t>What threshold score on the KEI most accurately predicts reading proficiency on the grade 3 PSSA in ELA for the cohort? </a:t>
            </a:r>
          </a:p>
        </p:txBody>
      </p:sp>
      <p:sp>
        <p:nvSpPr>
          <p:cNvPr id="7" name="Title 1"/>
          <p:cNvSpPr>
            <a:spLocks noGrp="1"/>
          </p:cNvSpPr>
          <p:nvPr>
            <p:ph type="ctrTitle"/>
          </p:nvPr>
        </p:nvSpPr>
        <p:spPr>
          <a:xfrm>
            <a:off x="763587" y="1066800"/>
            <a:ext cx="22555200" cy="1254564"/>
          </a:xfrm>
        </p:spPr>
        <p:txBody>
          <a:bodyPr>
            <a:noAutofit/>
          </a:bodyPr>
          <a:lstStyle/>
          <a:p>
            <a:r>
              <a:rPr lang="en-US" sz="4000" dirty="0"/>
              <a:t>Results: Research question 2</a:t>
            </a:r>
            <a:br>
              <a:rPr lang="en-US" sz="4000" dirty="0"/>
            </a:br>
            <a:r>
              <a:rPr lang="en-US" sz="4000" dirty="0"/>
              <a:t>EAC and index based on both EAC and LEC correctly predict proficiency for similar percentages of students</a:t>
            </a:r>
          </a:p>
        </p:txBody>
      </p:sp>
      <p:sp>
        <p:nvSpPr>
          <p:cNvPr id="29" name="Rectangle 28">
            <a:extLst>
              <a:ext uri="{FF2B5EF4-FFF2-40B4-BE49-F238E27FC236}">
                <a16:creationId xmlns:a16="http://schemas.microsoft.com/office/drawing/2014/main" id="{29278486-36C0-46D4-9FB6-3E0EA5B5EDE2}"/>
              </a:ext>
            </a:extLst>
          </p:cNvPr>
          <p:cNvSpPr/>
          <p:nvPr/>
        </p:nvSpPr>
        <p:spPr>
          <a:xfrm>
            <a:off x="8668473" y="8416131"/>
            <a:ext cx="2455540" cy="1001882"/>
          </a:xfrm>
          <a:prstGeom prst="rect">
            <a:avLst/>
          </a:prstGeom>
          <a:solidFill>
            <a:srgbClr val="A5A5A5"/>
          </a:solidFill>
          <a:ln w="12700" cap="flat" cmpd="sng" algn="ctr">
            <a:solidFill>
              <a:srgbClr val="A5A5A5"/>
            </a:solidFill>
            <a:prstDash val="solid"/>
            <a:miter lim="800000"/>
          </a:ln>
          <a:effectLst/>
        </p:spPr>
        <p:txBody>
          <a:bodyPr rtlCol="0" anchor="ctr"/>
          <a:lstStyle/>
          <a:p>
            <a:pPr algn="ctr" defTabSz="1828800">
              <a:defRPr/>
            </a:pPr>
            <a:r>
              <a:rPr lang="en-US" sz="3600" kern="0" dirty="0">
                <a:solidFill>
                  <a:prstClr val="white"/>
                </a:solidFill>
                <a:latin typeface="Calibri" panose="020F0502020204030204"/>
              </a:rPr>
              <a:t>Random Chance</a:t>
            </a:r>
          </a:p>
        </p:txBody>
      </p:sp>
      <p:graphicFrame>
        <p:nvGraphicFramePr>
          <p:cNvPr id="30" name="Chart 29">
            <a:extLst>
              <a:ext uri="{FF2B5EF4-FFF2-40B4-BE49-F238E27FC236}">
                <a16:creationId xmlns:a16="http://schemas.microsoft.com/office/drawing/2014/main" id="{6ACDE585-91FD-419F-B690-26D74481BBB9}"/>
              </a:ext>
            </a:extLst>
          </p:cNvPr>
          <p:cNvGraphicFramePr/>
          <p:nvPr/>
        </p:nvGraphicFramePr>
        <p:xfrm>
          <a:off x="3506787" y="3805032"/>
          <a:ext cx="15392400" cy="829590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30AA07BC-24D2-4C5D-B643-3D40DD4E0038}"/>
              </a:ext>
            </a:extLst>
          </p:cNvPr>
          <p:cNvSpPr/>
          <p:nvPr/>
        </p:nvSpPr>
        <p:spPr>
          <a:xfrm>
            <a:off x="14540305" y="4397545"/>
            <a:ext cx="2455540" cy="1001882"/>
          </a:xfrm>
          <a:prstGeom prst="rect">
            <a:avLst/>
          </a:prstGeom>
          <a:solidFill>
            <a:srgbClr val="70AD47"/>
          </a:solidFill>
          <a:ln w="12700" cap="flat" cmpd="sng" algn="ctr">
            <a:solidFill>
              <a:srgbClr val="70AD47"/>
            </a:solidFill>
            <a:prstDash val="solid"/>
            <a:miter lim="800000"/>
          </a:ln>
          <a:effectLst/>
        </p:spPr>
        <p:txBody>
          <a:bodyPr rtlCol="0" anchor="ctr"/>
          <a:lstStyle/>
          <a:p>
            <a:pPr algn="ctr" defTabSz="1828800">
              <a:defRPr/>
            </a:pPr>
            <a:r>
              <a:rPr lang="en-US" sz="3600" kern="0" dirty="0">
                <a:solidFill>
                  <a:prstClr val="white"/>
                </a:solidFill>
                <a:latin typeface="Times New Roman" panose="02020603050405020304" pitchFamily="18" charset="0"/>
                <a:cs typeface="Times New Roman" panose="02020603050405020304" pitchFamily="18" charset="0"/>
              </a:rPr>
              <a:t>Perfect prediction</a:t>
            </a:r>
          </a:p>
        </p:txBody>
      </p:sp>
      <p:sp>
        <p:nvSpPr>
          <p:cNvPr id="32" name="Rectangle 31">
            <a:extLst>
              <a:ext uri="{FF2B5EF4-FFF2-40B4-BE49-F238E27FC236}">
                <a16:creationId xmlns:a16="http://schemas.microsoft.com/office/drawing/2014/main" id="{22FC75AC-FE1A-4B48-B2CB-C26B2F1A9ECC}"/>
              </a:ext>
            </a:extLst>
          </p:cNvPr>
          <p:cNvSpPr/>
          <p:nvPr/>
        </p:nvSpPr>
        <p:spPr>
          <a:xfrm>
            <a:off x="7148905" y="8941037"/>
            <a:ext cx="2455540" cy="1001882"/>
          </a:xfrm>
          <a:prstGeom prst="rect">
            <a:avLst/>
          </a:prstGeom>
          <a:solidFill>
            <a:srgbClr val="A5A5A5"/>
          </a:solidFill>
          <a:ln w="12700" cap="flat" cmpd="sng" algn="ctr">
            <a:solidFill>
              <a:srgbClr val="A5A5A5"/>
            </a:solidFill>
            <a:prstDash val="solid"/>
            <a:miter lim="800000"/>
          </a:ln>
          <a:effectLst/>
        </p:spPr>
        <p:txBody>
          <a:bodyPr rtlCol="0" anchor="ctr"/>
          <a:lstStyle/>
          <a:p>
            <a:pPr algn="ctr" defTabSz="1828800">
              <a:defRPr/>
            </a:pPr>
            <a:r>
              <a:rPr lang="en-US" sz="3600" kern="0" dirty="0">
                <a:solidFill>
                  <a:prstClr val="white"/>
                </a:solidFill>
                <a:latin typeface="Times New Roman" panose="02020603050405020304" pitchFamily="18" charset="0"/>
                <a:cs typeface="Times New Roman" panose="02020603050405020304" pitchFamily="18" charset="0"/>
              </a:rPr>
              <a:t>Random</a:t>
            </a:r>
            <a:r>
              <a:rPr lang="en-US" sz="3600" kern="0" dirty="0">
                <a:solidFill>
                  <a:prstClr val="white"/>
                </a:solidFill>
                <a:latin typeface="Calibri" panose="020F0502020204030204"/>
              </a:rPr>
              <a:t> </a:t>
            </a:r>
            <a:r>
              <a:rPr lang="en-US" sz="3600" kern="0" dirty="0">
                <a:solidFill>
                  <a:prstClr val="white"/>
                </a:solidFill>
                <a:latin typeface="Times New Roman" panose="02020603050405020304" pitchFamily="18" charset="0"/>
                <a:cs typeface="Times New Roman" panose="02020603050405020304" pitchFamily="18" charset="0"/>
              </a:rPr>
              <a:t>chance</a:t>
            </a:r>
          </a:p>
        </p:txBody>
      </p:sp>
      <p:cxnSp>
        <p:nvCxnSpPr>
          <p:cNvPr id="33" name="Straight Connector 32">
            <a:extLst>
              <a:ext uri="{FF2B5EF4-FFF2-40B4-BE49-F238E27FC236}">
                <a16:creationId xmlns:a16="http://schemas.microsoft.com/office/drawing/2014/main" id="{D1A6EE3F-46F9-4935-95D8-619A08877A41}"/>
              </a:ext>
            </a:extLst>
          </p:cNvPr>
          <p:cNvCxnSpPr/>
          <p:nvPr/>
        </p:nvCxnSpPr>
        <p:spPr>
          <a:xfrm flipH="1">
            <a:off x="9558232" y="8354440"/>
            <a:ext cx="1135274" cy="1087536"/>
          </a:xfrm>
          <a:prstGeom prst="line">
            <a:avLst/>
          </a:prstGeom>
          <a:noFill/>
          <a:ln w="25400" cap="flat" cmpd="sng" algn="ctr">
            <a:solidFill>
              <a:srgbClr val="A5A5A5"/>
            </a:solidFill>
            <a:prstDash val="solid"/>
            <a:miter lim="800000"/>
            <a:headEnd type="triangle" w="lg" len="lg"/>
          </a:ln>
          <a:effectLst/>
        </p:spPr>
      </p:cxnSp>
      <p:cxnSp>
        <p:nvCxnSpPr>
          <p:cNvPr id="9" name="Straight Connector 8">
            <a:extLst>
              <a:ext uri="{FF2B5EF4-FFF2-40B4-BE49-F238E27FC236}">
                <a16:creationId xmlns:a16="http://schemas.microsoft.com/office/drawing/2014/main" id="{1C1C183F-78B6-44DA-A611-26AD2A9A99DB}"/>
              </a:ext>
            </a:extLst>
          </p:cNvPr>
          <p:cNvCxnSpPr>
            <a:cxnSpLocks/>
          </p:cNvCxnSpPr>
          <p:nvPr/>
        </p:nvCxnSpPr>
        <p:spPr>
          <a:xfrm>
            <a:off x="14174788" y="4116715"/>
            <a:ext cx="365518" cy="280830"/>
          </a:xfrm>
          <a:prstGeom prst="line">
            <a:avLst/>
          </a:prstGeom>
          <a:noFill/>
          <a:ln w="25400" cap="flat" cmpd="sng" algn="ctr">
            <a:solidFill>
              <a:srgbClr val="70AD47"/>
            </a:solidFill>
            <a:prstDash val="solid"/>
            <a:miter lim="800000"/>
            <a:headEnd type="triangle" w="lg" len="lg"/>
          </a:ln>
          <a:effectLst/>
        </p:spPr>
      </p:cxnSp>
      <p:sp>
        <p:nvSpPr>
          <p:cNvPr id="10" name="Slide Number Placeholder 2">
            <a:extLst>
              <a:ext uri="{FF2B5EF4-FFF2-40B4-BE49-F238E27FC236}">
                <a16:creationId xmlns:a16="http://schemas.microsoft.com/office/drawing/2014/main" id="{C6177203-B1C2-4257-AC4A-2B95C76A257D}"/>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33</a:t>
            </a:fld>
            <a:endParaRPr lang="uk-UA" dirty="0"/>
          </a:p>
        </p:txBody>
      </p:sp>
    </p:spTree>
    <p:extLst>
      <p:ext uri="{BB962C8B-B14F-4D97-AF65-F5344CB8AC3E}">
        <p14:creationId xmlns:p14="http://schemas.microsoft.com/office/powerpoint/2010/main" val="359726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26" y="1143000"/>
            <a:ext cx="22095122" cy="1905000"/>
          </a:xfrm>
        </p:spPr>
        <p:txBody>
          <a:bodyPr>
            <a:noAutofit/>
          </a:bodyPr>
          <a:lstStyle/>
          <a:p>
            <a:r>
              <a:rPr lang="en-US" sz="4800" dirty="0"/>
              <a:t>Results: Research question 2</a:t>
            </a:r>
            <a:br>
              <a:rPr lang="en-US" sz="4800" dirty="0"/>
            </a:br>
            <a:r>
              <a:rPr lang="en-US" sz="4800" dirty="0"/>
              <a:t>Threshold of 6 accurately predicted the actual grade 3 proficiency rate of students</a:t>
            </a:r>
          </a:p>
        </p:txBody>
      </p:sp>
      <p:sp>
        <p:nvSpPr>
          <p:cNvPr id="9" name="Text Placeholder 8">
            <a:extLst>
              <a:ext uri="{FF2B5EF4-FFF2-40B4-BE49-F238E27FC236}">
                <a16:creationId xmlns:a16="http://schemas.microsoft.com/office/drawing/2014/main" id="{8A9E2684-0E39-4C7B-B726-2D4BFADE5508}"/>
              </a:ext>
            </a:extLst>
          </p:cNvPr>
          <p:cNvSpPr>
            <a:spLocks noGrp="1"/>
          </p:cNvSpPr>
          <p:nvPr>
            <p:ph type="body" sz="quarter" idx="14"/>
          </p:nvPr>
        </p:nvSpPr>
        <p:spPr>
          <a:xfrm>
            <a:off x="1146029" y="3206621"/>
            <a:ext cx="16571344" cy="543894"/>
          </a:xfrm>
        </p:spPr>
        <p:txBody>
          <a:bodyPr>
            <a:normAutofit fontScale="92500" lnSpcReduction="20000"/>
          </a:bodyPr>
          <a:lstStyle/>
          <a:p>
            <a:pPr marL="0" indent="0">
              <a:buNone/>
            </a:pPr>
            <a:r>
              <a:rPr lang="en-US" b="1" dirty="0">
                <a:solidFill>
                  <a:srgbClr val="ED7D31"/>
                </a:solidFill>
              </a:rPr>
              <a:t>Performance of threshold of 6 on KEI index of two dimensions </a:t>
            </a:r>
          </a:p>
          <a:p>
            <a:endParaRPr lang="en-US" dirty="0"/>
          </a:p>
        </p:txBody>
      </p:sp>
      <p:graphicFrame>
        <p:nvGraphicFramePr>
          <p:cNvPr id="8" name="Table 7">
            <a:extLst>
              <a:ext uri="{FF2B5EF4-FFF2-40B4-BE49-F238E27FC236}">
                <a16:creationId xmlns:a16="http://schemas.microsoft.com/office/drawing/2014/main" id="{3617002F-07BF-4534-8BC1-2F5A674528F9}"/>
              </a:ext>
            </a:extLst>
          </p:cNvPr>
          <p:cNvGraphicFramePr>
            <a:graphicFrameLocks noGrp="1"/>
          </p:cNvGraphicFramePr>
          <p:nvPr/>
        </p:nvGraphicFramePr>
        <p:xfrm>
          <a:off x="1004173" y="4402231"/>
          <a:ext cx="22095120" cy="5503834"/>
        </p:xfrm>
        <a:graphic>
          <a:graphicData uri="http://schemas.openxmlformats.org/drawingml/2006/table">
            <a:tbl>
              <a:tblPr firstRow="1" firstCol="1"/>
              <a:tblGrid>
                <a:gridCol w="4419024">
                  <a:extLst>
                    <a:ext uri="{9D8B030D-6E8A-4147-A177-3AD203B41FA5}">
                      <a16:colId xmlns:a16="http://schemas.microsoft.com/office/drawing/2014/main" val="20000"/>
                    </a:ext>
                  </a:extLst>
                </a:gridCol>
                <a:gridCol w="4419024">
                  <a:extLst>
                    <a:ext uri="{9D8B030D-6E8A-4147-A177-3AD203B41FA5}">
                      <a16:colId xmlns:a16="http://schemas.microsoft.com/office/drawing/2014/main" val="20001"/>
                    </a:ext>
                  </a:extLst>
                </a:gridCol>
                <a:gridCol w="4419024">
                  <a:extLst>
                    <a:ext uri="{9D8B030D-6E8A-4147-A177-3AD203B41FA5}">
                      <a16:colId xmlns:a16="http://schemas.microsoft.com/office/drawing/2014/main" val="20002"/>
                    </a:ext>
                  </a:extLst>
                </a:gridCol>
                <a:gridCol w="4419024">
                  <a:extLst>
                    <a:ext uri="{9D8B030D-6E8A-4147-A177-3AD203B41FA5}">
                      <a16:colId xmlns:a16="http://schemas.microsoft.com/office/drawing/2014/main" val="20003"/>
                    </a:ext>
                  </a:extLst>
                </a:gridCol>
                <a:gridCol w="4419024">
                  <a:extLst>
                    <a:ext uri="{9D8B030D-6E8A-4147-A177-3AD203B41FA5}">
                      <a16:colId xmlns:a16="http://schemas.microsoft.com/office/drawing/2014/main" val="20004"/>
                    </a:ext>
                  </a:extLst>
                </a:gridCol>
              </a:tblGrid>
              <a:tr h="2489868">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marL="0" marR="0" lvl="0" indent="0" algn="l" defTabSz="914400" rtl="0" eaLnBrk="1" fontAlgn="auto" latinLnBrk="0" hangingPunct="1">
                        <a:lnSpc>
                          <a:spcPct val="107000"/>
                        </a:lnSpc>
                        <a:spcBef>
                          <a:spcPts val="200"/>
                        </a:spcBef>
                        <a:spcAft>
                          <a:spcPts val="200"/>
                        </a:spcAft>
                        <a:buClrTx/>
                        <a:buSzTx/>
                        <a:buFontTx/>
                        <a:buNone/>
                        <a:tabLst/>
                        <a:defRPr/>
                      </a:pPr>
                      <a:r>
                        <a:rPr lang="en-US" sz="3600" kern="1200" dirty="0">
                          <a:latin typeface="Times New Roman" panose="02020603050405020304" pitchFamily="18" charset="0"/>
                          <a:cs typeface="Times New Roman" panose="02020603050405020304" pitchFamily="18" charset="0"/>
                        </a:rPr>
                        <a:t> Data </a:t>
                      </a:r>
                      <a:endParaRPr lang="en-US" sz="3600" b="1" kern="1200" dirty="0">
                        <a:solidFill>
                          <a:schemeClr val="lt1"/>
                        </a:solidFill>
                        <a:latin typeface="Times New Roman" panose="02020603050405020304" pitchFamily="18" charset="0"/>
                        <a:ea typeface="+mn-ea"/>
                        <a:cs typeface="Times New Roman" panose="02020603050405020304" pitchFamily="18" charset="0"/>
                      </a:endParaRPr>
                    </a:p>
                    <a:p>
                      <a:pPr marL="0" marR="0" algn="ctr" defTabSz="914400" rtl="0" eaLnBrk="1" latinLnBrk="0" hangingPunct="1">
                        <a:lnSpc>
                          <a:spcPct val="107000"/>
                        </a:lnSpc>
                        <a:spcBef>
                          <a:spcPts val="200"/>
                        </a:spcBef>
                        <a:spcAft>
                          <a:spcPts val="200"/>
                        </a:spcAft>
                      </a:pPr>
                      <a:endParaRPr lang="en-US" sz="3600" b="1" kern="1200" dirty="0">
                        <a:solidFill>
                          <a:schemeClr val="lt1"/>
                        </a:solidFill>
                        <a:latin typeface="Times New Roman" panose="02020603050405020304" pitchFamily="18" charset="0"/>
                        <a:ea typeface="+mn-ea"/>
                        <a:cs typeface="Times New Roman" panose="02020603050405020304" pitchFamily="18" charset="0"/>
                      </a:endParaRPr>
                    </a:p>
                  </a:txBody>
                  <a:tcPr marL="51428" marR="51428"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marL="0" marR="0" algn="ctr" defTabSz="914400" rtl="0" eaLnBrk="1"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Actual proficiency (percentage)</a:t>
                      </a:r>
                      <a:endParaRPr lang="en-US" sz="3600" b="1" kern="1200" dirty="0">
                        <a:solidFill>
                          <a:schemeClr val="lt1"/>
                        </a:solidFill>
                        <a:latin typeface="Times New Roman" panose="02020603050405020304" pitchFamily="18" charset="0"/>
                        <a:ea typeface="+mn-ea"/>
                        <a:cs typeface="Times New Roman" panose="02020603050405020304" pitchFamily="18" charset="0"/>
                      </a:endParaRPr>
                    </a:p>
                  </a:txBody>
                  <a:tcPr marL="51428" marR="51428"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marL="0" marR="0" algn="ctr" defTabSz="914400" rtl="0" eaLnBrk="1"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Predicted proficiency (percentage)</a:t>
                      </a:r>
                      <a:endParaRPr lang="en-US" sz="3600" b="1" kern="1200" dirty="0">
                        <a:solidFill>
                          <a:schemeClr val="lt1"/>
                        </a:solidFill>
                        <a:latin typeface="Times New Roman" panose="02020603050405020304" pitchFamily="18" charset="0"/>
                        <a:ea typeface="+mn-ea"/>
                        <a:cs typeface="Times New Roman" panose="02020603050405020304" pitchFamily="18" charset="0"/>
                      </a:endParaRPr>
                    </a:p>
                  </a:txBody>
                  <a:tcPr marL="51428" marR="51428"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marL="0" marR="0" algn="ctr" defTabSz="914400" rtl="0" eaLnBrk="1"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Difference between actual and predicted proficiency (percentage points)</a:t>
                      </a:r>
                      <a:endParaRPr lang="en-US" sz="3600" b="1" kern="1200" dirty="0">
                        <a:solidFill>
                          <a:schemeClr val="lt1"/>
                        </a:solidFill>
                        <a:latin typeface="Times New Roman" panose="02020603050405020304" pitchFamily="18" charset="0"/>
                        <a:ea typeface="+mn-ea"/>
                        <a:cs typeface="Times New Roman" panose="02020603050405020304" pitchFamily="18" charset="0"/>
                      </a:endParaRPr>
                    </a:p>
                  </a:txBody>
                  <a:tcPr marL="51428" marR="51428"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marL="0" marR="0" algn="ctr" defTabSz="914400" rtl="0" eaLnBrk="1"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Number of students</a:t>
                      </a:r>
                      <a:endParaRPr lang="en-US" sz="3600" b="1" kern="1200" dirty="0">
                        <a:solidFill>
                          <a:schemeClr val="lt1"/>
                        </a:solidFill>
                        <a:latin typeface="Times New Roman" panose="02020603050405020304" pitchFamily="18" charset="0"/>
                        <a:ea typeface="+mn-ea"/>
                        <a:cs typeface="Times New Roman" panose="02020603050405020304" pitchFamily="18" charset="0"/>
                      </a:endParaRPr>
                    </a:p>
                  </a:txBody>
                  <a:tcPr marL="51428" marR="51428"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1345630">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marL="0" marR="12700" algn="l"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Used to set the threshold (in-sample)</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37.2</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36.6</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0.6</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3,521</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1"/>
                  </a:ext>
                </a:extLst>
              </a:tr>
              <a:tr h="1668272">
                <a:tc>
                  <a:txBody>
                    <a:bodyPr/>
                    <a:lstStyle>
                      <a:lvl1pPr marL="0" algn="l" defTabSz="1219215" rtl="0" eaLnBrk="1" latinLnBrk="0" hangingPunct="1">
                        <a:defRPr sz="4800" b="1" kern="1200">
                          <a:solidFill>
                            <a:schemeClr val="lt1"/>
                          </a:solidFill>
                          <a:latin typeface="Calibri" panose="020F0502020204030204"/>
                        </a:defRPr>
                      </a:lvl1pPr>
                      <a:lvl2pPr marL="1219215" algn="l" defTabSz="1219215" rtl="0" eaLnBrk="1" latinLnBrk="0" hangingPunct="1">
                        <a:defRPr sz="4800" b="1" kern="1200">
                          <a:solidFill>
                            <a:schemeClr val="lt1"/>
                          </a:solidFill>
                          <a:latin typeface="Calibri" panose="020F0502020204030204"/>
                        </a:defRPr>
                      </a:lvl2pPr>
                      <a:lvl3pPr marL="2438430" algn="l" defTabSz="1219215" rtl="0" eaLnBrk="1" latinLnBrk="0" hangingPunct="1">
                        <a:defRPr sz="4800" b="1" kern="1200">
                          <a:solidFill>
                            <a:schemeClr val="lt1"/>
                          </a:solidFill>
                          <a:latin typeface="Calibri" panose="020F0502020204030204"/>
                        </a:defRPr>
                      </a:lvl3pPr>
                      <a:lvl4pPr marL="3657646" algn="l" defTabSz="1219215" rtl="0" eaLnBrk="1" latinLnBrk="0" hangingPunct="1">
                        <a:defRPr sz="4800" b="1" kern="1200">
                          <a:solidFill>
                            <a:schemeClr val="lt1"/>
                          </a:solidFill>
                          <a:latin typeface="Calibri" panose="020F0502020204030204"/>
                        </a:defRPr>
                      </a:lvl4pPr>
                      <a:lvl5pPr marL="4876861" algn="l" defTabSz="1219215" rtl="0" eaLnBrk="1" latinLnBrk="0" hangingPunct="1">
                        <a:defRPr sz="4800" b="1" kern="1200">
                          <a:solidFill>
                            <a:schemeClr val="lt1"/>
                          </a:solidFill>
                          <a:latin typeface="Calibri" panose="020F0502020204030204"/>
                        </a:defRPr>
                      </a:lvl5pPr>
                      <a:lvl6pPr marL="6096076" algn="l" defTabSz="1219215" rtl="0" eaLnBrk="1" latinLnBrk="0" hangingPunct="1">
                        <a:defRPr sz="4800" b="1" kern="1200">
                          <a:solidFill>
                            <a:schemeClr val="lt1"/>
                          </a:solidFill>
                          <a:latin typeface="Calibri" panose="020F0502020204030204"/>
                        </a:defRPr>
                      </a:lvl6pPr>
                      <a:lvl7pPr marL="7315291" algn="l" defTabSz="1219215" rtl="0" eaLnBrk="1" latinLnBrk="0" hangingPunct="1">
                        <a:defRPr sz="4800" b="1" kern="1200">
                          <a:solidFill>
                            <a:schemeClr val="lt1"/>
                          </a:solidFill>
                          <a:latin typeface="Calibri" panose="020F0502020204030204"/>
                        </a:defRPr>
                      </a:lvl7pPr>
                      <a:lvl8pPr marL="8534507" algn="l" defTabSz="1219215" rtl="0" eaLnBrk="1" latinLnBrk="0" hangingPunct="1">
                        <a:defRPr sz="4800" b="1" kern="1200">
                          <a:solidFill>
                            <a:schemeClr val="lt1"/>
                          </a:solidFill>
                          <a:latin typeface="Calibri" panose="020F0502020204030204"/>
                        </a:defRPr>
                      </a:lvl8pPr>
                      <a:lvl9pPr marL="9753722" algn="l" defTabSz="1219215" rtl="0" eaLnBrk="1" latinLnBrk="0" hangingPunct="1">
                        <a:defRPr sz="4800" b="1" kern="1200">
                          <a:solidFill>
                            <a:schemeClr val="lt1"/>
                          </a:solidFill>
                          <a:latin typeface="Calibri" panose="020F0502020204030204"/>
                        </a:defRPr>
                      </a:lvl9pPr>
                    </a:lstStyle>
                    <a:p>
                      <a:pPr marL="0" marR="12700" algn="l"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Not used to set the threshold (out of sample)</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36.9</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36.7</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0.2</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1219215" rtl="0" eaLnBrk="1" latinLnBrk="0" hangingPunct="1">
                        <a:defRPr sz="4800" kern="1200">
                          <a:solidFill>
                            <a:schemeClr val="dk1"/>
                          </a:solidFill>
                          <a:latin typeface="Calibri" panose="020F0502020204030204"/>
                        </a:defRPr>
                      </a:lvl1pPr>
                      <a:lvl2pPr marL="1219215" algn="l" defTabSz="1219215" rtl="0" eaLnBrk="1" latinLnBrk="0" hangingPunct="1">
                        <a:defRPr sz="4800" kern="1200">
                          <a:solidFill>
                            <a:schemeClr val="dk1"/>
                          </a:solidFill>
                          <a:latin typeface="Calibri" panose="020F0502020204030204"/>
                        </a:defRPr>
                      </a:lvl2pPr>
                      <a:lvl3pPr marL="2438430" algn="l" defTabSz="1219215" rtl="0" eaLnBrk="1" latinLnBrk="0" hangingPunct="1">
                        <a:defRPr sz="4800" kern="1200">
                          <a:solidFill>
                            <a:schemeClr val="dk1"/>
                          </a:solidFill>
                          <a:latin typeface="Calibri" panose="020F0502020204030204"/>
                        </a:defRPr>
                      </a:lvl3pPr>
                      <a:lvl4pPr marL="3657646" algn="l" defTabSz="1219215" rtl="0" eaLnBrk="1" latinLnBrk="0" hangingPunct="1">
                        <a:defRPr sz="4800" kern="1200">
                          <a:solidFill>
                            <a:schemeClr val="dk1"/>
                          </a:solidFill>
                          <a:latin typeface="Calibri" panose="020F0502020204030204"/>
                        </a:defRPr>
                      </a:lvl4pPr>
                      <a:lvl5pPr marL="4876861" algn="l" defTabSz="1219215" rtl="0" eaLnBrk="1" latinLnBrk="0" hangingPunct="1">
                        <a:defRPr sz="4800" kern="1200">
                          <a:solidFill>
                            <a:schemeClr val="dk1"/>
                          </a:solidFill>
                          <a:latin typeface="Calibri" panose="020F0502020204030204"/>
                        </a:defRPr>
                      </a:lvl5pPr>
                      <a:lvl6pPr marL="6096076" algn="l" defTabSz="1219215" rtl="0" eaLnBrk="1" latinLnBrk="0" hangingPunct="1">
                        <a:defRPr sz="4800" kern="1200">
                          <a:solidFill>
                            <a:schemeClr val="dk1"/>
                          </a:solidFill>
                          <a:latin typeface="Calibri" panose="020F0502020204030204"/>
                        </a:defRPr>
                      </a:lvl6pPr>
                      <a:lvl7pPr marL="7315291" algn="l" defTabSz="1219215" rtl="0" eaLnBrk="1" latinLnBrk="0" hangingPunct="1">
                        <a:defRPr sz="4800" kern="1200">
                          <a:solidFill>
                            <a:schemeClr val="dk1"/>
                          </a:solidFill>
                          <a:latin typeface="Calibri" panose="020F0502020204030204"/>
                        </a:defRPr>
                      </a:lvl7pPr>
                      <a:lvl8pPr marL="8534507" algn="l" defTabSz="1219215" rtl="0" eaLnBrk="1" latinLnBrk="0" hangingPunct="1">
                        <a:defRPr sz="4800" kern="1200">
                          <a:solidFill>
                            <a:schemeClr val="dk1"/>
                          </a:solidFill>
                          <a:latin typeface="Calibri" panose="020F0502020204030204"/>
                        </a:defRPr>
                      </a:lvl8pPr>
                      <a:lvl9pPr marL="9753722" algn="l" defTabSz="1219215" rtl="0" eaLnBrk="1" latinLnBrk="0" hangingPunct="1">
                        <a:defRPr sz="4800" kern="1200">
                          <a:solidFill>
                            <a:schemeClr val="dk1"/>
                          </a:solidFill>
                          <a:latin typeface="Calibri" panose="020F0502020204030204"/>
                        </a:defRPr>
                      </a:lvl9pPr>
                    </a:lstStyle>
                    <a:p>
                      <a:pPr marL="0" marR="12700" algn="ctr" defTabSz="914400" rtl="0" eaLnBrk="1" fontAlgn="b" latinLnBrk="0" hangingPunct="1">
                        <a:lnSpc>
                          <a:spcPct val="107000"/>
                        </a:lnSpc>
                        <a:spcBef>
                          <a:spcPts val="200"/>
                        </a:spcBef>
                        <a:spcAft>
                          <a:spcPts val="200"/>
                        </a:spcAft>
                      </a:pPr>
                      <a:r>
                        <a:rPr lang="en-US" sz="3600" kern="1200" dirty="0">
                          <a:latin typeface="Times New Roman" panose="02020603050405020304" pitchFamily="18" charset="0"/>
                          <a:cs typeface="Times New Roman" panose="02020603050405020304" pitchFamily="18" charset="0"/>
                        </a:rPr>
                        <a:t>1,508</a:t>
                      </a:r>
                      <a:endParaRPr lang="en-US" sz="3600" kern="1200" dirty="0">
                        <a:solidFill>
                          <a:schemeClr val="tx1"/>
                        </a:solidFill>
                        <a:latin typeface="Times New Roman" panose="02020603050405020304" pitchFamily="18" charset="0"/>
                        <a:ea typeface="+mn-ea"/>
                        <a:cs typeface="Times New Roman" panose="02020603050405020304" pitchFamily="18" charset="0"/>
                      </a:endParaRPr>
                    </a:p>
                  </a:txBody>
                  <a:tcPr marL="51428" marR="5142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2"/>
                  </a:ext>
                </a:extLst>
              </a:tr>
            </a:tbl>
          </a:graphicData>
        </a:graphic>
      </p:graphicFrame>
      <p:sp>
        <p:nvSpPr>
          <p:cNvPr id="5" name="Slide Number Placeholder 2">
            <a:extLst>
              <a:ext uri="{FF2B5EF4-FFF2-40B4-BE49-F238E27FC236}">
                <a16:creationId xmlns:a16="http://schemas.microsoft.com/office/drawing/2014/main" id="{822D8534-6899-4F55-B8EE-7DFECAEA98D5}"/>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34</a:t>
            </a:fld>
            <a:endParaRPr lang="uk-UA" dirty="0"/>
          </a:p>
        </p:txBody>
      </p:sp>
    </p:spTree>
    <p:extLst>
      <p:ext uri="{BB962C8B-B14F-4D97-AF65-F5344CB8AC3E}">
        <p14:creationId xmlns:p14="http://schemas.microsoft.com/office/powerpoint/2010/main" val="2849324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6CBA-93C6-47D1-A8F0-58B6AD968DD2}"/>
              </a:ext>
            </a:extLst>
          </p:cNvPr>
          <p:cNvSpPr>
            <a:spLocks noGrp="1"/>
          </p:cNvSpPr>
          <p:nvPr>
            <p:ph type="ctrTitle"/>
          </p:nvPr>
        </p:nvSpPr>
        <p:spPr>
          <a:xfrm>
            <a:off x="1146030" y="762000"/>
            <a:ext cx="22095122" cy="2382464"/>
          </a:xfrm>
        </p:spPr>
        <p:txBody>
          <a:bodyPr>
            <a:noAutofit/>
          </a:bodyPr>
          <a:lstStyle/>
          <a:p>
            <a:r>
              <a:rPr lang="en-US" sz="4800" dirty="0"/>
              <a:t>Results: Research question 2</a:t>
            </a:r>
            <a:br>
              <a:rPr lang="en-US" sz="4800" dirty="0"/>
            </a:br>
            <a:r>
              <a:rPr lang="en-US" sz="4800" dirty="0"/>
              <a:t>Threshold of 6 correctly predicted overall proficiency rate but made some errors in predictions for individual students</a:t>
            </a:r>
          </a:p>
        </p:txBody>
      </p:sp>
      <p:sp>
        <p:nvSpPr>
          <p:cNvPr id="3" name="Slide Number Placeholder 2">
            <a:extLst>
              <a:ext uri="{FF2B5EF4-FFF2-40B4-BE49-F238E27FC236}">
                <a16:creationId xmlns:a16="http://schemas.microsoft.com/office/drawing/2014/main" id="{58185EA0-5A11-4AB1-8EB8-748D8D6427D3}"/>
              </a:ext>
            </a:extLst>
          </p:cNvPr>
          <p:cNvSpPr>
            <a:spLocks noGrp="1"/>
          </p:cNvSpPr>
          <p:nvPr>
            <p:ph type="sldNum" sz="quarter" idx="12"/>
          </p:nvPr>
        </p:nvSpPr>
        <p:spPr/>
        <p:txBody>
          <a:bodyPr/>
          <a:lstStyle/>
          <a:p>
            <a:fld id="{BA8CF1B3-96A0-D24B-B5C9-B5B93FF4523E}" type="slidenum">
              <a:rPr lang="uk-UA" smtClean="0"/>
              <a:pPr/>
              <a:t>35</a:t>
            </a:fld>
            <a:endParaRPr lang="uk-UA" dirty="0"/>
          </a:p>
        </p:txBody>
      </p:sp>
      <p:pic>
        <p:nvPicPr>
          <p:cNvPr id="6" name="Picture 5">
            <a:extLst>
              <a:ext uri="{FF2B5EF4-FFF2-40B4-BE49-F238E27FC236}">
                <a16:creationId xmlns:a16="http://schemas.microsoft.com/office/drawing/2014/main" id="{40FA47C5-AA7C-4FF2-B5A7-2DF432A06B01}"/>
              </a:ext>
            </a:extLst>
          </p:cNvPr>
          <p:cNvPicPr>
            <a:picLocks noChangeAspect="1"/>
          </p:cNvPicPr>
          <p:nvPr/>
        </p:nvPicPr>
        <p:blipFill rotWithShape="1">
          <a:blip r:embed="rId3"/>
          <a:srcRect l="1490" t="12595" r="8235" b="27943"/>
          <a:stretch/>
        </p:blipFill>
        <p:spPr>
          <a:xfrm>
            <a:off x="915988" y="3657600"/>
            <a:ext cx="21520150" cy="7264400"/>
          </a:xfrm>
          <a:prstGeom prst="rect">
            <a:avLst/>
          </a:prstGeom>
        </p:spPr>
      </p:pic>
      <p:sp>
        <p:nvSpPr>
          <p:cNvPr id="7" name="Rectangle 6">
            <a:extLst>
              <a:ext uri="{FF2B5EF4-FFF2-40B4-BE49-F238E27FC236}">
                <a16:creationId xmlns:a16="http://schemas.microsoft.com/office/drawing/2014/main" id="{CB3AA1F0-7537-49AC-8736-D4A30C32C282}"/>
              </a:ext>
            </a:extLst>
          </p:cNvPr>
          <p:cNvSpPr/>
          <p:nvPr/>
        </p:nvSpPr>
        <p:spPr>
          <a:xfrm>
            <a:off x="5030788" y="11316445"/>
            <a:ext cx="17405350"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Notes: Data were aggregated to smooth out the distribution, so no data are displayed at exactly 1 or 10. Number of students = 3,521.</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69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26" y="1143000"/>
            <a:ext cx="22095122" cy="2362200"/>
          </a:xfrm>
        </p:spPr>
        <p:txBody>
          <a:bodyPr>
            <a:noAutofit/>
          </a:bodyPr>
          <a:lstStyle/>
          <a:p>
            <a:r>
              <a:rPr lang="en-US" sz="4800" dirty="0"/>
              <a:t>Results: Research question 2</a:t>
            </a:r>
            <a:br>
              <a:rPr lang="en-US" sz="4800" dirty="0"/>
            </a:br>
            <a:r>
              <a:rPr lang="en-US" sz="4800" dirty="0"/>
              <a:t>Threshold of 7 made correct predictions for 91 percent of students who were not proficient but only 29 percent of proficient students </a:t>
            </a:r>
          </a:p>
        </p:txBody>
      </p:sp>
      <p:sp>
        <p:nvSpPr>
          <p:cNvPr id="9" name="Rectangle 8"/>
          <p:cNvSpPr/>
          <p:nvPr/>
        </p:nvSpPr>
        <p:spPr>
          <a:xfrm>
            <a:off x="4268788" y="11339611"/>
            <a:ext cx="13052314" cy="642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Number of students = 3,521</a:t>
            </a:r>
          </a:p>
          <a:p>
            <a:r>
              <a:rPr lang="en-US" sz="2000" dirty="0">
                <a:solidFill>
                  <a:schemeClr val="tx1"/>
                </a:solidFill>
                <a:latin typeface="Times New Roman" panose="02020603050405020304" pitchFamily="18" charset="0"/>
                <a:cs typeface="Times New Roman" panose="02020603050405020304" pitchFamily="18" charset="0"/>
              </a:rPr>
              <a:t>Note: Data were aggregated to smooth out the distribution, so no data are displayed at exactly 1 or 10.</a:t>
            </a:r>
          </a:p>
        </p:txBody>
      </p:sp>
      <p:pic>
        <p:nvPicPr>
          <p:cNvPr id="6" name="Picture 5">
            <a:extLst>
              <a:ext uri="{FF2B5EF4-FFF2-40B4-BE49-F238E27FC236}">
                <a16:creationId xmlns:a16="http://schemas.microsoft.com/office/drawing/2014/main" id="{E315D04E-40D8-4F37-BBCB-EB46481D370E}"/>
              </a:ext>
            </a:extLst>
          </p:cNvPr>
          <p:cNvPicPr>
            <a:picLocks noChangeAspect="1"/>
          </p:cNvPicPr>
          <p:nvPr/>
        </p:nvPicPr>
        <p:blipFill rotWithShape="1">
          <a:blip r:embed="rId3"/>
          <a:srcRect l="2239" t="4448" r="6716" b="26591"/>
          <a:stretch/>
        </p:blipFill>
        <p:spPr>
          <a:xfrm>
            <a:off x="2439987" y="3505200"/>
            <a:ext cx="18592800" cy="8117712"/>
          </a:xfrm>
          <a:prstGeom prst="rect">
            <a:avLst/>
          </a:prstGeom>
        </p:spPr>
      </p:pic>
      <p:sp>
        <p:nvSpPr>
          <p:cNvPr id="5" name="Slide Number Placeholder 2">
            <a:extLst>
              <a:ext uri="{FF2B5EF4-FFF2-40B4-BE49-F238E27FC236}">
                <a16:creationId xmlns:a16="http://schemas.microsoft.com/office/drawing/2014/main" id="{E4388EC6-C5C7-44D9-BCDF-C3D1B16423B5}"/>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36</a:t>
            </a:fld>
            <a:endParaRPr lang="uk-UA" dirty="0"/>
          </a:p>
        </p:txBody>
      </p:sp>
    </p:spTree>
    <p:extLst>
      <p:ext uri="{BB962C8B-B14F-4D97-AF65-F5344CB8AC3E}">
        <p14:creationId xmlns:p14="http://schemas.microsoft.com/office/powerpoint/2010/main" val="387051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226" y="722158"/>
            <a:ext cx="22095122" cy="1600200"/>
          </a:xfrm>
        </p:spPr>
        <p:txBody>
          <a:bodyPr>
            <a:noAutofit/>
          </a:bodyPr>
          <a:lstStyle/>
          <a:p>
            <a:r>
              <a:rPr lang="en-US" sz="4800" dirty="0"/>
              <a:t>Results: Research question 3 </a:t>
            </a:r>
            <a:br>
              <a:rPr lang="en-US" sz="4800" dirty="0"/>
            </a:br>
            <a:r>
              <a:rPr lang="en-US" sz="4800" dirty="0"/>
              <a:t>AIMSweb scores in later grades had higher correlations with PSSA scores in grade 3 </a:t>
            </a:r>
          </a:p>
        </p:txBody>
      </p:sp>
      <p:sp>
        <p:nvSpPr>
          <p:cNvPr id="5" name="Folded Corner 4"/>
          <p:cNvSpPr/>
          <p:nvPr/>
        </p:nvSpPr>
        <p:spPr>
          <a:xfrm>
            <a:off x="1146030" y="2743201"/>
            <a:ext cx="22095122" cy="1543054"/>
          </a:xfrm>
          <a:prstGeom prst="foldedCorner">
            <a:avLst>
              <a:gd name="adj" fmla="val 11766"/>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11426" tIns="178286" rIns="411426" bIns="137142" rtlCol="0" anchor="t" anchorCtr="0"/>
          <a:lstStyle/>
          <a:p>
            <a:r>
              <a:rPr lang="en-US" sz="4000" dirty="0">
                <a:solidFill>
                  <a:schemeClr val="tx1"/>
                </a:solidFill>
                <a:latin typeface="Times New Roman" panose="02020603050405020304" pitchFamily="18" charset="0"/>
                <a:cs typeface="Times New Roman" panose="02020603050405020304" pitchFamily="18" charset="0"/>
              </a:rPr>
              <a:t>How do AIMSweb Reading scores in the spring of kindergarten through grade 3 relate to children’s scores on the KEI and grade 3 PSSA in ELA? </a:t>
            </a:r>
          </a:p>
          <a:p>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73587" y="10671582"/>
            <a:ext cx="16002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latin typeface="Times New Roman" panose="02020603050405020304" pitchFamily="18" charset="0"/>
                <a:cs typeface="Times New Roman" panose="02020603050405020304" pitchFamily="18" charset="0"/>
              </a:rPr>
              <a:t>Notes: Correlations for spring AIMSweb scores were not weighted. Number of students with KEI correlations = 5,321. Number of students with AIMSweb correlations = 3,697 to 5,266, depending on whether students had scores on the AIMSweb in the grade and the PSSA. Statistical significance levels: *** &lt; .001.</a:t>
            </a:r>
          </a:p>
          <a:p>
            <a:r>
              <a:rPr lang="en-US" sz="2200" dirty="0">
                <a:solidFill>
                  <a:schemeClr val="tx1"/>
                </a:solidFill>
                <a:latin typeface="Times New Roman" panose="02020603050405020304" pitchFamily="18" charset="0"/>
                <a:cs typeface="Times New Roman" panose="02020603050405020304" pitchFamily="18" charset="0"/>
              </a:rPr>
              <a:t> </a:t>
            </a:r>
          </a:p>
        </p:txBody>
      </p:sp>
      <p:graphicFrame>
        <p:nvGraphicFramePr>
          <p:cNvPr id="8" name="Chart 7"/>
          <p:cNvGraphicFramePr/>
          <p:nvPr/>
        </p:nvGraphicFramePr>
        <p:xfrm>
          <a:off x="4573587" y="4572033"/>
          <a:ext cx="15849600" cy="60995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a:extLst>
              <a:ext uri="{FF2B5EF4-FFF2-40B4-BE49-F238E27FC236}">
                <a16:creationId xmlns:a16="http://schemas.microsoft.com/office/drawing/2014/main" id="{238A8620-E42F-4A61-8875-9B647CB9AD08}"/>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37</a:t>
            </a:fld>
            <a:endParaRPr lang="uk-UA" dirty="0"/>
          </a:p>
        </p:txBody>
      </p:sp>
    </p:spTree>
    <p:extLst>
      <p:ext uri="{BB962C8B-B14F-4D97-AF65-F5344CB8AC3E}">
        <p14:creationId xmlns:p14="http://schemas.microsoft.com/office/powerpoint/2010/main" val="62509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a:t>Limitations</a:t>
            </a:r>
          </a:p>
        </p:txBody>
      </p:sp>
      <p:sp>
        <p:nvSpPr>
          <p:cNvPr id="3" name="Text Placeholder 2"/>
          <p:cNvSpPr>
            <a:spLocks noGrp="1"/>
          </p:cNvSpPr>
          <p:nvPr>
            <p:ph type="body" sz="quarter" idx="14"/>
          </p:nvPr>
        </p:nvSpPr>
        <p:spPr/>
        <p:txBody>
          <a:bodyPr>
            <a:normAutofit/>
          </a:bodyPr>
          <a:lstStyle/>
          <a:p>
            <a:r>
              <a:rPr lang="en-US" sz="4000" dirty="0"/>
              <a:t>A sample with both KEI </a:t>
            </a:r>
            <a:r>
              <a:rPr lang="en-US" sz="4000" i="1" dirty="0"/>
              <a:t>and</a:t>
            </a:r>
            <a:r>
              <a:rPr lang="en-US" sz="4000" dirty="0"/>
              <a:t> PSSA scores might not represent the sample with KEI scores, even with weights.</a:t>
            </a:r>
          </a:p>
          <a:p>
            <a:endParaRPr lang="en-US" sz="4000" dirty="0"/>
          </a:p>
          <a:p>
            <a:r>
              <a:rPr lang="en-US" sz="4000" dirty="0"/>
              <a:t>KEI threshold might not yield the same predictive power when applied to future cohorts if assessments or demographics of cohorts change.</a:t>
            </a:r>
          </a:p>
          <a:p>
            <a:endParaRPr lang="en-US" sz="4000" dirty="0"/>
          </a:p>
          <a:p>
            <a:r>
              <a:rPr lang="en-US" sz="4000" dirty="0"/>
              <a:t>The study relies on the two validated dimensions of the KEI, but other KEI items or alternative assessments could have stronger relationships with PSSA proficiency.</a:t>
            </a:r>
          </a:p>
        </p:txBody>
      </p:sp>
      <p:sp>
        <p:nvSpPr>
          <p:cNvPr id="5" name="Slide Number Placeholder 2">
            <a:extLst>
              <a:ext uri="{FF2B5EF4-FFF2-40B4-BE49-F238E27FC236}">
                <a16:creationId xmlns:a16="http://schemas.microsoft.com/office/drawing/2014/main" id="{7464F84D-E28B-49E6-B35F-F86DF04DB8D0}"/>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38</a:t>
            </a:fld>
            <a:endParaRPr lang="uk-UA" dirty="0"/>
          </a:p>
        </p:txBody>
      </p:sp>
    </p:spTree>
    <p:extLst>
      <p:ext uri="{BB962C8B-B14F-4D97-AF65-F5344CB8AC3E}">
        <p14:creationId xmlns:p14="http://schemas.microsoft.com/office/powerpoint/2010/main" val="3520868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Implications and next steps</a:t>
            </a:r>
          </a:p>
        </p:txBody>
      </p:sp>
      <p:sp>
        <p:nvSpPr>
          <p:cNvPr id="3" name="Text Placeholder 2"/>
          <p:cNvSpPr>
            <a:spLocks noGrp="1"/>
          </p:cNvSpPr>
          <p:nvPr>
            <p:ph type="body" sz="quarter" idx="14"/>
          </p:nvPr>
        </p:nvSpPr>
        <p:spPr>
          <a:xfrm>
            <a:off x="1095230" y="2940303"/>
            <a:ext cx="22095126" cy="7607594"/>
          </a:xfrm>
        </p:spPr>
        <p:txBody>
          <a:bodyPr>
            <a:normAutofit lnSpcReduction="10000"/>
          </a:bodyPr>
          <a:lstStyle/>
          <a:p>
            <a:pPr>
              <a:spcAft>
                <a:spcPts val="1200"/>
              </a:spcAft>
            </a:pPr>
            <a:r>
              <a:rPr lang="en-US" sz="4000" dirty="0"/>
              <a:t>KEI, particularly Emerging Academic Competencies, is related to PSSA:</a:t>
            </a:r>
          </a:p>
          <a:p>
            <a:pPr marL="1257208" lvl="1" indent="-571500">
              <a:spcAft>
                <a:spcPts val="1200"/>
              </a:spcAft>
              <a:buFont typeface="Times New Roman" panose="02020603050405020304" pitchFamily="18" charset="0"/>
              <a:buChar char="–"/>
            </a:pPr>
            <a:r>
              <a:rPr lang="en-US" sz="3600" dirty="0"/>
              <a:t>Possible to set a threshold that accurately predicts the cohort proficiency rate</a:t>
            </a:r>
          </a:p>
          <a:p>
            <a:pPr marL="1257208" lvl="1" indent="-571500">
              <a:spcAft>
                <a:spcPts val="1200"/>
              </a:spcAft>
              <a:buFont typeface="Times New Roman" panose="02020603050405020304" pitchFamily="18" charset="0"/>
              <a:buChar char="–"/>
            </a:pPr>
            <a:r>
              <a:rPr lang="en-US" sz="3600" dirty="0"/>
              <a:t>Different threshold might be more appropriate for identifying individual students who need supports </a:t>
            </a:r>
          </a:p>
          <a:p>
            <a:pPr marL="685708" lvl="1" indent="0">
              <a:spcAft>
                <a:spcPts val="1200"/>
              </a:spcAft>
              <a:buNone/>
            </a:pPr>
            <a:endParaRPr lang="en-US" sz="3600" dirty="0"/>
          </a:p>
          <a:p>
            <a:pPr>
              <a:spcAft>
                <a:spcPts val="1200"/>
              </a:spcAft>
            </a:pPr>
            <a:r>
              <a:rPr lang="en-US" sz="4000" dirty="0"/>
              <a:t>SDP plans to conduct additional analyses using data on more recent cohorts of kindergartners:</a:t>
            </a:r>
          </a:p>
          <a:p>
            <a:pPr marL="1257208" lvl="1" indent="-571500">
              <a:spcAft>
                <a:spcPts val="1200"/>
              </a:spcAft>
              <a:buFont typeface="Times New Roman" panose="02020603050405020304" pitchFamily="18" charset="0"/>
              <a:buChar char="–"/>
            </a:pPr>
            <a:r>
              <a:rPr lang="en-US" sz="3600" dirty="0"/>
              <a:t>Reassess the accuracy of or update the KEI threshold </a:t>
            </a:r>
          </a:p>
          <a:p>
            <a:pPr marL="1257208" lvl="1" indent="-571500">
              <a:spcAft>
                <a:spcPts val="1200"/>
              </a:spcAft>
              <a:buFont typeface="Times New Roman" panose="02020603050405020304" pitchFamily="18" charset="0"/>
              <a:buChar char="–"/>
            </a:pPr>
            <a:r>
              <a:rPr lang="en-US" sz="3600" dirty="0"/>
              <a:t>Assess the accuracy of thresholds on different measures</a:t>
            </a:r>
          </a:p>
          <a:p>
            <a:pPr marL="685708" lvl="1" indent="0">
              <a:spcAft>
                <a:spcPts val="1200"/>
              </a:spcAft>
              <a:buNone/>
            </a:pPr>
            <a:endParaRPr lang="en-US" sz="3600" dirty="0"/>
          </a:p>
          <a:p>
            <a:pPr>
              <a:spcAft>
                <a:spcPts val="1200"/>
              </a:spcAft>
            </a:pPr>
            <a:r>
              <a:rPr lang="en-US" sz="4000" dirty="0"/>
              <a:t>States or districts might be able to use kindergarten entry assessments to do the following:</a:t>
            </a:r>
          </a:p>
          <a:p>
            <a:pPr marL="1257208" lvl="1" indent="-571500">
              <a:spcAft>
                <a:spcPts val="1200"/>
              </a:spcAft>
              <a:buFont typeface="Times New Roman" panose="02020603050405020304" pitchFamily="18" charset="0"/>
              <a:buChar char="–"/>
            </a:pPr>
            <a:r>
              <a:rPr lang="en-US" sz="3600" dirty="0"/>
              <a:t>Track progress toward later reading proficiency across cohorts of kindergartners </a:t>
            </a:r>
          </a:p>
          <a:p>
            <a:pPr marL="1257208" lvl="1" indent="-571500">
              <a:spcAft>
                <a:spcPts val="1200"/>
              </a:spcAft>
              <a:buFont typeface="Times New Roman" panose="02020603050405020304" pitchFamily="18" charset="0"/>
              <a:buChar char="–"/>
            </a:pPr>
            <a:r>
              <a:rPr lang="en-US" sz="3600" dirty="0"/>
              <a:t>Target supports to schools and students at risk of not reading proficiently</a:t>
            </a:r>
          </a:p>
        </p:txBody>
      </p:sp>
      <p:sp>
        <p:nvSpPr>
          <p:cNvPr id="4" name="Slide Number Placeholder 2">
            <a:extLst>
              <a:ext uri="{FF2B5EF4-FFF2-40B4-BE49-F238E27FC236}">
                <a16:creationId xmlns:a16="http://schemas.microsoft.com/office/drawing/2014/main" id="{03DB66D1-6A8C-41F2-8226-67A22090B0F5}"/>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39</a:t>
            </a:fld>
            <a:endParaRPr lang="uk-UA" dirty="0"/>
          </a:p>
        </p:txBody>
      </p:sp>
    </p:spTree>
    <p:extLst>
      <p:ext uri="{BB962C8B-B14F-4D97-AF65-F5344CB8AC3E}">
        <p14:creationId xmlns:p14="http://schemas.microsoft.com/office/powerpoint/2010/main" val="222215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t>Tracking progress toward strategic goals</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4</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p:txBody>
          <a:bodyPr>
            <a:normAutofit/>
          </a:bodyPr>
          <a:lstStyle/>
          <a:p>
            <a:r>
              <a:rPr lang="en-US" dirty="0"/>
              <a:t>DCPS administered a new district-wide survey to measure SEL competencies.</a:t>
            </a:r>
            <a:r>
              <a:rPr lang="en-US" baseline="30000" dirty="0"/>
              <a:t>1</a:t>
            </a:r>
            <a:endParaRPr lang="en-US" dirty="0"/>
          </a:p>
          <a:p>
            <a:pPr marL="1419225" lvl="1" indent="-620713"/>
            <a:r>
              <a:rPr lang="en-US" sz="3800" dirty="0"/>
              <a:t>But little formal guidance exists on how districts can use data to inform policies and practices.</a:t>
            </a:r>
          </a:p>
          <a:p>
            <a:endParaRPr lang="en-US" dirty="0"/>
          </a:p>
          <a:p>
            <a:r>
              <a:rPr lang="en-US" dirty="0"/>
              <a:t>DCPS wants to know how it could best use the data to do the following:</a:t>
            </a:r>
          </a:p>
          <a:p>
            <a:pPr marL="1419225" lvl="1" indent="-620713"/>
            <a:r>
              <a:rPr lang="en-US" sz="3800" dirty="0"/>
              <a:t>Identify students who need additional supports.</a:t>
            </a:r>
          </a:p>
          <a:p>
            <a:pPr marL="1419225" lvl="1" indent="-620713"/>
            <a:r>
              <a:rPr lang="en-US" sz="3800" dirty="0"/>
              <a:t>Track progress in students, schools, and the district as a whole. </a:t>
            </a:r>
          </a:p>
          <a:p>
            <a:pPr marL="1419225" lvl="1" indent="-620713"/>
            <a:r>
              <a:rPr lang="en-US" sz="3800" dirty="0"/>
              <a:t>Evaluate SEL-related practices and programs.</a:t>
            </a:r>
          </a:p>
        </p:txBody>
      </p:sp>
      <p:sp>
        <p:nvSpPr>
          <p:cNvPr id="5" name="TextBox 4">
            <a:extLst>
              <a:ext uri="{FF2B5EF4-FFF2-40B4-BE49-F238E27FC236}">
                <a16:creationId xmlns:a16="http://schemas.microsoft.com/office/drawing/2014/main" id="{6C9DDC81-DB47-4CB4-9162-B87A2864F8BA}"/>
              </a:ext>
            </a:extLst>
          </p:cNvPr>
          <p:cNvSpPr txBox="1"/>
          <p:nvPr/>
        </p:nvSpPr>
        <p:spPr>
          <a:xfrm>
            <a:off x="1144586" y="11550921"/>
            <a:ext cx="21301175" cy="523220"/>
          </a:xfrm>
          <a:prstGeom prst="rect">
            <a:avLst/>
          </a:prstGeom>
          <a:noFill/>
        </p:spPr>
        <p:txBody>
          <a:bodyPr wrap="square" rtlCol="0">
            <a:spAutoFit/>
          </a:bodyPr>
          <a:lstStyle/>
          <a:p>
            <a:r>
              <a:rPr lang="en-US" sz="2800" baseline="30000" dirty="0">
                <a:solidFill>
                  <a:srgbClr val="576F7F"/>
                </a:solidFill>
                <a:latin typeface="Times New Roman" panose="02020603050405020304" pitchFamily="18" charset="0"/>
                <a:cs typeface="Times New Roman" panose="02020603050405020304" pitchFamily="18" charset="0"/>
              </a:rPr>
              <a:t>1</a:t>
            </a:r>
            <a:r>
              <a:rPr lang="en-US" sz="2800" dirty="0">
                <a:solidFill>
                  <a:srgbClr val="576F7F"/>
                </a:solidFill>
                <a:latin typeface="Times New Roman" panose="02020603050405020304" pitchFamily="18" charset="0"/>
                <a:cs typeface="Times New Roman" panose="02020603050405020304" pitchFamily="18" charset="0"/>
              </a:rPr>
              <a:t> The survey was developed by Panorama Education.</a:t>
            </a:r>
          </a:p>
        </p:txBody>
      </p:sp>
    </p:spTree>
    <p:extLst>
      <p:ext uri="{BB962C8B-B14F-4D97-AF65-F5344CB8AC3E}">
        <p14:creationId xmlns:p14="http://schemas.microsoft.com/office/powerpoint/2010/main" val="2924019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For more information</a:t>
            </a:r>
          </a:p>
        </p:txBody>
      </p:sp>
      <p:sp>
        <p:nvSpPr>
          <p:cNvPr id="3" name="Text Placeholder 2"/>
          <p:cNvSpPr>
            <a:spLocks noGrp="1"/>
          </p:cNvSpPr>
          <p:nvPr>
            <p:ph type="body" sz="quarter" idx="14"/>
          </p:nvPr>
        </p:nvSpPr>
        <p:spPr/>
        <p:txBody>
          <a:bodyPr>
            <a:normAutofit/>
          </a:bodyPr>
          <a:lstStyle/>
          <a:p>
            <a:pPr marL="0" indent="0">
              <a:buNone/>
            </a:pPr>
            <a:r>
              <a:rPr lang="en-US" sz="4000" dirty="0"/>
              <a:t>Contact: </a:t>
            </a:r>
            <a:r>
              <a:rPr lang="en-US" sz="4000" dirty="0">
                <a:hlinkClick r:id="rId2"/>
              </a:rPr>
              <a:t>JHarding@mathematica-mpr.com</a:t>
            </a:r>
            <a:endParaRPr lang="en-US" sz="4000" dirty="0"/>
          </a:p>
          <a:p>
            <a:pPr marL="0" indent="0">
              <a:buNone/>
            </a:pPr>
            <a:endParaRPr lang="en-US" dirty="0"/>
          </a:p>
          <a:p>
            <a:pPr marL="0" indent="0">
              <a:buNone/>
            </a:pPr>
            <a:r>
              <a:rPr lang="en-US" sz="4000" dirty="0"/>
              <a:t>Harding, J. F., Herrmann, M. A., Hanno, E. S., &amp; Ross, C. (2019). </a:t>
            </a:r>
            <a:r>
              <a:rPr lang="en-US" sz="4000" i="1" dirty="0"/>
              <a:t>Using kindergarten entry assessments to measure whether Philadelphia’s students are on-track for reading proficiently. </a:t>
            </a:r>
            <a:r>
              <a:rPr lang="en-US" sz="4000" dirty="0"/>
              <a:t>Washington, DC: U.S. Department of Education, Institute of Education Sciences, National Center for Education Evaluation and Regional Assistance, Regional Educational Laboratory Mid-Atlantic. </a:t>
            </a:r>
          </a:p>
        </p:txBody>
      </p:sp>
      <p:sp>
        <p:nvSpPr>
          <p:cNvPr id="4" name="Slide Number Placeholder 2">
            <a:extLst>
              <a:ext uri="{FF2B5EF4-FFF2-40B4-BE49-F238E27FC236}">
                <a16:creationId xmlns:a16="http://schemas.microsoft.com/office/drawing/2014/main" id="{90FF88E6-B130-4C29-9261-15E168C18932}"/>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40</a:t>
            </a:fld>
            <a:endParaRPr lang="uk-UA" dirty="0"/>
          </a:p>
        </p:txBody>
      </p:sp>
    </p:spTree>
    <p:extLst>
      <p:ext uri="{BB962C8B-B14F-4D97-AF65-F5344CB8AC3E}">
        <p14:creationId xmlns:p14="http://schemas.microsoft.com/office/powerpoint/2010/main" val="1737463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Disclaimer</a:t>
            </a:r>
          </a:p>
        </p:txBody>
      </p:sp>
      <p:sp>
        <p:nvSpPr>
          <p:cNvPr id="4" name="Text Placeholder 3">
            <a:extLst>
              <a:ext uri="{FF2B5EF4-FFF2-40B4-BE49-F238E27FC236}">
                <a16:creationId xmlns:a16="http://schemas.microsoft.com/office/drawing/2014/main" id="{B1A84C92-ACE7-475E-B2E4-99FA8B63C258}"/>
              </a:ext>
            </a:extLst>
          </p:cNvPr>
          <p:cNvSpPr>
            <a:spLocks noGrp="1"/>
          </p:cNvSpPr>
          <p:nvPr>
            <p:ph type="body" sz="quarter" idx="14"/>
          </p:nvPr>
        </p:nvSpPr>
        <p:spPr/>
        <p:txBody>
          <a:bodyPr/>
          <a:lstStyle/>
          <a:p>
            <a:pPr marL="0" indent="0">
              <a:buNone/>
            </a:pPr>
            <a:r>
              <a:rPr lang="en-US" dirty="0"/>
              <a:t>This work was funded by the U.S. Department of Education’s Institute of Education Sciences (IES) under contract ED-IES-17-C-0006, with REL Mid-Atlantic, administered by Mathematica. The content of the presentation does not necessarily reflect the views or policies of IES or the U.S. Department of Education, nor does mention of trade names, commercial products, or organizations imply endorsement by the U.S. government. </a:t>
            </a:r>
          </a:p>
          <a:p>
            <a:pPr marL="0" indent="0">
              <a:buNone/>
            </a:pPr>
            <a:endParaRPr lang="en-US" dirty="0"/>
          </a:p>
          <a:p>
            <a:pPr marL="0" indent="0">
              <a:buNone/>
            </a:pPr>
            <a:r>
              <a:rPr lang="en-US" b="1" dirty="0">
                <a:solidFill>
                  <a:srgbClr val="0C4B86"/>
                </a:solidFill>
                <a:hlinkClick r:id="rId2"/>
              </a:rPr>
              <a:t>https://ies.ed.gov/ncee/edlabs/regions/midatlantic/</a:t>
            </a:r>
            <a:endParaRPr lang="en-US" b="1" dirty="0">
              <a:solidFill>
                <a:srgbClr val="0C4B86"/>
              </a:solidFill>
            </a:endParaRPr>
          </a:p>
          <a:p>
            <a:pPr marL="0" indent="0">
              <a:buNone/>
            </a:pPr>
            <a:endParaRPr lang="en-US"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023" y="9032256"/>
            <a:ext cx="1841952" cy="15420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88" y="9803268"/>
            <a:ext cx="866242" cy="704392"/>
          </a:xfrm>
          <a:prstGeom prst="rect">
            <a:avLst/>
          </a:prstGeom>
        </p:spPr>
      </p:pic>
      <p:sp>
        <p:nvSpPr>
          <p:cNvPr id="6" name="Slide Number Placeholder 2">
            <a:extLst>
              <a:ext uri="{FF2B5EF4-FFF2-40B4-BE49-F238E27FC236}">
                <a16:creationId xmlns:a16="http://schemas.microsoft.com/office/drawing/2014/main" id="{DD360750-79B0-48F0-8276-137F78F5E80D}"/>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41</a:t>
            </a:fld>
            <a:endParaRPr lang="uk-UA" dirty="0"/>
          </a:p>
        </p:txBody>
      </p:sp>
    </p:spTree>
    <p:extLst>
      <p:ext uri="{BB962C8B-B14F-4D97-AF65-F5344CB8AC3E}">
        <p14:creationId xmlns:p14="http://schemas.microsoft.com/office/powerpoint/2010/main" val="2167368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5987" y="762000"/>
            <a:ext cx="22098000" cy="1219200"/>
          </a:xfrm>
        </p:spPr>
        <p:txBody>
          <a:bodyPr/>
          <a:lstStyle/>
          <a:p>
            <a:r>
              <a:rPr lang="en-US" dirty="0"/>
              <a:t>Questions?</a:t>
            </a:r>
          </a:p>
        </p:txBody>
      </p:sp>
      <p:pic>
        <p:nvPicPr>
          <p:cNvPr id="9" name="Picture 8">
            <a:extLst>
              <a:ext uri="{FF2B5EF4-FFF2-40B4-BE49-F238E27FC236}">
                <a16:creationId xmlns:a16="http://schemas.microsoft.com/office/drawing/2014/main" id="{D88E566F-1358-4DF7-8831-998B89EA3EA1}"/>
              </a:ext>
            </a:extLst>
          </p:cNvPr>
          <p:cNvPicPr>
            <a:picLocks noChangeAspect="1"/>
          </p:cNvPicPr>
          <p:nvPr/>
        </p:nvPicPr>
        <p:blipFill rotWithShape="1">
          <a:blip r:embed="rId3">
            <a:extLst>
              <a:ext uri="{28A0092B-C50C-407E-A947-70E740481C1C}">
                <a14:useLocalDpi xmlns:a14="http://schemas.microsoft.com/office/drawing/2010/main" val="0"/>
              </a:ext>
            </a:extLst>
          </a:blip>
          <a:srcRect l="-102" t="1341" r="102" b="9685"/>
          <a:stretch/>
        </p:blipFill>
        <p:spPr>
          <a:xfrm>
            <a:off x="4827587" y="2590801"/>
            <a:ext cx="14681200" cy="9271870"/>
          </a:xfrm>
          <a:prstGeom prst="rect">
            <a:avLst/>
          </a:prstGeom>
          <a:ln>
            <a:noFill/>
          </a:ln>
        </p:spPr>
      </p:pic>
      <p:sp>
        <p:nvSpPr>
          <p:cNvPr id="4" name="Slide Number Placeholder 2">
            <a:extLst>
              <a:ext uri="{FF2B5EF4-FFF2-40B4-BE49-F238E27FC236}">
                <a16:creationId xmlns:a16="http://schemas.microsoft.com/office/drawing/2014/main" id="{E6B9D24A-C05A-4D95-A784-754C41E240AD}"/>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42</a:t>
            </a:fld>
            <a:endParaRPr lang="uk-UA" dirty="0"/>
          </a:p>
        </p:txBody>
      </p:sp>
    </p:spTree>
    <p:extLst>
      <p:ext uri="{BB962C8B-B14F-4D97-AF65-F5344CB8AC3E}">
        <p14:creationId xmlns:p14="http://schemas.microsoft.com/office/powerpoint/2010/main" val="267551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26" y="914423"/>
            <a:ext cx="22095122" cy="1219178"/>
          </a:xfrm>
        </p:spPr>
        <p:txBody>
          <a:bodyPr>
            <a:noAutofit/>
          </a:bodyPr>
          <a:lstStyle/>
          <a:p>
            <a:r>
              <a:rPr lang="en-US" sz="5200" dirty="0"/>
              <a:t>Students’ characteristics differ slightly for those with and without KEI/PSSA data</a:t>
            </a:r>
          </a:p>
        </p:txBody>
      </p:sp>
      <p:sp>
        <p:nvSpPr>
          <p:cNvPr id="4" name="Folded Corner 3"/>
          <p:cNvSpPr/>
          <p:nvPr/>
        </p:nvSpPr>
        <p:spPr>
          <a:xfrm>
            <a:off x="1220788" y="10820423"/>
            <a:ext cx="22095122" cy="1219178"/>
          </a:xfrm>
          <a:prstGeom prst="foldedCorner">
            <a:avLst>
              <a:gd name="adj" fmla="val 11766"/>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11426" tIns="178286" rIns="411426" bIns="137142" rtlCol="0" anchor="t" anchorCtr="0"/>
          <a:lstStyle/>
          <a:p>
            <a:r>
              <a:rPr lang="en-US" sz="3000" dirty="0">
                <a:solidFill>
                  <a:schemeClr val="tx1"/>
                </a:solidFill>
              </a:rPr>
              <a:t>Because SDP is interested in predicting proficiency for children enrolled in kindergarten, we weight the analysis samples to reflect the characteristics of the K enrollment sample.</a:t>
            </a:r>
            <a:endParaRPr lang="en-US" sz="3000" b="1" dirty="0">
              <a:solidFill>
                <a:schemeClr val="tx1"/>
              </a:solidFill>
            </a:endParaRPr>
          </a:p>
        </p:txBody>
      </p:sp>
      <p:graphicFrame>
        <p:nvGraphicFramePr>
          <p:cNvPr id="6" name="Table 5">
            <a:extLst>
              <a:ext uri="{FF2B5EF4-FFF2-40B4-BE49-F238E27FC236}">
                <a16:creationId xmlns:a16="http://schemas.microsoft.com/office/drawing/2014/main" id="{EA4D9717-8A33-43DE-BB1A-FE7D9DFAA746}"/>
              </a:ext>
            </a:extLst>
          </p:cNvPr>
          <p:cNvGraphicFramePr>
            <a:graphicFrameLocks noGrp="1"/>
          </p:cNvGraphicFramePr>
          <p:nvPr/>
        </p:nvGraphicFramePr>
        <p:xfrm>
          <a:off x="1146030" y="2133600"/>
          <a:ext cx="22095114" cy="8656636"/>
        </p:xfrm>
        <a:graphic>
          <a:graphicData uri="http://schemas.openxmlformats.org/drawingml/2006/table">
            <a:tbl>
              <a:tblPr firstRow="1" bandRow="1"/>
              <a:tblGrid>
                <a:gridCol w="6251988">
                  <a:extLst>
                    <a:ext uri="{9D8B030D-6E8A-4147-A177-3AD203B41FA5}">
                      <a16:colId xmlns:a16="http://schemas.microsoft.com/office/drawing/2014/main" val="20000"/>
                    </a:ext>
                  </a:extLst>
                </a:gridCol>
                <a:gridCol w="5185086">
                  <a:extLst>
                    <a:ext uri="{9D8B030D-6E8A-4147-A177-3AD203B41FA5}">
                      <a16:colId xmlns:a16="http://schemas.microsoft.com/office/drawing/2014/main" val="20001"/>
                    </a:ext>
                  </a:extLst>
                </a:gridCol>
                <a:gridCol w="5219348">
                  <a:extLst>
                    <a:ext uri="{9D8B030D-6E8A-4147-A177-3AD203B41FA5}">
                      <a16:colId xmlns:a16="http://schemas.microsoft.com/office/drawing/2014/main" val="20002"/>
                    </a:ext>
                  </a:extLst>
                </a:gridCol>
                <a:gridCol w="5438692">
                  <a:extLst>
                    <a:ext uri="{9D8B030D-6E8A-4147-A177-3AD203B41FA5}">
                      <a16:colId xmlns:a16="http://schemas.microsoft.com/office/drawing/2014/main" val="20003"/>
                    </a:ext>
                  </a:extLst>
                </a:gridCol>
              </a:tblGrid>
              <a:tr h="855600">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Student characteristics</a:t>
                      </a:r>
                      <a:endParaRPr lang="en-US" sz="2200" dirty="0">
                        <a:solidFill>
                          <a:srgbClr val="FF0000"/>
                        </a:solidFill>
                        <a:latin typeface="Times New Roman" panose="02020603050405020304" pitchFamily="18" charset="0"/>
                        <a:cs typeface="Times New Roman" panose="02020603050405020304" pitchFamily="18" charset="0"/>
                      </a:endParaRPr>
                    </a:p>
                  </a:txBody>
                  <a:tcPr marL="182880" marR="182880" marT="91440" marB="9144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K </a:t>
                      </a:r>
                      <a:r>
                        <a:rPr lang="en-US" sz="2800" baseline="0" dirty="0">
                          <a:latin typeface="Times New Roman" panose="02020603050405020304" pitchFamily="18" charset="0"/>
                          <a:cs typeface="Times New Roman" panose="02020603050405020304" pitchFamily="18" charset="0"/>
                        </a:rPr>
                        <a:t>enrollment sample</a:t>
                      </a:r>
                      <a:endParaRPr lang="en-US" sz="2800" dirty="0">
                        <a:latin typeface="Times New Roman" panose="02020603050405020304" pitchFamily="18" charset="0"/>
                        <a:cs typeface="Times New Roman" panose="02020603050405020304" pitchFamily="18" charset="0"/>
                      </a:endParaRPr>
                    </a:p>
                  </a:txBody>
                  <a:tcPr marL="182880" marR="182880" marT="91440" marB="9144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KEI sample</a:t>
                      </a:r>
                    </a:p>
                  </a:txBody>
                  <a:tcPr marL="182880" marR="182880" marT="91440" marB="9144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KEI and PSSA sample</a:t>
                      </a:r>
                    </a:p>
                  </a:txBody>
                  <a:tcPr marL="182880" marR="182880" marT="91440" marB="9144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Number of students</a:t>
                      </a:r>
                    </a:p>
                  </a:txBody>
                  <a:tcPr marL="182880" marR="182880" marT="91440" marB="9144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9,317</a:t>
                      </a:r>
                    </a:p>
                  </a:txBody>
                  <a:tcPr marL="182880" marR="182880" marT="91440" marB="9144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5,398</a:t>
                      </a:r>
                    </a:p>
                  </a:txBody>
                  <a:tcPr marL="19050" marR="19050" marT="1905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3,521</a:t>
                      </a:r>
                    </a:p>
                  </a:txBody>
                  <a:tcPr marL="19050" marR="19050" marT="1905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0001"/>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Female</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49%</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extLst>
                  <a:ext uri="{0D108BD9-81ED-4DB2-BD59-A6C34878D82A}">
                    <a16:rowId xmlns:a16="http://schemas.microsoft.com/office/drawing/2014/main" val="10002"/>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Non-Hispanic</a:t>
                      </a:r>
                      <a:r>
                        <a:rPr lang="en-US" sz="2800" baseline="0" dirty="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lack</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49%</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rgbClr val="FF0000"/>
                          </a:solidFill>
                          <a:latin typeface="Times New Roman" panose="02020603050405020304" pitchFamily="18" charset="0"/>
                          <a:ea typeface="+mn-ea"/>
                          <a:cs typeface="Times New Roman" panose="02020603050405020304" pitchFamily="18" charset="0"/>
                        </a:rPr>
                        <a:t>46%</a:t>
                      </a:r>
                      <a:r>
                        <a:rPr lang="en-US" sz="2800" kern="1200" baseline="30000" dirty="0">
                          <a:solidFill>
                            <a:srgbClr val="FF0000"/>
                          </a:solidFill>
                          <a:latin typeface="Times New Roman" panose="02020603050405020304" pitchFamily="18" charset="0"/>
                          <a:ea typeface="+mn-ea"/>
                          <a:cs typeface="Times New Roman" panose="02020603050405020304" pitchFamily="18" charset="0"/>
                        </a:rPr>
                        <a:t>a</a:t>
                      </a:r>
                      <a:endParaRPr lang="en-US" sz="2800" kern="1200" dirty="0">
                        <a:solidFill>
                          <a:srgbClr val="FF0000"/>
                        </a:solidFill>
                        <a:latin typeface="Times New Roman" panose="02020603050405020304" pitchFamily="18" charset="0"/>
                        <a:ea typeface="+mn-ea"/>
                        <a:cs typeface="Times New Roman" panose="02020603050405020304" pitchFamily="18" charset="0"/>
                      </a:endParaRP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0003"/>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Hispanic</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21%</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20%</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rgbClr val="FF0000"/>
                          </a:solidFill>
                          <a:latin typeface="Times New Roman" panose="02020603050405020304" pitchFamily="18" charset="0"/>
                          <a:ea typeface="+mn-ea"/>
                          <a:cs typeface="Times New Roman" panose="02020603050405020304" pitchFamily="18" charset="0"/>
                        </a:rPr>
                        <a:t>22%</a:t>
                      </a:r>
                      <a:r>
                        <a:rPr lang="en-US" sz="2800" kern="1200" baseline="30000" dirty="0">
                          <a:solidFill>
                            <a:srgbClr val="FF0000"/>
                          </a:solidFill>
                          <a:latin typeface="Times New Roman" panose="02020603050405020304" pitchFamily="18" charset="0"/>
                          <a:ea typeface="+mn-ea"/>
                          <a:cs typeface="Times New Roman" panose="02020603050405020304" pitchFamily="18" charset="0"/>
                        </a:rPr>
                        <a:t>b</a:t>
                      </a:r>
                      <a:endParaRPr lang="en-US" sz="2800" kern="1200" dirty="0">
                        <a:solidFill>
                          <a:srgbClr val="FF0000"/>
                        </a:solidFill>
                        <a:latin typeface="Times New Roman" panose="02020603050405020304" pitchFamily="18" charset="0"/>
                        <a:ea typeface="+mn-ea"/>
                        <a:cs typeface="Times New Roman" panose="02020603050405020304" pitchFamily="18" charset="0"/>
                      </a:endParaRP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extLst>
                  <a:ext uri="{0D108BD9-81ED-4DB2-BD59-A6C34878D82A}">
                    <a16:rowId xmlns:a16="http://schemas.microsoft.com/office/drawing/2014/main" val="10004"/>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Non-Hispanic</a:t>
                      </a:r>
                      <a:r>
                        <a:rPr lang="en-US" sz="2800" baseline="0" dirty="0">
                          <a:latin typeface="Times New Roman" panose="02020603050405020304" pitchFamily="18" charset="0"/>
                          <a:cs typeface="Times New Roman" panose="02020603050405020304" pitchFamily="18" charset="0"/>
                        </a:rPr>
                        <a:t> W</a:t>
                      </a:r>
                      <a:r>
                        <a:rPr lang="en-US" sz="2800" dirty="0">
                          <a:latin typeface="Times New Roman" panose="02020603050405020304" pitchFamily="18" charset="0"/>
                          <a:cs typeface="Times New Roman" panose="02020603050405020304" pitchFamily="18" charset="0"/>
                        </a:rPr>
                        <a:t>hite</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14%</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rgbClr val="FF0000"/>
                          </a:solidFill>
                          <a:latin typeface="Times New Roman" panose="02020603050405020304" pitchFamily="18" charset="0"/>
                          <a:ea typeface="+mn-ea"/>
                          <a:cs typeface="Times New Roman" panose="02020603050405020304" pitchFamily="18" charset="0"/>
                        </a:rPr>
                        <a:t>16%</a:t>
                      </a:r>
                      <a:r>
                        <a:rPr lang="en-US" sz="2800" kern="1200" baseline="30000" dirty="0">
                          <a:solidFill>
                            <a:srgbClr val="FF0000"/>
                          </a:solidFill>
                          <a:latin typeface="Times New Roman" panose="02020603050405020304" pitchFamily="18" charset="0"/>
                          <a:ea typeface="+mn-ea"/>
                          <a:cs typeface="Times New Roman" panose="02020603050405020304" pitchFamily="18" charset="0"/>
                        </a:rPr>
                        <a:t>a</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15%</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0005"/>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Other race or ethnicity</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16%</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17%</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17%</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extLst>
                  <a:ext uri="{0D108BD9-81ED-4DB2-BD59-A6C34878D82A}">
                    <a16:rowId xmlns:a16="http://schemas.microsoft.com/office/drawing/2014/main" val="10006"/>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Free or reduced-price lunch</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66%</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68%</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68%</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0007"/>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English</a:t>
                      </a:r>
                      <a:r>
                        <a:rPr lang="en-US" sz="2800" baseline="0" dirty="0">
                          <a:latin typeface="Times New Roman" panose="02020603050405020304" pitchFamily="18" charset="0"/>
                          <a:cs typeface="Times New Roman" panose="02020603050405020304" pitchFamily="18" charset="0"/>
                        </a:rPr>
                        <a:t> learner </a:t>
                      </a:r>
                      <a:endParaRPr lang="en-US" sz="2800" dirty="0">
                        <a:latin typeface="Times New Roman" panose="02020603050405020304" pitchFamily="18" charset="0"/>
                        <a:cs typeface="Times New Roman" panose="02020603050405020304" pitchFamily="18" charset="0"/>
                      </a:endParaRP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10%</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10%</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11%</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extLst>
                  <a:ext uri="{0D108BD9-81ED-4DB2-BD59-A6C34878D82A}">
                    <a16:rowId xmlns:a16="http://schemas.microsoft.com/office/drawing/2014/main" val="10008"/>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Special education</a:t>
                      </a:r>
                      <a:r>
                        <a:rPr lang="en-US" sz="2800" baseline="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8%</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8%</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rgbClr val="FF0000"/>
                          </a:solidFill>
                          <a:latin typeface="Times New Roman" panose="02020603050405020304" pitchFamily="18" charset="0"/>
                          <a:ea typeface="+mn-ea"/>
                          <a:cs typeface="Times New Roman" panose="02020603050405020304" pitchFamily="18" charset="0"/>
                        </a:rPr>
                        <a:t>5%</a:t>
                      </a:r>
                      <a:r>
                        <a:rPr lang="en-US" sz="2800" kern="1200" baseline="30000" dirty="0">
                          <a:solidFill>
                            <a:srgbClr val="FF0000"/>
                          </a:solidFill>
                          <a:latin typeface="Times New Roman" panose="02020603050405020304" pitchFamily="18" charset="0"/>
                          <a:ea typeface="+mn-ea"/>
                          <a:cs typeface="Times New Roman" panose="02020603050405020304" pitchFamily="18" charset="0"/>
                        </a:rPr>
                        <a:t>a, b</a:t>
                      </a:r>
                      <a:endParaRPr lang="en-US" sz="2800" kern="1200" dirty="0">
                        <a:solidFill>
                          <a:srgbClr val="FF0000"/>
                        </a:solidFill>
                        <a:latin typeface="Times New Roman" panose="02020603050405020304" pitchFamily="18" charset="0"/>
                        <a:ea typeface="+mn-ea"/>
                        <a:cs typeface="Times New Roman" panose="02020603050405020304" pitchFamily="18" charset="0"/>
                      </a:endParaRP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0009"/>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E</a:t>
                      </a:r>
                      <a:r>
                        <a:rPr lang="en-US" sz="2800" baseline="0" dirty="0">
                          <a:latin typeface="Times New Roman" panose="02020603050405020304" pitchFamily="18" charset="0"/>
                          <a:cs typeface="Times New Roman" panose="02020603050405020304" pitchFamily="18" charset="0"/>
                        </a:rPr>
                        <a:t>AC</a:t>
                      </a:r>
                      <a:endParaRPr lang="en-US" sz="2800" dirty="0">
                        <a:latin typeface="Times New Roman" panose="02020603050405020304" pitchFamily="18" charset="0"/>
                        <a:cs typeface="Times New Roman" panose="02020603050405020304" pitchFamily="18" charset="0"/>
                      </a:endParaRP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2.40</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rgbClr val="FF0000"/>
                          </a:solidFill>
                          <a:latin typeface="Times New Roman" panose="02020603050405020304" pitchFamily="18" charset="0"/>
                          <a:ea typeface="+mn-ea"/>
                          <a:cs typeface="Times New Roman" panose="02020603050405020304" pitchFamily="18" charset="0"/>
                        </a:rPr>
                        <a:t>2.44</a:t>
                      </a:r>
                      <a:r>
                        <a:rPr lang="en-US" sz="2800" kern="1200" baseline="30000" dirty="0">
                          <a:solidFill>
                            <a:srgbClr val="FF0000"/>
                          </a:solidFill>
                          <a:latin typeface="Times New Roman" panose="02020603050405020304" pitchFamily="18" charset="0"/>
                          <a:ea typeface="+mn-ea"/>
                          <a:cs typeface="Times New Roman" panose="02020603050405020304" pitchFamily="18" charset="0"/>
                        </a:rPr>
                        <a:t>b</a:t>
                      </a:r>
                      <a:endParaRPr lang="en-US" sz="2800" kern="1200" dirty="0">
                        <a:solidFill>
                          <a:srgbClr val="FF0000"/>
                        </a:solidFill>
                        <a:latin typeface="Times New Roman" panose="02020603050405020304" pitchFamily="18" charset="0"/>
                        <a:ea typeface="+mn-ea"/>
                        <a:cs typeface="Times New Roman" panose="02020603050405020304" pitchFamily="18" charset="0"/>
                      </a:endParaRP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BEB"/>
                    </a:solidFill>
                  </a:tcPr>
                </a:tc>
                <a:extLst>
                  <a:ext uri="{0D108BD9-81ED-4DB2-BD59-A6C34878D82A}">
                    <a16:rowId xmlns:a16="http://schemas.microsoft.com/office/drawing/2014/main" val="10010"/>
                  </a:ext>
                </a:extLst>
              </a:tr>
              <a:tr h="611846">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gn="ctr"/>
                      <a:r>
                        <a:rPr lang="en-US" sz="2800" dirty="0">
                          <a:latin typeface="Times New Roman" panose="02020603050405020304" pitchFamily="18" charset="0"/>
                          <a:cs typeface="Times New Roman" panose="02020603050405020304" pitchFamily="18" charset="0"/>
                        </a:rPr>
                        <a:t>LEC</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2.52</a:t>
                      </a: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2800" kern="1200" dirty="0">
                          <a:solidFill>
                            <a:srgbClr val="FF0000"/>
                          </a:solidFill>
                          <a:latin typeface="Times New Roman" panose="02020603050405020304" pitchFamily="18" charset="0"/>
                          <a:ea typeface="+mn-ea"/>
                          <a:cs typeface="Times New Roman" panose="02020603050405020304" pitchFamily="18" charset="0"/>
                        </a:rPr>
                        <a:t>2.55</a:t>
                      </a:r>
                      <a:r>
                        <a:rPr lang="en-US" sz="2800" kern="1200" baseline="30000" dirty="0">
                          <a:solidFill>
                            <a:srgbClr val="FF0000"/>
                          </a:solidFill>
                          <a:latin typeface="Times New Roman" panose="02020603050405020304" pitchFamily="18" charset="0"/>
                          <a:ea typeface="+mn-ea"/>
                          <a:cs typeface="Times New Roman" panose="02020603050405020304" pitchFamily="18" charset="0"/>
                        </a:rPr>
                        <a:t>b</a:t>
                      </a:r>
                      <a:endParaRPr lang="en-US" sz="2800" kern="1200" dirty="0">
                        <a:solidFill>
                          <a:srgbClr val="FF0000"/>
                        </a:solidFill>
                        <a:latin typeface="Times New Roman" panose="02020603050405020304" pitchFamily="18" charset="0"/>
                        <a:ea typeface="+mn-ea"/>
                        <a:cs typeface="Times New Roman" panose="02020603050405020304" pitchFamily="18" charset="0"/>
                      </a:endParaRPr>
                    </a:p>
                  </a:txBody>
                  <a:tcPr marL="19050" marR="19050" marT="190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0011"/>
                  </a:ext>
                </a:extLst>
              </a:tr>
              <a:tr h="1070730">
                <a:tc gridSpan="4">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a:lnSpc>
                          <a:spcPct val="100000"/>
                        </a:lnSpc>
                        <a:spcBef>
                          <a:spcPts val="0"/>
                        </a:spcBef>
                      </a:pPr>
                      <a:r>
                        <a:rPr lang="en-US" sz="2800" baseline="30000" dirty="0">
                          <a:solidFill>
                            <a:schemeClr val="dk1"/>
                          </a:solidFill>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Substantially different</a:t>
                      </a:r>
                      <a:r>
                        <a:rPr lang="en-US" sz="2800" baseline="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(&gt; 0.05 SD) relative to K enrollment sample.</a:t>
                      </a:r>
                    </a:p>
                    <a:p>
                      <a:pPr>
                        <a:lnSpc>
                          <a:spcPct val="100000"/>
                        </a:lnSpc>
                        <a:spcBef>
                          <a:spcPts val="0"/>
                        </a:spcBef>
                      </a:pPr>
                      <a:r>
                        <a:rPr lang="en-US" sz="2800" baseline="30000" dirty="0">
                          <a:solidFill>
                            <a:schemeClr val="dk1"/>
                          </a:solidFill>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Substantially different</a:t>
                      </a:r>
                      <a:r>
                        <a:rPr lang="en-US" sz="2800" baseline="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(&gt; 0.05 SD) relative to KEI sample.</a:t>
                      </a:r>
                    </a:p>
                  </a:txBody>
                  <a:tcPr marL="182880" marR="182880" marT="91440" marB="914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h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h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h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Slide Number Placeholder 2">
            <a:extLst>
              <a:ext uri="{FF2B5EF4-FFF2-40B4-BE49-F238E27FC236}">
                <a16:creationId xmlns:a16="http://schemas.microsoft.com/office/drawing/2014/main" id="{AFEB1A92-9943-417F-8668-5EB585854C67}"/>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43</a:t>
            </a:fld>
            <a:endParaRPr lang="uk-UA" dirty="0"/>
          </a:p>
        </p:txBody>
      </p:sp>
    </p:spTree>
    <p:extLst>
      <p:ext uri="{BB962C8B-B14F-4D97-AF65-F5344CB8AC3E}">
        <p14:creationId xmlns:p14="http://schemas.microsoft.com/office/powerpoint/2010/main" val="3682054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200" dirty="0"/>
              <a:t>Weights make samples more similar </a:t>
            </a:r>
          </a:p>
        </p:txBody>
      </p:sp>
      <p:graphicFrame>
        <p:nvGraphicFramePr>
          <p:cNvPr id="5" name="Table 4">
            <a:extLst>
              <a:ext uri="{FF2B5EF4-FFF2-40B4-BE49-F238E27FC236}">
                <a16:creationId xmlns:a16="http://schemas.microsoft.com/office/drawing/2014/main" id="{CFC8A6A3-3A49-427E-A5C8-A905193F9E58}"/>
              </a:ext>
            </a:extLst>
          </p:cNvPr>
          <p:cNvGraphicFramePr>
            <a:graphicFrameLocks noGrp="1"/>
          </p:cNvGraphicFramePr>
          <p:nvPr/>
        </p:nvGraphicFramePr>
        <p:xfrm>
          <a:off x="1146030" y="2316162"/>
          <a:ext cx="22095114" cy="9853272"/>
        </p:xfrm>
        <a:graphic>
          <a:graphicData uri="http://schemas.openxmlformats.org/drawingml/2006/table">
            <a:tbl>
              <a:tblPr firstRow="1" bandRow="1">
                <a:tableStyleId>{F5AB1C69-6EDB-4FF4-983F-18BD219EF322}</a:tableStyleId>
              </a:tblPr>
              <a:tblGrid>
                <a:gridCol w="6251988">
                  <a:extLst>
                    <a:ext uri="{9D8B030D-6E8A-4147-A177-3AD203B41FA5}">
                      <a16:colId xmlns:a16="http://schemas.microsoft.com/office/drawing/2014/main" val="20000"/>
                    </a:ext>
                  </a:extLst>
                </a:gridCol>
                <a:gridCol w="5185086">
                  <a:extLst>
                    <a:ext uri="{9D8B030D-6E8A-4147-A177-3AD203B41FA5}">
                      <a16:colId xmlns:a16="http://schemas.microsoft.com/office/drawing/2014/main" val="20001"/>
                    </a:ext>
                  </a:extLst>
                </a:gridCol>
                <a:gridCol w="5219348">
                  <a:extLst>
                    <a:ext uri="{9D8B030D-6E8A-4147-A177-3AD203B41FA5}">
                      <a16:colId xmlns:a16="http://schemas.microsoft.com/office/drawing/2014/main" val="20002"/>
                    </a:ext>
                  </a:extLst>
                </a:gridCol>
                <a:gridCol w="5438692">
                  <a:extLst>
                    <a:ext uri="{9D8B030D-6E8A-4147-A177-3AD203B41FA5}">
                      <a16:colId xmlns:a16="http://schemas.microsoft.com/office/drawing/2014/main" val="20003"/>
                    </a:ext>
                  </a:extLst>
                </a:gridCol>
              </a:tblGrid>
              <a:tr h="1036320">
                <a:tc>
                  <a:txBody>
                    <a:bodyPr/>
                    <a:lstStyle/>
                    <a:p>
                      <a:pPr algn="ctr"/>
                      <a:r>
                        <a:rPr lang="en-US" sz="2800" dirty="0">
                          <a:latin typeface="Times New Roman" panose="02020603050405020304" pitchFamily="18" charset="0"/>
                          <a:cs typeface="Times New Roman" panose="02020603050405020304" pitchFamily="18" charset="0"/>
                        </a:rPr>
                        <a:t>Student characteristics</a:t>
                      </a:r>
                      <a:endParaRPr lang="en-US" sz="2200" dirty="0">
                        <a:solidFill>
                          <a:srgbClr val="FF0000"/>
                        </a:solidFill>
                        <a:latin typeface="Times New Roman" panose="02020603050405020304" pitchFamily="18" charset="0"/>
                        <a:cs typeface="Times New Roman" panose="02020603050405020304" pitchFamily="18" charset="0"/>
                      </a:endParaRPr>
                    </a:p>
                  </a:txBody>
                  <a:tcPr marL="182880" marR="182880" marT="91440" marB="91440">
                    <a:solidFill>
                      <a:srgbClr val="ED7D31"/>
                    </a:solidFill>
                  </a:tcPr>
                </a:tc>
                <a:tc>
                  <a:txBody>
                    <a:bodyPr/>
                    <a:lstStyle/>
                    <a:p>
                      <a:pPr algn="ctr"/>
                      <a:r>
                        <a:rPr lang="en-US" sz="2800" dirty="0">
                          <a:latin typeface="Times New Roman" panose="02020603050405020304" pitchFamily="18" charset="0"/>
                          <a:cs typeface="Times New Roman" panose="02020603050405020304" pitchFamily="18" charset="0"/>
                        </a:rPr>
                        <a:t>Unweighted K </a:t>
                      </a:r>
                      <a:r>
                        <a:rPr lang="en-US" sz="2800" baseline="0" dirty="0">
                          <a:latin typeface="Times New Roman" panose="02020603050405020304" pitchFamily="18" charset="0"/>
                          <a:cs typeface="Times New Roman" panose="02020603050405020304" pitchFamily="18" charset="0"/>
                        </a:rPr>
                        <a:t>enrollment sample</a:t>
                      </a:r>
                      <a:endParaRPr lang="en-US" sz="2800" dirty="0">
                        <a:latin typeface="Times New Roman" panose="02020603050405020304" pitchFamily="18" charset="0"/>
                        <a:cs typeface="Times New Roman" panose="02020603050405020304" pitchFamily="18" charset="0"/>
                      </a:endParaRPr>
                    </a:p>
                  </a:txBody>
                  <a:tcPr marL="182880" marR="182880" marT="91440" marB="91440">
                    <a:solidFill>
                      <a:srgbClr val="ED7D31"/>
                    </a:solidFill>
                  </a:tcPr>
                </a:tc>
                <a:tc>
                  <a:txBody>
                    <a:bodyPr/>
                    <a:lstStyle/>
                    <a:p>
                      <a:pPr algn="ctr"/>
                      <a:r>
                        <a:rPr lang="en-US" sz="2800" dirty="0">
                          <a:latin typeface="Times New Roman" panose="02020603050405020304" pitchFamily="18" charset="0"/>
                          <a:cs typeface="Times New Roman" panose="02020603050405020304" pitchFamily="18" charset="0"/>
                        </a:rPr>
                        <a:t>Weighted</a:t>
                      </a:r>
                      <a:r>
                        <a:rPr lang="en-US" sz="2800" baseline="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KEI sample</a:t>
                      </a:r>
                    </a:p>
                  </a:txBody>
                  <a:tcPr marL="182880" marR="182880" marT="91440" marB="91440">
                    <a:solidFill>
                      <a:srgbClr val="ED7D31"/>
                    </a:solidFill>
                  </a:tcPr>
                </a:tc>
                <a:tc>
                  <a:txBody>
                    <a:bodyPr/>
                    <a:lstStyle/>
                    <a:p>
                      <a:pPr algn="ctr"/>
                      <a:r>
                        <a:rPr lang="en-US" sz="2800" dirty="0">
                          <a:latin typeface="Times New Roman" panose="02020603050405020304" pitchFamily="18" charset="0"/>
                          <a:cs typeface="Times New Roman" panose="02020603050405020304" pitchFamily="18" charset="0"/>
                        </a:rPr>
                        <a:t>Weighted KEI and PSSA sample</a:t>
                      </a:r>
                    </a:p>
                  </a:txBody>
                  <a:tcPr marL="182880" marR="182880" marT="91440" marB="91440">
                    <a:solidFill>
                      <a:srgbClr val="ED7D31"/>
                    </a:solidFill>
                  </a:tcPr>
                </a:tc>
                <a:extLst>
                  <a:ext uri="{0D108BD9-81ED-4DB2-BD59-A6C34878D82A}">
                    <a16:rowId xmlns:a16="http://schemas.microsoft.com/office/drawing/2014/main" val="10000"/>
                  </a:ext>
                </a:extLst>
              </a:tr>
              <a:tr h="734746">
                <a:tc>
                  <a:txBody>
                    <a:bodyPr/>
                    <a:lstStyle/>
                    <a:p>
                      <a:pPr algn="ctr"/>
                      <a:r>
                        <a:rPr lang="en-US" sz="2800" dirty="0">
                          <a:latin typeface="Times New Roman" panose="02020603050405020304" pitchFamily="18" charset="0"/>
                          <a:cs typeface="Times New Roman" panose="02020603050405020304" pitchFamily="18" charset="0"/>
                        </a:rPr>
                        <a:t>Number of students</a:t>
                      </a:r>
                    </a:p>
                  </a:txBody>
                  <a:tcPr marL="182880" marR="182880" marT="91440" marB="91440" anchor="ctr">
                    <a:solidFill>
                      <a:srgbClr val="D2D3D5"/>
                    </a:solidFill>
                  </a:tcPr>
                </a:tc>
                <a:tc>
                  <a:txBody>
                    <a:bodyPr/>
                    <a:lstStyle/>
                    <a:p>
                      <a:pPr algn="ctr"/>
                      <a:r>
                        <a:rPr lang="en-US" sz="2800" dirty="0">
                          <a:latin typeface="Times New Roman" panose="02020603050405020304" pitchFamily="18" charset="0"/>
                          <a:cs typeface="Times New Roman" panose="02020603050405020304" pitchFamily="18" charset="0"/>
                        </a:rPr>
                        <a:t>9,317</a:t>
                      </a:r>
                    </a:p>
                  </a:txBody>
                  <a:tcPr marL="182880" marR="182880" marT="91440" marB="9144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5,398</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3,521</a:t>
                      </a:r>
                    </a:p>
                  </a:txBody>
                  <a:tcPr marL="19050" marR="19050" marT="19050" marB="0" anchor="ctr">
                    <a:solidFill>
                      <a:srgbClr val="D2D3D5"/>
                    </a:solidFill>
                  </a:tcPr>
                </a:tc>
                <a:extLst>
                  <a:ext uri="{0D108BD9-81ED-4DB2-BD59-A6C34878D82A}">
                    <a16:rowId xmlns:a16="http://schemas.microsoft.com/office/drawing/2014/main" val="10001"/>
                  </a:ext>
                </a:extLst>
              </a:tr>
              <a:tr h="734746">
                <a:tc>
                  <a:txBody>
                    <a:bodyPr/>
                    <a:lstStyle/>
                    <a:p>
                      <a:pPr algn="ctr"/>
                      <a:r>
                        <a:rPr lang="en-US" sz="2800" dirty="0">
                          <a:latin typeface="Times New Roman" panose="02020603050405020304" pitchFamily="18" charset="0"/>
                          <a:cs typeface="Times New Roman" panose="02020603050405020304" pitchFamily="18" charset="0"/>
                        </a:rPr>
                        <a:t>Female</a:t>
                      </a:r>
                    </a:p>
                  </a:txBody>
                  <a:tcPr marL="182880" marR="182880" marT="91440" marB="9144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ctr">
                    <a:solidFill>
                      <a:srgbClr val="EAEBEB"/>
                    </a:solidFill>
                  </a:tcPr>
                </a:tc>
                <a:extLst>
                  <a:ext uri="{0D108BD9-81ED-4DB2-BD59-A6C34878D82A}">
                    <a16:rowId xmlns:a16="http://schemas.microsoft.com/office/drawing/2014/main" val="10002"/>
                  </a:ext>
                </a:extLst>
              </a:tr>
              <a:tr h="734746">
                <a:tc>
                  <a:txBody>
                    <a:bodyPr/>
                    <a:lstStyle/>
                    <a:p>
                      <a:pPr algn="ctr"/>
                      <a:r>
                        <a:rPr lang="en-US" sz="2800" dirty="0">
                          <a:latin typeface="Times New Roman" panose="02020603050405020304" pitchFamily="18" charset="0"/>
                          <a:cs typeface="Times New Roman" panose="02020603050405020304" pitchFamily="18" charset="0"/>
                        </a:rPr>
                        <a:t>Non-Hispanic</a:t>
                      </a:r>
                      <a:r>
                        <a:rPr lang="en-US" sz="2800" baseline="0" dirty="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lack</a:t>
                      </a:r>
                    </a:p>
                  </a:txBody>
                  <a:tcPr marL="182880" marR="182880" marT="91440" marB="9144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49%</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48%</a:t>
                      </a:r>
                    </a:p>
                  </a:txBody>
                  <a:tcPr marL="19050" marR="19050" marT="19050" marB="0" anchor="ctr">
                    <a:solidFill>
                      <a:srgbClr val="D2D3D5"/>
                    </a:solidFill>
                  </a:tcPr>
                </a:tc>
                <a:extLst>
                  <a:ext uri="{0D108BD9-81ED-4DB2-BD59-A6C34878D82A}">
                    <a16:rowId xmlns:a16="http://schemas.microsoft.com/office/drawing/2014/main" val="10003"/>
                  </a:ext>
                </a:extLst>
              </a:tr>
              <a:tr h="734746">
                <a:tc>
                  <a:txBody>
                    <a:bodyPr/>
                    <a:lstStyle/>
                    <a:p>
                      <a:pPr algn="ctr"/>
                      <a:r>
                        <a:rPr lang="en-US" sz="2800" dirty="0">
                          <a:latin typeface="Times New Roman" panose="02020603050405020304" pitchFamily="18" charset="0"/>
                          <a:cs typeface="Times New Roman" panose="02020603050405020304" pitchFamily="18" charset="0"/>
                        </a:rPr>
                        <a:t>Hispanic</a:t>
                      </a:r>
                    </a:p>
                  </a:txBody>
                  <a:tcPr marL="182880" marR="182880" marT="91440" marB="9144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21%</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20%</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20%</a:t>
                      </a:r>
                    </a:p>
                  </a:txBody>
                  <a:tcPr marL="19050" marR="19050" marT="19050" marB="0" anchor="ctr">
                    <a:solidFill>
                      <a:srgbClr val="EAEBEB"/>
                    </a:solidFill>
                  </a:tcPr>
                </a:tc>
                <a:extLst>
                  <a:ext uri="{0D108BD9-81ED-4DB2-BD59-A6C34878D82A}">
                    <a16:rowId xmlns:a16="http://schemas.microsoft.com/office/drawing/2014/main" val="10004"/>
                  </a:ext>
                </a:extLst>
              </a:tr>
              <a:tr h="734746">
                <a:tc>
                  <a:txBody>
                    <a:bodyPr/>
                    <a:lstStyle/>
                    <a:p>
                      <a:pPr algn="ctr"/>
                      <a:r>
                        <a:rPr lang="en-US" sz="2800" dirty="0">
                          <a:latin typeface="Times New Roman" panose="02020603050405020304" pitchFamily="18" charset="0"/>
                          <a:cs typeface="Times New Roman" panose="02020603050405020304" pitchFamily="18" charset="0"/>
                        </a:rPr>
                        <a:t>Non-Hispanic</a:t>
                      </a:r>
                      <a:r>
                        <a:rPr lang="en-US" sz="2800" baseline="0" dirty="0">
                          <a:latin typeface="Times New Roman" panose="02020603050405020304" pitchFamily="18" charset="0"/>
                          <a:cs typeface="Times New Roman" panose="02020603050405020304" pitchFamily="18" charset="0"/>
                        </a:rPr>
                        <a:t> W</a:t>
                      </a:r>
                      <a:r>
                        <a:rPr lang="en-US" sz="2800" dirty="0">
                          <a:latin typeface="Times New Roman" panose="02020603050405020304" pitchFamily="18" charset="0"/>
                          <a:cs typeface="Times New Roman" panose="02020603050405020304" pitchFamily="18" charset="0"/>
                        </a:rPr>
                        <a:t>hite</a:t>
                      </a:r>
                    </a:p>
                  </a:txBody>
                  <a:tcPr marL="182880" marR="182880" marT="91440" marB="9144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14%</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16%</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16%</a:t>
                      </a:r>
                    </a:p>
                  </a:txBody>
                  <a:tcPr marL="19050" marR="19050" marT="19050" marB="0" anchor="ctr">
                    <a:solidFill>
                      <a:srgbClr val="D2D3D5"/>
                    </a:solidFill>
                  </a:tcPr>
                </a:tc>
                <a:extLst>
                  <a:ext uri="{0D108BD9-81ED-4DB2-BD59-A6C34878D82A}">
                    <a16:rowId xmlns:a16="http://schemas.microsoft.com/office/drawing/2014/main" val="10005"/>
                  </a:ext>
                </a:extLst>
              </a:tr>
              <a:tr h="734746">
                <a:tc>
                  <a:txBody>
                    <a:bodyPr/>
                    <a:lstStyle/>
                    <a:p>
                      <a:pPr algn="ctr"/>
                      <a:r>
                        <a:rPr lang="en-US" sz="2800" dirty="0">
                          <a:latin typeface="Times New Roman" panose="02020603050405020304" pitchFamily="18" charset="0"/>
                          <a:cs typeface="Times New Roman" panose="02020603050405020304" pitchFamily="18" charset="0"/>
                        </a:rPr>
                        <a:t>Other race or ethnicity</a:t>
                      </a:r>
                    </a:p>
                  </a:txBody>
                  <a:tcPr marL="182880" marR="182880" marT="91440" marB="9144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16%</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17%</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16%</a:t>
                      </a:r>
                    </a:p>
                  </a:txBody>
                  <a:tcPr marL="19050" marR="19050" marT="19050" marB="0" anchor="ctr">
                    <a:solidFill>
                      <a:srgbClr val="EAEBEB"/>
                    </a:solidFill>
                  </a:tcPr>
                </a:tc>
                <a:extLst>
                  <a:ext uri="{0D108BD9-81ED-4DB2-BD59-A6C34878D82A}">
                    <a16:rowId xmlns:a16="http://schemas.microsoft.com/office/drawing/2014/main" val="10006"/>
                  </a:ext>
                </a:extLst>
              </a:tr>
              <a:tr h="734746">
                <a:tc>
                  <a:txBody>
                    <a:bodyPr/>
                    <a:lstStyle/>
                    <a:p>
                      <a:pPr algn="ctr"/>
                      <a:r>
                        <a:rPr lang="en-US" sz="2800" dirty="0">
                          <a:latin typeface="Times New Roman" panose="02020603050405020304" pitchFamily="18" charset="0"/>
                          <a:cs typeface="Times New Roman" panose="02020603050405020304" pitchFamily="18" charset="0"/>
                        </a:rPr>
                        <a:t>Free or reduced-price lunch</a:t>
                      </a:r>
                    </a:p>
                  </a:txBody>
                  <a:tcPr marL="182880" marR="182880" marT="91440" marB="9144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66%</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68%</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68%</a:t>
                      </a:r>
                    </a:p>
                  </a:txBody>
                  <a:tcPr marL="19050" marR="19050" marT="19050" marB="0" anchor="ctr">
                    <a:solidFill>
                      <a:srgbClr val="D2D3D5"/>
                    </a:solidFill>
                  </a:tcPr>
                </a:tc>
                <a:extLst>
                  <a:ext uri="{0D108BD9-81ED-4DB2-BD59-A6C34878D82A}">
                    <a16:rowId xmlns:a16="http://schemas.microsoft.com/office/drawing/2014/main" val="10007"/>
                  </a:ext>
                </a:extLst>
              </a:tr>
              <a:tr h="734746">
                <a:tc>
                  <a:txBody>
                    <a:bodyPr/>
                    <a:lstStyle/>
                    <a:p>
                      <a:pPr algn="ctr"/>
                      <a:r>
                        <a:rPr lang="en-US" sz="2800" dirty="0">
                          <a:latin typeface="Times New Roman" panose="02020603050405020304" pitchFamily="18" charset="0"/>
                          <a:cs typeface="Times New Roman" panose="02020603050405020304" pitchFamily="18" charset="0"/>
                        </a:rPr>
                        <a:t>English</a:t>
                      </a:r>
                      <a:r>
                        <a:rPr lang="en-US" sz="2800" baseline="0" dirty="0">
                          <a:latin typeface="Times New Roman" panose="02020603050405020304" pitchFamily="18" charset="0"/>
                          <a:cs typeface="Times New Roman" panose="02020603050405020304" pitchFamily="18" charset="0"/>
                        </a:rPr>
                        <a:t> learner </a:t>
                      </a:r>
                      <a:endParaRPr lang="en-US" sz="2800" dirty="0">
                        <a:latin typeface="Times New Roman" panose="02020603050405020304" pitchFamily="18" charset="0"/>
                        <a:cs typeface="Times New Roman" panose="02020603050405020304" pitchFamily="18" charset="0"/>
                      </a:endParaRPr>
                    </a:p>
                  </a:txBody>
                  <a:tcPr marL="182880" marR="182880" marT="91440" marB="9144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10%</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10%</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10%</a:t>
                      </a:r>
                    </a:p>
                  </a:txBody>
                  <a:tcPr marL="19050" marR="19050" marT="19050" marB="0" anchor="ctr">
                    <a:solidFill>
                      <a:srgbClr val="EAEBEB"/>
                    </a:solidFill>
                  </a:tcPr>
                </a:tc>
                <a:extLst>
                  <a:ext uri="{0D108BD9-81ED-4DB2-BD59-A6C34878D82A}">
                    <a16:rowId xmlns:a16="http://schemas.microsoft.com/office/drawing/2014/main" val="10008"/>
                  </a:ext>
                </a:extLst>
              </a:tr>
              <a:tr h="734746">
                <a:tc>
                  <a:txBody>
                    <a:bodyPr/>
                    <a:lstStyle/>
                    <a:p>
                      <a:pPr algn="ctr"/>
                      <a:r>
                        <a:rPr lang="en-US" sz="2800" dirty="0">
                          <a:latin typeface="Times New Roman" panose="02020603050405020304" pitchFamily="18" charset="0"/>
                          <a:cs typeface="Times New Roman" panose="02020603050405020304" pitchFamily="18" charset="0"/>
                        </a:rPr>
                        <a:t>Special education</a:t>
                      </a:r>
                      <a:r>
                        <a:rPr lang="en-US" sz="2800" baseline="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marL="182880" marR="182880" marT="91440" marB="9144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8%</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8%</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8%</a:t>
                      </a:r>
                    </a:p>
                  </a:txBody>
                  <a:tcPr marL="19050" marR="19050" marT="19050" marB="0" anchor="ctr">
                    <a:solidFill>
                      <a:srgbClr val="D2D3D5"/>
                    </a:solidFill>
                  </a:tcPr>
                </a:tc>
                <a:extLst>
                  <a:ext uri="{0D108BD9-81ED-4DB2-BD59-A6C34878D82A}">
                    <a16:rowId xmlns:a16="http://schemas.microsoft.com/office/drawing/2014/main" val="10009"/>
                  </a:ext>
                </a:extLst>
              </a:tr>
              <a:tr h="734746">
                <a:tc>
                  <a:txBody>
                    <a:bodyPr/>
                    <a:lstStyle/>
                    <a:p>
                      <a:pPr algn="ctr"/>
                      <a:r>
                        <a:rPr lang="en-US" sz="2800" dirty="0">
                          <a:latin typeface="Times New Roman" panose="02020603050405020304" pitchFamily="18" charset="0"/>
                          <a:cs typeface="Times New Roman" panose="02020603050405020304" pitchFamily="18" charset="0"/>
                        </a:rPr>
                        <a:t>E</a:t>
                      </a:r>
                      <a:r>
                        <a:rPr lang="en-US" sz="2800" baseline="0" dirty="0">
                          <a:latin typeface="Times New Roman" panose="02020603050405020304" pitchFamily="18" charset="0"/>
                          <a:cs typeface="Times New Roman" panose="02020603050405020304" pitchFamily="18" charset="0"/>
                        </a:rPr>
                        <a:t>AC</a:t>
                      </a:r>
                      <a:endParaRPr lang="en-US" sz="2800" dirty="0">
                        <a:latin typeface="Times New Roman" panose="02020603050405020304" pitchFamily="18" charset="0"/>
                        <a:cs typeface="Times New Roman" panose="02020603050405020304" pitchFamily="18" charset="0"/>
                      </a:endParaRPr>
                    </a:p>
                  </a:txBody>
                  <a:tcPr marL="182880" marR="182880" marT="91440" marB="9144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2.40</a:t>
                      </a:r>
                    </a:p>
                  </a:txBody>
                  <a:tcPr marL="19050" marR="19050" marT="19050" marB="0" anchor="ctr">
                    <a:solidFill>
                      <a:srgbClr val="EAEBEB"/>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2.40</a:t>
                      </a:r>
                    </a:p>
                  </a:txBody>
                  <a:tcPr marL="19050" marR="19050" marT="19050" marB="0" anchor="ctr">
                    <a:solidFill>
                      <a:srgbClr val="EAEBEB"/>
                    </a:solidFill>
                  </a:tcPr>
                </a:tc>
                <a:extLst>
                  <a:ext uri="{0D108BD9-81ED-4DB2-BD59-A6C34878D82A}">
                    <a16:rowId xmlns:a16="http://schemas.microsoft.com/office/drawing/2014/main" val="10010"/>
                  </a:ext>
                </a:extLst>
              </a:tr>
              <a:tr h="734746">
                <a:tc>
                  <a:txBody>
                    <a:bodyPr/>
                    <a:lstStyle/>
                    <a:p>
                      <a:pPr algn="ctr"/>
                      <a:r>
                        <a:rPr lang="en-US" sz="2800" dirty="0">
                          <a:latin typeface="Times New Roman" panose="02020603050405020304" pitchFamily="18" charset="0"/>
                          <a:cs typeface="Times New Roman" panose="02020603050405020304" pitchFamily="18" charset="0"/>
                        </a:rPr>
                        <a:t>LEC</a:t>
                      </a:r>
                    </a:p>
                  </a:txBody>
                  <a:tcPr marL="182880" marR="182880" marT="91440" marB="9144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2.52</a:t>
                      </a:r>
                    </a:p>
                  </a:txBody>
                  <a:tcPr marL="19050" marR="19050" marT="19050" marB="0" anchor="ctr">
                    <a:solidFill>
                      <a:srgbClr val="D2D3D5"/>
                    </a:solidFill>
                  </a:tcPr>
                </a:tc>
                <a:tc>
                  <a:txBody>
                    <a:bodyPr/>
                    <a:lstStyle/>
                    <a:p>
                      <a:pPr marL="0" algn="ctr" defTabSz="914400" rtl="0" eaLnBrk="1" fontAlgn="b" latinLnBrk="0" hangingPunct="1"/>
                      <a:r>
                        <a:rPr lang="en-US" sz="2800" kern="1200" dirty="0">
                          <a:solidFill>
                            <a:schemeClr val="dk1"/>
                          </a:solidFill>
                          <a:latin typeface="Times New Roman" panose="02020603050405020304" pitchFamily="18" charset="0"/>
                          <a:ea typeface="+mn-ea"/>
                          <a:cs typeface="Times New Roman" panose="02020603050405020304" pitchFamily="18" charset="0"/>
                        </a:rPr>
                        <a:t>2.52</a:t>
                      </a:r>
                    </a:p>
                  </a:txBody>
                  <a:tcPr marL="19050" marR="19050" marT="19050" marB="0" anchor="ctr">
                    <a:solidFill>
                      <a:srgbClr val="D2D3D5"/>
                    </a:solidFill>
                  </a:tcPr>
                </a:tc>
                <a:extLst>
                  <a:ext uri="{0D108BD9-81ED-4DB2-BD59-A6C34878D82A}">
                    <a16:rowId xmlns:a16="http://schemas.microsoft.com/office/drawing/2014/main" val="10011"/>
                  </a:ext>
                </a:extLst>
              </a:tr>
              <a:tr h="734746">
                <a:tc gridSpan="4">
                  <a:txBody>
                    <a:bodyPr/>
                    <a:lstStyle/>
                    <a:p>
                      <a:r>
                        <a:rPr lang="en-US" sz="2800" dirty="0">
                          <a:latin typeface="Times New Roman" panose="02020603050405020304" pitchFamily="18" charset="0"/>
                          <a:cs typeface="Times New Roman" panose="02020603050405020304" pitchFamily="18" charset="0"/>
                        </a:rPr>
                        <a:t>None of the differences relative to the kindergarten enrollment sample or relative to the KEI</a:t>
                      </a:r>
                      <a:r>
                        <a:rPr lang="en-US" sz="2800" baseline="0" dirty="0">
                          <a:latin typeface="Times New Roman" panose="02020603050405020304" pitchFamily="18" charset="0"/>
                          <a:cs typeface="Times New Roman" panose="02020603050405020304" pitchFamily="18" charset="0"/>
                        </a:rPr>
                        <a:t> sample were substantially different (</a:t>
                      </a:r>
                      <a:r>
                        <a:rPr lang="en-US" sz="2800" dirty="0">
                          <a:latin typeface="Times New Roman" panose="02020603050405020304" pitchFamily="18" charset="0"/>
                          <a:cs typeface="Times New Roman" panose="02020603050405020304" pitchFamily="18" charset="0"/>
                        </a:rPr>
                        <a:t>&gt; 0.05 SD).</a:t>
                      </a:r>
                    </a:p>
                  </a:txBody>
                  <a:tcPr marL="18862" marR="18862" marT="91440" marB="91440" anchor="ctr">
                    <a:solidFill>
                      <a:schemeClr val="bg1"/>
                    </a:solidFill>
                  </a:tcPr>
                </a:tc>
                <a:tc h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h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hMerge="1">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12"/>
                  </a:ext>
                </a:extLst>
              </a:tr>
            </a:tbl>
          </a:graphicData>
        </a:graphic>
      </p:graphicFrame>
      <p:sp>
        <p:nvSpPr>
          <p:cNvPr id="4" name="Slide Number Placeholder 2">
            <a:extLst>
              <a:ext uri="{FF2B5EF4-FFF2-40B4-BE49-F238E27FC236}">
                <a16:creationId xmlns:a16="http://schemas.microsoft.com/office/drawing/2014/main" id="{DECBD28B-139E-4DBC-9E6D-D1E6ABD39796}"/>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44</a:t>
            </a:fld>
            <a:endParaRPr lang="uk-UA" dirty="0"/>
          </a:p>
        </p:txBody>
      </p:sp>
    </p:spTree>
    <p:extLst>
      <p:ext uri="{BB962C8B-B14F-4D97-AF65-F5344CB8AC3E}">
        <p14:creationId xmlns:p14="http://schemas.microsoft.com/office/powerpoint/2010/main" val="116932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9092" y="1100645"/>
            <a:ext cx="22095122" cy="1219178"/>
          </a:xfrm>
        </p:spPr>
        <p:txBody>
          <a:bodyPr>
            <a:noAutofit/>
          </a:bodyPr>
          <a:lstStyle/>
          <a:p>
            <a:r>
              <a:rPr lang="en-US" sz="4800" dirty="0"/>
              <a:t>Results: Research question 3, robustness check</a:t>
            </a:r>
            <a:br>
              <a:rPr lang="en-US" sz="4800" dirty="0"/>
            </a:br>
            <a:r>
              <a:rPr lang="en-US" sz="4200" dirty="0"/>
              <a:t>AIMSweb findings were similar among sample of students who had scores on all of the assessments</a:t>
            </a:r>
          </a:p>
        </p:txBody>
      </p:sp>
      <p:sp>
        <p:nvSpPr>
          <p:cNvPr id="7" name="Rectangle 6"/>
          <p:cNvSpPr/>
          <p:nvPr/>
        </p:nvSpPr>
        <p:spPr>
          <a:xfrm>
            <a:off x="3882010" y="10865445"/>
            <a:ext cx="14813978" cy="139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Notes: Correlations for AIMSweb scores were not weighted. Number of students = 2,359. Statistical significance levels: *** &lt; .001.</a:t>
            </a:r>
          </a:p>
        </p:txBody>
      </p:sp>
      <p:grpSp>
        <p:nvGrpSpPr>
          <p:cNvPr id="6" name="Group 5">
            <a:extLst>
              <a:ext uri="{FF2B5EF4-FFF2-40B4-BE49-F238E27FC236}">
                <a16:creationId xmlns:a16="http://schemas.microsoft.com/office/drawing/2014/main" id="{DE90C4C5-B412-4211-96EA-74E2440D7075}"/>
              </a:ext>
            </a:extLst>
          </p:cNvPr>
          <p:cNvGrpSpPr/>
          <p:nvPr/>
        </p:nvGrpSpPr>
        <p:grpSpPr>
          <a:xfrm>
            <a:off x="3882010" y="2812735"/>
            <a:ext cx="16388778" cy="8090530"/>
            <a:chOff x="1940211" y="1406367"/>
            <a:chExt cx="7369266" cy="4045265"/>
          </a:xfrm>
        </p:grpSpPr>
        <p:graphicFrame>
          <p:nvGraphicFramePr>
            <p:cNvPr id="9" name="Chart 8">
              <a:extLst>
                <a:ext uri="{FF2B5EF4-FFF2-40B4-BE49-F238E27FC236}">
                  <a16:creationId xmlns:a16="http://schemas.microsoft.com/office/drawing/2014/main" id="{F0A6227E-209F-4A3D-A645-B77134AB8B8C}"/>
                </a:ext>
              </a:extLst>
            </p:cNvPr>
            <p:cNvGraphicFramePr/>
            <p:nvPr/>
          </p:nvGraphicFramePr>
          <p:xfrm>
            <a:off x="2456763" y="1406367"/>
            <a:ext cx="6852714" cy="40452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F9972CB-E28F-495B-933E-7E368A0F7A73}"/>
                </a:ext>
              </a:extLst>
            </p:cNvPr>
            <p:cNvSpPr txBox="1"/>
            <p:nvPr/>
          </p:nvSpPr>
          <p:spPr>
            <a:xfrm>
              <a:off x="1940211" y="1406367"/>
              <a:ext cx="1852127" cy="353943"/>
            </a:xfrm>
            <a:prstGeom prst="rect">
              <a:avLst/>
            </a:prstGeom>
            <a:noFill/>
            <a:ln>
              <a:noFill/>
            </a:ln>
          </p:spPr>
          <p:txBody>
            <a:bodyPr wrap="none" rtlCol="0">
              <a:spAutoFit/>
            </a:bodyPr>
            <a:lstStyle/>
            <a:p>
              <a:r>
                <a:rPr lang="en-US" sz="4000" b="1" dirty="0">
                  <a:solidFill>
                    <a:srgbClr val="576F7F"/>
                  </a:solidFill>
                  <a:latin typeface="Times New Roman" panose="02020603050405020304" pitchFamily="18" charset="0"/>
                  <a:cs typeface="Times New Roman" panose="02020603050405020304" pitchFamily="18" charset="0"/>
                </a:rPr>
                <a:t>Spring AIMSweb </a:t>
              </a:r>
            </a:p>
          </p:txBody>
        </p:sp>
      </p:grpSp>
      <p:sp>
        <p:nvSpPr>
          <p:cNvPr id="8" name="Slide Number Placeholder 2">
            <a:extLst>
              <a:ext uri="{FF2B5EF4-FFF2-40B4-BE49-F238E27FC236}">
                <a16:creationId xmlns:a16="http://schemas.microsoft.com/office/drawing/2014/main" id="{5D582675-9B47-45AF-AAC4-660609460D20}"/>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45</a:t>
            </a:fld>
            <a:endParaRPr lang="uk-UA" dirty="0"/>
          </a:p>
        </p:txBody>
      </p:sp>
    </p:spTree>
    <p:extLst>
      <p:ext uri="{BB962C8B-B14F-4D97-AF65-F5344CB8AC3E}">
        <p14:creationId xmlns:p14="http://schemas.microsoft.com/office/powerpoint/2010/main" val="1636245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30" y="762000"/>
            <a:ext cx="22629958" cy="2438400"/>
          </a:xfrm>
        </p:spPr>
        <p:txBody>
          <a:bodyPr>
            <a:noAutofit/>
          </a:bodyPr>
          <a:lstStyle/>
          <a:p>
            <a:r>
              <a:rPr lang="en-US" sz="4800" dirty="0"/>
              <a:t>Results: Research question 3</a:t>
            </a:r>
            <a:br>
              <a:rPr lang="en-US" sz="4800" dirty="0"/>
            </a:br>
            <a:r>
              <a:rPr lang="en-US" sz="4800" dirty="0"/>
              <a:t>AIMSweb tier 1 cutoff correctly predicted more than 52 percent of the students who were not proficient</a:t>
            </a:r>
          </a:p>
        </p:txBody>
      </p:sp>
      <p:sp>
        <p:nvSpPr>
          <p:cNvPr id="6" name="Rectangle 5"/>
          <p:cNvSpPr/>
          <p:nvPr/>
        </p:nvSpPr>
        <p:spPr>
          <a:xfrm>
            <a:off x="4013938" y="11268397"/>
            <a:ext cx="18085650" cy="909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Notes: Analyses for spring AIMSweb scores were not weighted. Number of students with KEI correlations = 5,321. Number of students with AIMSweb correlations = 3,697 to 5,266 depending on whether students had scores on the AIMSweb in the grade and the PSSA.</a:t>
            </a:r>
          </a:p>
        </p:txBody>
      </p:sp>
      <p:pic>
        <p:nvPicPr>
          <p:cNvPr id="11" name="Picture 10">
            <a:extLst>
              <a:ext uri="{FF2B5EF4-FFF2-40B4-BE49-F238E27FC236}">
                <a16:creationId xmlns:a16="http://schemas.microsoft.com/office/drawing/2014/main" id="{6075E363-F7A3-485C-BD04-552C8ED329DC}"/>
              </a:ext>
            </a:extLst>
          </p:cNvPr>
          <p:cNvPicPr>
            <a:picLocks noChangeAspect="1"/>
          </p:cNvPicPr>
          <p:nvPr/>
        </p:nvPicPr>
        <p:blipFill>
          <a:blip r:embed="rId3"/>
          <a:stretch>
            <a:fillRect/>
          </a:stretch>
        </p:blipFill>
        <p:spPr>
          <a:xfrm>
            <a:off x="3953195" y="2489884"/>
            <a:ext cx="18146392" cy="8888632"/>
          </a:xfrm>
          <a:prstGeom prst="rect">
            <a:avLst/>
          </a:prstGeom>
        </p:spPr>
      </p:pic>
      <p:sp>
        <p:nvSpPr>
          <p:cNvPr id="5" name="Slide Number Placeholder 2">
            <a:extLst>
              <a:ext uri="{FF2B5EF4-FFF2-40B4-BE49-F238E27FC236}">
                <a16:creationId xmlns:a16="http://schemas.microsoft.com/office/drawing/2014/main" id="{9F37DB3C-C95D-4602-B21C-22ED45737E80}"/>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46</a:t>
            </a:fld>
            <a:endParaRPr lang="uk-UA" dirty="0"/>
          </a:p>
        </p:txBody>
      </p:sp>
    </p:spTree>
    <p:extLst>
      <p:ext uri="{BB962C8B-B14F-4D97-AF65-F5344CB8AC3E}">
        <p14:creationId xmlns:p14="http://schemas.microsoft.com/office/powerpoint/2010/main" val="2874326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30" y="1143000"/>
            <a:ext cx="22095122" cy="1752600"/>
          </a:xfrm>
        </p:spPr>
        <p:txBody>
          <a:bodyPr>
            <a:noAutofit/>
          </a:bodyPr>
          <a:lstStyle/>
          <a:p>
            <a:r>
              <a:rPr lang="en-US" sz="4600" dirty="0"/>
              <a:t>Results: Research question 3, robustness check</a:t>
            </a:r>
            <a:br>
              <a:rPr lang="en-US" sz="4600" dirty="0"/>
            </a:br>
            <a:r>
              <a:rPr lang="en-US" sz="4600" dirty="0"/>
              <a:t>AIMSweb findings were similar among sample of students who had scores on all assessments</a:t>
            </a:r>
          </a:p>
        </p:txBody>
      </p:sp>
      <p:sp>
        <p:nvSpPr>
          <p:cNvPr id="6" name="Rectangle 5"/>
          <p:cNvSpPr/>
          <p:nvPr/>
        </p:nvSpPr>
        <p:spPr>
          <a:xfrm>
            <a:off x="5367451" y="11085671"/>
            <a:ext cx="12160136" cy="966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Notes: Analyses for spring AIMSweb scores were not weighted. N = 2,358.</a:t>
            </a:r>
          </a:p>
        </p:txBody>
      </p:sp>
      <p:pic>
        <p:nvPicPr>
          <p:cNvPr id="7" name="Picture 6">
            <a:extLst>
              <a:ext uri="{FF2B5EF4-FFF2-40B4-BE49-F238E27FC236}">
                <a16:creationId xmlns:a16="http://schemas.microsoft.com/office/drawing/2014/main" id="{DF698B50-BDD5-4B51-B317-6FFC0472BD47}"/>
              </a:ext>
            </a:extLst>
          </p:cNvPr>
          <p:cNvPicPr>
            <a:picLocks noChangeAspect="1"/>
          </p:cNvPicPr>
          <p:nvPr/>
        </p:nvPicPr>
        <p:blipFill>
          <a:blip r:embed="rId3"/>
          <a:stretch>
            <a:fillRect/>
          </a:stretch>
        </p:blipFill>
        <p:spPr>
          <a:xfrm>
            <a:off x="3201207" y="2852580"/>
            <a:ext cx="19256764" cy="8577420"/>
          </a:xfrm>
          <a:prstGeom prst="rect">
            <a:avLst/>
          </a:prstGeom>
        </p:spPr>
      </p:pic>
      <p:sp>
        <p:nvSpPr>
          <p:cNvPr id="5" name="Slide Number Placeholder 2">
            <a:extLst>
              <a:ext uri="{FF2B5EF4-FFF2-40B4-BE49-F238E27FC236}">
                <a16:creationId xmlns:a16="http://schemas.microsoft.com/office/drawing/2014/main" id="{B566D7B8-B64B-45E7-8744-F15B545022F8}"/>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47</a:t>
            </a:fld>
            <a:endParaRPr lang="uk-UA" dirty="0"/>
          </a:p>
        </p:txBody>
      </p:sp>
    </p:spTree>
    <p:extLst>
      <p:ext uri="{BB962C8B-B14F-4D97-AF65-F5344CB8AC3E}">
        <p14:creationId xmlns:p14="http://schemas.microsoft.com/office/powerpoint/2010/main" val="3798179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30" y="1143000"/>
            <a:ext cx="22095122" cy="1812652"/>
          </a:xfrm>
        </p:spPr>
        <p:txBody>
          <a:bodyPr>
            <a:noAutofit/>
          </a:bodyPr>
          <a:lstStyle/>
          <a:p>
            <a:r>
              <a:rPr lang="en-US" sz="4400" dirty="0"/>
              <a:t>Results: Research question 3, supplementary findings</a:t>
            </a:r>
            <a:br>
              <a:rPr lang="en-US" sz="4400" dirty="0"/>
            </a:br>
            <a:r>
              <a:rPr lang="en-US" sz="4400" dirty="0"/>
              <a:t>AIMSweb tier 1 cutoff was less accurate than KEI threshold for predicting overall proficiency rate</a:t>
            </a:r>
          </a:p>
        </p:txBody>
      </p:sp>
      <p:sp>
        <p:nvSpPr>
          <p:cNvPr id="6" name="Rectangle 5"/>
          <p:cNvSpPr/>
          <p:nvPr/>
        </p:nvSpPr>
        <p:spPr>
          <a:xfrm>
            <a:off x="3738608" y="10325617"/>
            <a:ext cx="16954446" cy="1545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Notes: The difference between actual and predicted proficiency might not equal the difference between the actual and predicted proficiency because of rounding. Correlations for AIMSweb scores were not weighted. </a:t>
            </a:r>
          </a:p>
        </p:txBody>
      </p:sp>
      <p:graphicFrame>
        <p:nvGraphicFramePr>
          <p:cNvPr id="8" name="Table 7">
            <a:extLst>
              <a:ext uri="{FF2B5EF4-FFF2-40B4-BE49-F238E27FC236}">
                <a16:creationId xmlns:a16="http://schemas.microsoft.com/office/drawing/2014/main" id="{2920EDC6-EA76-44B0-9EB0-119C12AB2C64}"/>
              </a:ext>
            </a:extLst>
          </p:cNvPr>
          <p:cNvGraphicFramePr>
            <a:graphicFrameLocks noGrp="1"/>
          </p:cNvGraphicFramePr>
          <p:nvPr/>
        </p:nvGraphicFramePr>
        <p:xfrm>
          <a:off x="3738608" y="2955067"/>
          <a:ext cx="16954446" cy="7560534"/>
        </p:xfrm>
        <a:graphic>
          <a:graphicData uri="http://schemas.openxmlformats.org/drawingml/2006/table">
            <a:tbl>
              <a:tblPr firstRow="1" firstCol="1"/>
              <a:tblGrid>
                <a:gridCol w="4720514">
                  <a:extLst>
                    <a:ext uri="{9D8B030D-6E8A-4147-A177-3AD203B41FA5}">
                      <a16:colId xmlns:a16="http://schemas.microsoft.com/office/drawing/2014/main" val="20000"/>
                    </a:ext>
                  </a:extLst>
                </a:gridCol>
                <a:gridCol w="3426106">
                  <a:extLst>
                    <a:ext uri="{9D8B030D-6E8A-4147-A177-3AD203B41FA5}">
                      <a16:colId xmlns:a16="http://schemas.microsoft.com/office/drawing/2014/main" val="20001"/>
                    </a:ext>
                  </a:extLst>
                </a:gridCol>
                <a:gridCol w="2476982">
                  <a:extLst>
                    <a:ext uri="{9D8B030D-6E8A-4147-A177-3AD203B41FA5}">
                      <a16:colId xmlns:a16="http://schemas.microsoft.com/office/drawing/2014/main" val="20002"/>
                    </a:ext>
                  </a:extLst>
                </a:gridCol>
                <a:gridCol w="3773348">
                  <a:extLst>
                    <a:ext uri="{9D8B030D-6E8A-4147-A177-3AD203B41FA5}">
                      <a16:colId xmlns:a16="http://schemas.microsoft.com/office/drawing/2014/main" val="20003"/>
                    </a:ext>
                  </a:extLst>
                </a:gridCol>
                <a:gridCol w="2557496">
                  <a:extLst>
                    <a:ext uri="{9D8B030D-6E8A-4147-A177-3AD203B41FA5}">
                      <a16:colId xmlns:a16="http://schemas.microsoft.com/office/drawing/2014/main" val="20004"/>
                    </a:ext>
                  </a:extLst>
                </a:gridCol>
              </a:tblGrid>
              <a:tr h="2147286">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0" marR="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Assessment and threshold</a:t>
                      </a:r>
                    </a:p>
                    <a:p>
                      <a:pPr marL="0" marR="0" algn="l">
                        <a:lnSpc>
                          <a:spcPct val="107000"/>
                        </a:lnSpc>
                        <a:spcBef>
                          <a:spcPts val="200"/>
                        </a:spcBef>
                        <a:spcAft>
                          <a:spcPts val="200"/>
                        </a:spcAft>
                      </a:pPr>
                      <a:endParaRPr lang="en-US" sz="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Actual proficiency (percentage)</a:t>
                      </a:r>
                    </a:p>
                    <a:p>
                      <a:pPr marL="0" marR="0" algn="ctr">
                        <a:lnSpc>
                          <a:spcPct val="107000"/>
                        </a:lnSpc>
                        <a:spcBef>
                          <a:spcPts val="200"/>
                        </a:spcBef>
                        <a:spcAft>
                          <a:spcPts val="200"/>
                        </a:spcAft>
                      </a:pPr>
                      <a:endParaRPr lang="en-US" sz="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Predicted proficiency (percent)</a:t>
                      </a:r>
                    </a:p>
                    <a:p>
                      <a:pPr marL="0" marR="0" algn="ctr">
                        <a:lnSpc>
                          <a:spcPct val="107000"/>
                        </a:lnSpc>
                        <a:spcBef>
                          <a:spcPts val="200"/>
                        </a:spcBef>
                        <a:spcAft>
                          <a:spcPts val="200"/>
                        </a:spcAft>
                      </a:pPr>
                      <a:endParaRPr lang="en-US" sz="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0" marR="0" algn="ctr">
                        <a:lnSpc>
                          <a:spcPct val="107000"/>
                        </a:lnSpc>
                        <a:spcBef>
                          <a:spcPts val="200"/>
                        </a:spcBef>
                        <a:spcAft>
                          <a:spcPts val="200"/>
                        </a:spcAft>
                      </a:pPr>
                      <a:r>
                        <a:rPr lang="en-US" sz="2800" dirty="0">
                          <a:solidFill>
                            <a:schemeClr val="bg1"/>
                          </a:solidFill>
                          <a:effectLst/>
                          <a:latin typeface="Times New Roman" panose="02020603050405020304" pitchFamily="18" charset="0"/>
                          <a:cs typeface="Times New Roman" panose="02020603050405020304" pitchFamily="18" charset="0"/>
                        </a:rPr>
                        <a:t>Absolute difference between actual and predicted proficiency (percentage points)</a:t>
                      </a:r>
                    </a:p>
                    <a:p>
                      <a:pPr marL="0" marR="0" algn="ctr">
                        <a:lnSpc>
                          <a:spcPct val="107000"/>
                        </a:lnSpc>
                        <a:spcBef>
                          <a:spcPts val="200"/>
                        </a:spcBef>
                        <a:spcAft>
                          <a:spcPts val="200"/>
                        </a:spcAft>
                      </a:pPr>
                      <a:endParaRPr lang="en-US" sz="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0" marR="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Number of students</a:t>
                      </a:r>
                    </a:p>
                    <a:p>
                      <a:pPr marL="0" marR="0" algn="ctr">
                        <a:lnSpc>
                          <a:spcPct val="107000"/>
                        </a:lnSpc>
                        <a:spcBef>
                          <a:spcPts val="200"/>
                        </a:spcBef>
                        <a:spcAft>
                          <a:spcPts val="200"/>
                        </a:spcAft>
                      </a:pPr>
                      <a:endParaRPr lang="en-US" sz="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676656">
                <a:tc gridSpan="5">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KEI index threshold (fall of kindergarten)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76656">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6.00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solidFill>
                            <a:schemeClr val="bg1"/>
                          </a:solidFill>
                          <a:effectLst/>
                          <a:latin typeface="Times New Roman" panose="02020603050405020304" pitchFamily="18" charset="0"/>
                          <a:cs typeface="Times New Roman" panose="02020603050405020304" pitchFamily="18" charset="0"/>
                        </a:rPr>
                        <a:t>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12700" marR="1270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3,521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3"/>
                  </a:ext>
                </a:extLst>
              </a:tr>
              <a:tr h="676656">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7.00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17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solidFill>
                            <a:schemeClr val="bg1"/>
                          </a:solidFill>
                          <a:effectLst/>
                          <a:latin typeface="Times New Roman" panose="02020603050405020304" pitchFamily="18" charset="0"/>
                          <a:cs typeface="Times New Roman" panose="02020603050405020304" pitchFamily="18" charset="0"/>
                        </a:rPr>
                        <a:t>21</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12700" marR="1270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3,521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76656">
                <a:tc gridSpan="5">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AIMSweb tier 1 cutoff (spring of each grade)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76656">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Kindergarten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61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solidFill>
                            <a:schemeClr val="bg1"/>
                          </a:solidFill>
                          <a:effectLst/>
                          <a:latin typeface="Times New Roman" panose="02020603050405020304" pitchFamily="18" charset="0"/>
                          <a:cs typeface="Times New Roman" panose="02020603050405020304" pitchFamily="18" charset="0"/>
                        </a:rPr>
                        <a:t>23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12700" marR="1270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4,696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676656">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Grade 1 AIMSweb tier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42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solidFill>
                            <a:schemeClr val="bg1"/>
                          </a:solidFill>
                          <a:effectLst/>
                          <a:latin typeface="Times New Roman" panose="02020603050405020304" pitchFamily="18" charset="0"/>
                          <a:cs typeface="Times New Roman" panose="02020603050405020304" pitchFamily="18" charset="0"/>
                        </a:rPr>
                        <a:t>6</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12700" marR="1270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4,174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7"/>
                  </a:ext>
                </a:extLst>
              </a:tr>
              <a:tr h="676656">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Grade 2 AIMSweb tier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45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solidFill>
                            <a:schemeClr val="bg1"/>
                          </a:solidFill>
                          <a:effectLst/>
                          <a:latin typeface="Times New Roman" panose="02020603050405020304" pitchFamily="18" charset="0"/>
                          <a:cs typeface="Times New Roman" panose="02020603050405020304" pitchFamily="18" charset="0"/>
                        </a:rPr>
                        <a:t>8</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12700" marR="1270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5,027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676656">
                <a:tc>
                  <a:txBody>
                    <a:bodyPr/>
                    <a:lstStyle>
                      <a:lvl1pPr marL="0" algn="l" defTabSz="457145" rtl="0" eaLnBrk="1" latinLnBrk="0" hangingPunct="1">
                        <a:defRPr sz="1800" b="1" kern="1200">
                          <a:solidFill>
                            <a:schemeClr val="lt1"/>
                          </a:solidFill>
                          <a:latin typeface="Calibri" panose="020F0502020204030204"/>
                        </a:defRPr>
                      </a:lvl1pPr>
                      <a:lvl2pPr marL="457145" algn="l" defTabSz="457145" rtl="0" eaLnBrk="1" latinLnBrk="0" hangingPunct="1">
                        <a:defRPr sz="1800" b="1" kern="1200">
                          <a:solidFill>
                            <a:schemeClr val="lt1"/>
                          </a:solidFill>
                          <a:latin typeface="Calibri" panose="020F0502020204030204"/>
                        </a:defRPr>
                      </a:lvl2pPr>
                      <a:lvl3pPr marL="914290" algn="l" defTabSz="457145" rtl="0" eaLnBrk="1" latinLnBrk="0" hangingPunct="1">
                        <a:defRPr sz="1800" b="1" kern="1200">
                          <a:solidFill>
                            <a:schemeClr val="lt1"/>
                          </a:solidFill>
                          <a:latin typeface="Calibri" panose="020F0502020204030204"/>
                        </a:defRPr>
                      </a:lvl3pPr>
                      <a:lvl4pPr marL="1371435" algn="l" defTabSz="457145" rtl="0" eaLnBrk="1" latinLnBrk="0" hangingPunct="1">
                        <a:defRPr sz="1800" b="1" kern="1200">
                          <a:solidFill>
                            <a:schemeClr val="lt1"/>
                          </a:solidFill>
                          <a:latin typeface="Calibri" panose="020F0502020204030204"/>
                        </a:defRPr>
                      </a:lvl4pPr>
                      <a:lvl5pPr marL="1828579" algn="l" defTabSz="457145" rtl="0" eaLnBrk="1" latinLnBrk="0" hangingPunct="1">
                        <a:defRPr sz="1800" b="1" kern="1200">
                          <a:solidFill>
                            <a:schemeClr val="lt1"/>
                          </a:solidFill>
                          <a:latin typeface="Calibri" panose="020F0502020204030204"/>
                        </a:defRPr>
                      </a:lvl5pPr>
                      <a:lvl6pPr marL="2285724" algn="l" defTabSz="457145" rtl="0" eaLnBrk="1" latinLnBrk="0" hangingPunct="1">
                        <a:defRPr sz="1800" b="1" kern="1200">
                          <a:solidFill>
                            <a:schemeClr val="lt1"/>
                          </a:solidFill>
                          <a:latin typeface="Calibri" panose="020F0502020204030204"/>
                        </a:defRPr>
                      </a:lvl6pPr>
                      <a:lvl7pPr marL="2742869" algn="l" defTabSz="457145" rtl="0" eaLnBrk="1" latinLnBrk="0" hangingPunct="1">
                        <a:defRPr sz="1800" b="1" kern="1200">
                          <a:solidFill>
                            <a:schemeClr val="lt1"/>
                          </a:solidFill>
                          <a:latin typeface="Calibri" panose="020F0502020204030204"/>
                        </a:defRPr>
                      </a:lvl7pPr>
                      <a:lvl8pPr marL="3200014" algn="l" defTabSz="457145" rtl="0" eaLnBrk="1" latinLnBrk="0" hangingPunct="1">
                        <a:defRPr sz="1800" b="1" kern="1200">
                          <a:solidFill>
                            <a:schemeClr val="lt1"/>
                          </a:solidFill>
                          <a:latin typeface="Calibri" panose="020F0502020204030204"/>
                        </a:defRPr>
                      </a:lvl8pPr>
                      <a:lvl9pPr marL="3657158" algn="l" defTabSz="457145" rtl="0" eaLnBrk="1" latinLnBrk="0" hangingPunct="1">
                        <a:defRPr sz="1800" b="1" kern="1200">
                          <a:solidFill>
                            <a:schemeClr val="lt1"/>
                          </a:solidFill>
                          <a:latin typeface="Calibri" panose="020F0502020204030204"/>
                        </a:defRPr>
                      </a:lvl9pPr>
                    </a:lstStyle>
                    <a:p>
                      <a:pPr marL="12700" marR="12700">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Grade 3 AIMSweb tier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37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42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0" marR="0" algn="ctr">
                        <a:lnSpc>
                          <a:spcPct val="107000"/>
                        </a:lnSpc>
                        <a:spcBef>
                          <a:spcPts val="200"/>
                        </a:spcBef>
                        <a:spcAft>
                          <a:spcPts val="200"/>
                        </a:spcAft>
                      </a:pPr>
                      <a:r>
                        <a:rPr lang="en-US" sz="2800" dirty="0">
                          <a:solidFill>
                            <a:schemeClr val="bg1"/>
                          </a:solidFill>
                          <a:effectLst/>
                          <a:latin typeface="Times New Roman" panose="02020603050405020304" pitchFamily="18" charset="0"/>
                          <a:cs typeface="Times New Roman" panose="02020603050405020304" pitchFamily="18" charset="0"/>
                        </a:rPr>
                        <a:t>5</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145" rtl="0" eaLnBrk="1" latinLnBrk="0" hangingPunct="1">
                        <a:defRPr sz="1800" kern="1200">
                          <a:solidFill>
                            <a:schemeClr val="dk1"/>
                          </a:solidFill>
                          <a:latin typeface="Calibri" panose="020F0502020204030204"/>
                        </a:defRPr>
                      </a:lvl1pPr>
                      <a:lvl2pPr marL="457145" algn="l" defTabSz="457145" rtl="0" eaLnBrk="1" latinLnBrk="0" hangingPunct="1">
                        <a:defRPr sz="1800" kern="1200">
                          <a:solidFill>
                            <a:schemeClr val="dk1"/>
                          </a:solidFill>
                          <a:latin typeface="Calibri" panose="020F0502020204030204"/>
                        </a:defRPr>
                      </a:lvl2pPr>
                      <a:lvl3pPr marL="914290" algn="l" defTabSz="457145" rtl="0" eaLnBrk="1" latinLnBrk="0" hangingPunct="1">
                        <a:defRPr sz="1800" kern="1200">
                          <a:solidFill>
                            <a:schemeClr val="dk1"/>
                          </a:solidFill>
                          <a:latin typeface="Calibri" panose="020F0502020204030204"/>
                        </a:defRPr>
                      </a:lvl3pPr>
                      <a:lvl4pPr marL="1371435" algn="l" defTabSz="457145" rtl="0" eaLnBrk="1" latinLnBrk="0" hangingPunct="1">
                        <a:defRPr sz="1800" kern="1200">
                          <a:solidFill>
                            <a:schemeClr val="dk1"/>
                          </a:solidFill>
                          <a:latin typeface="Calibri" panose="020F0502020204030204"/>
                        </a:defRPr>
                      </a:lvl4pPr>
                      <a:lvl5pPr marL="1828579" algn="l" defTabSz="457145" rtl="0" eaLnBrk="1" latinLnBrk="0" hangingPunct="1">
                        <a:defRPr sz="1800" kern="1200">
                          <a:solidFill>
                            <a:schemeClr val="dk1"/>
                          </a:solidFill>
                          <a:latin typeface="Calibri" panose="020F0502020204030204"/>
                        </a:defRPr>
                      </a:lvl5pPr>
                      <a:lvl6pPr marL="2285724" algn="l" defTabSz="457145" rtl="0" eaLnBrk="1" latinLnBrk="0" hangingPunct="1">
                        <a:defRPr sz="1800" kern="1200">
                          <a:solidFill>
                            <a:schemeClr val="dk1"/>
                          </a:solidFill>
                          <a:latin typeface="Calibri" panose="020F0502020204030204"/>
                        </a:defRPr>
                      </a:lvl6pPr>
                      <a:lvl7pPr marL="2742869" algn="l" defTabSz="457145" rtl="0" eaLnBrk="1" latinLnBrk="0" hangingPunct="1">
                        <a:defRPr sz="1800" kern="1200">
                          <a:solidFill>
                            <a:schemeClr val="dk1"/>
                          </a:solidFill>
                          <a:latin typeface="Calibri" panose="020F0502020204030204"/>
                        </a:defRPr>
                      </a:lvl7pPr>
                      <a:lvl8pPr marL="3200014" algn="l" defTabSz="457145" rtl="0" eaLnBrk="1" latinLnBrk="0" hangingPunct="1">
                        <a:defRPr sz="1800" kern="1200">
                          <a:solidFill>
                            <a:schemeClr val="dk1"/>
                          </a:solidFill>
                          <a:latin typeface="Calibri" panose="020F0502020204030204"/>
                        </a:defRPr>
                      </a:lvl8pPr>
                      <a:lvl9pPr marL="3657158" algn="l" defTabSz="457145" rtl="0" eaLnBrk="1" latinLnBrk="0" hangingPunct="1">
                        <a:defRPr sz="1800" kern="1200">
                          <a:solidFill>
                            <a:schemeClr val="dk1"/>
                          </a:solidFill>
                          <a:latin typeface="Calibri" panose="020F0502020204030204"/>
                        </a:defRPr>
                      </a:lvl9pPr>
                    </a:lstStyle>
                    <a:p>
                      <a:pPr marL="12700" marR="12700" algn="ctr">
                        <a:lnSpc>
                          <a:spcPct val="107000"/>
                        </a:lnSpc>
                        <a:spcBef>
                          <a:spcPts val="200"/>
                        </a:spcBef>
                        <a:spcAft>
                          <a:spcPts val="200"/>
                        </a:spcAft>
                      </a:pPr>
                      <a:r>
                        <a:rPr lang="en-US" sz="2800" dirty="0">
                          <a:effectLst/>
                          <a:latin typeface="Times New Roman" panose="02020603050405020304" pitchFamily="18" charset="0"/>
                          <a:cs typeface="Times New Roman" panose="02020603050405020304" pitchFamily="18" charset="0"/>
                        </a:rPr>
                        <a:t>5,266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0" marR="1371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9"/>
                  </a:ext>
                </a:extLst>
              </a:tr>
            </a:tbl>
          </a:graphicData>
        </a:graphic>
      </p:graphicFrame>
      <p:sp>
        <p:nvSpPr>
          <p:cNvPr id="5" name="Slide Number Placeholder 2">
            <a:extLst>
              <a:ext uri="{FF2B5EF4-FFF2-40B4-BE49-F238E27FC236}">
                <a16:creationId xmlns:a16="http://schemas.microsoft.com/office/drawing/2014/main" id="{C050768F-D609-4BE1-AF5E-B3135DA10984}"/>
              </a:ext>
            </a:extLst>
          </p:cNvPr>
          <p:cNvSpPr>
            <a:spLocks noGrp="1"/>
          </p:cNvSpPr>
          <p:nvPr>
            <p:ph type="sldNum" sz="quarter" idx="12"/>
          </p:nvPr>
        </p:nvSpPr>
        <p:spPr>
          <a:xfrm>
            <a:off x="22674363" y="12586392"/>
            <a:ext cx="950812" cy="732365"/>
          </a:xfrm>
        </p:spPr>
        <p:txBody>
          <a:bodyPr/>
          <a:lstStyle/>
          <a:p>
            <a:fld id="{BA8CF1B3-96A0-D24B-B5C9-B5B93FF4523E}" type="slidenum">
              <a:rPr lang="uk-UA" smtClean="0"/>
              <a:pPr/>
              <a:t>48</a:t>
            </a:fld>
            <a:endParaRPr lang="uk-UA" dirty="0"/>
          </a:p>
        </p:txBody>
      </p:sp>
    </p:spTree>
    <p:extLst>
      <p:ext uri="{BB962C8B-B14F-4D97-AF65-F5344CB8AC3E}">
        <p14:creationId xmlns:p14="http://schemas.microsoft.com/office/powerpoint/2010/main" val="3923596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p:txBody>
          <a:bodyPr/>
          <a:lstStyle/>
          <a:p>
            <a:r>
              <a:rPr lang="en-US" dirty="0"/>
              <a:t>Measuring School Performance for Early Elementary Grades in Maryland </a:t>
            </a:r>
          </a:p>
        </p:txBody>
      </p:sp>
      <p:sp>
        <p:nvSpPr>
          <p:cNvPr id="14" name="Text Placeholder 13">
            <a:extLst>
              <a:ext uri="{FF2B5EF4-FFF2-40B4-BE49-F238E27FC236}">
                <a16:creationId xmlns:a16="http://schemas.microsoft.com/office/drawing/2014/main" id="{6360FC6B-6095-2D4B-BB2A-CA0D512ACF1B}"/>
              </a:ext>
            </a:extLst>
          </p:cNvPr>
          <p:cNvSpPr>
            <a:spLocks noGrp="1"/>
          </p:cNvSpPr>
          <p:nvPr>
            <p:ph type="body" sz="quarter" idx="14"/>
          </p:nvPr>
        </p:nvSpPr>
        <p:spPr>
          <a:xfrm>
            <a:off x="7489370" y="8458200"/>
            <a:ext cx="5704115" cy="2743200"/>
          </a:xfrm>
        </p:spPr>
        <p:txBody>
          <a:bodyPr>
            <a:normAutofit/>
          </a:bodyPr>
          <a:lstStyle/>
          <a:p>
            <a:r>
              <a:rPr lang="en-US" sz="3200" dirty="0"/>
              <a:t>Dallas Dotter, Mathematica      Lisa Dragoset, Mathematica Cassandra Baxter, Mathematica</a:t>
            </a:r>
          </a:p>
          <a:p>
            <a:r>
              <a:rPr lang="en-US" sz="3200"/>
              <a:t>Elias Walsh, </a:t>
            </a:r>
            <a:r>
              <a:rPr lang="en-US" sz="3200" dirty="0"/>
              <a:t>Mathematica</a:t>
            </a:r>
          </a:p>
        </p:txBody>
      </p:sp>
      <p:sp>
        <p:nvSpPr>
          <p:cNvPr id="5" name="TextBox 4">
            <a:extLst>
              <a:ext uri="{FF2B5EF4-FFF2-40B4-BE49-F238E27FC236}">
                <a16:creationId xmlns:a16="http://schemas.microsoft.com/office/drawing/2014/main" id="{C83B1926-1C83-45DA-AFE3-B0F707892BD2}"/>
              </a:ext>
            </a:extLst>
          </p:cNvPr>
          <p:cNvSpPr txBox="1"/>
          <p:nvPr/>
        </p:nvSpPr>
        <p:spPr>
          <a:xfrm>
            <a:off x="3174929" y="3358914"/>
            <a:ext cx="18332896" cy="507831"/>
          </a:xfrm>
          <a:prstGeom prst="rect">
            <a:avLst/>
          </a:prstGeom>
          <a:noFill/>
        </p:spPr>
        <p:txBody>
          <a:bodyPr wrap="square" rtlCol="0">
            <a:spAutoFit/>
          </a:bodyPr>
          <a:lstStyle/>
          <a:p>
            <a:pPr algn="ctr"/>
            <a:r>
              <a:rPr lang="en-US" sz="2700" b="1" dirty="0">
                <a:solidFill>
                  <a:schemeClr val="bg1"/>
                </a:solidFill>
                <a:latin typeface="Arial" panose="020B0604020202020204" pitchFamily="34" charset="0"/>
                <a:cs typeface="Arial" panose="020B0604020202020204" pitchFamily="34" charset="0"/>
              </a:rPr>
              <a:t>Delaware ● District of Columbia ● Maryland ● New Jersey ● Pennsylvania </a:t>
            </a:r>
          </a:p>
        </p:txBody>
      </p:sp>
      <p:pic>
        <p:nvPicPr>
          <p:cNvPr id="6" name="Picture 5">
            <a:extLst>
              <a:ext uri="{FF2B5EF4-FFF2-40B4-BE49-F238E27FC236}">
                <a16:creationId xmlns:a16="http://schemas.microsoft.com/office/drawing/2014/main" id="{28F60567-8906-438A-95B5-703C83AED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350" y="1818532"/>
            <a:ext cx="3145345" cy="2629441"/>
          </a:xfrm>
          <a:prstGeom prst="rect">
            <a:avLst/>
          </a:prstGeom>
        </p:spPr>
      </p:pic>
      <p:sp>
        <p:nvSpPr>
          <p:cNvPr id="7" name="Text Placeholder 3">
            <a:extLst>
              <a:ext uri="{FF2B5EF4-FFF2-40B4-BE49-F238E27FC236}">
                <a16:creationId xmlns:a16="http://schemas.microsoft.com/office/drawing/2014/main" id="{0CE1562B-5E8F-4A9B-A0B1-CE3F4A260AE6}"/>
              </a:ext>
            </a:extLst>
          </p:cNvPr>
          <p:cNvSpPr txBox="1">
            <a:spLocks/>
          </p:cNvSpPr>
          <p:nvPr/>
        </p:nvSpPr>
        <p:spPr>
          <a:xfrm>
            <a:off x="2319660" y="8458200"/>
            <a:ext cx="4267200" cy="2285999"/>
          </a:xfrm>
          <a:prstGeom prst="rect">
            <a:avLst/>
          </a:prstGeom>
        </p:spPr>
        <p:txBody>
          <a:bodyPr vert="horz" lIns="0" tIns="0" rIns="0" bIns="0" rtlCol="0">
            <a:normAutofit/>
          </a:bodyPr>
          <a:lstStyle>
            <a:lvl1pPr marL="0" indent="0" algn="l" defTabSz="1219215" rtl="0" eaLnBrk="1" latinLnBrk="0" hangingPunct="1">
              <a:lnSpc>
                <a:spcPct val="100000"/>
              </a:lnSpc>
              <a:spcBef>
                <a:spcPts val="0"/>
              </a:spcBef>
              <a:buFontTx/>
              <a:buNone/>
              <a:tabLst/>
              <a:defRPr lang="tr-TR" sz="2400" b="0" i="0" kern="1200">
                <a:solidFill>
                  <a:schemeClr val="bg1"/>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a:solidFill>
                  <a:srgbClr val="576F7F"/>
                </a:solidFill>
                <a:latin typeface="Times New Roman" panose="02020603050405020304" pitchFamily="18" charset="0"/>
                <a:ea typeface="+mn-ea"/>
                <a:cs typeface="Times New Roman" panose="02020603050405020304" pitchFamily="18" charset="0"/>
              </a:defRPr>
            </a:lvl2pPr>
            <a:lvl3pPr marL="2438430" indent="0" algn="l" defTabSz="1219215" rtl="0" eaLnBrk="1" latinLnBrk="0" hangingPunct="1">
              <a:lnSpc>
                <a:spcPct val="100000"/>
              </a:lnSpc>
              <a:spcBef>
                <a:spcPts val="0"/>
              </a:spcBef>
              <a:buFont typeface="Arial"/>
              <a:buNone/>
              <a:tabLst/>
              <a:defRPr lang="tr-TR" sz="2800" b="0" i="0" kern="1200">
                <a:solidFill>
                  <a:srgbClr val="000000"/>
                </a:solidFill>
                <a:latin typeface="Times New Roman" panose="02020603050405020304" pitchFamily="18" charset="0"/>
                <a:ea typeface="+mn-ea"/>
                <a:cs typeface="Times New Roman" panose="02020603050405020304" pitchFamily="18" charset="0"/>
              </a:defRPr>
            </a:lvl3pPr>
            <a:lvl4pPr marL="4267253" indent="-609608" algn="l" defTabSz="1219215" rtl="0" eaLnBrk="1" latinLnBrk="0" hangingPunct="1">
              <a:spcBef>
                <a:spcPct val="20000"/>
              </a:spcBef>
              <a:buFont typeface="Arial"/>
              <a:buChar char="–"/>
              <a:defRPr sz="5333" kern="1200">
                <a:solidFill>
                  <a:schemeClr val="tx1"/>
                </a:solidFill>
                <a:latin typeface="Times New Roman" panose="02020603050405020304" pitchFamily="18" charset="0"/>
                <a:ea typeface="+mn-ea"/>
                <a:cs typeface="Times New Roman" panose="02020603050405020304" pitchFamily="18" charset="0"/>
              </a:defRPr>
            </a:lvl4pPr>
            <a:lvl5pPr marL="5486469" indent="-609608" algn="l" defTabSz="1219215" rtl="0" eaLnBrk="1" latinLnBrk="0" hangingPunct="1">
              <a:spcBef>
                <a:spcPct val="20000"/>
              </a:spcBef>
              <a:buFont typeface="Arial"/>
              <a:buChar char="»"/>
              <a:defRPr sz="5333" kern="1200">
                <a:solidFill>
                  <a:schemeClr val="tx1"/>
                </a:solidFill>
                <a:latin typeface="Times New Roman" panose="02020603050405020304" pitchFamily="18" charset="0"/>
                <a:ea typeface="+mn-ea"/>
                <a:cs typeface="Times New Roman" panose="02020603050405020304" pitchFamily="18" charset="0"/>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sz="3200" dirty="0"/>
              <a:t>SREE: March 13, 2020</a:t>
            </a:r>
          </a:p>
        </p:txBody>
      </p:sp>
    </p:spTree>
    <p:extLst>
      <p:ext uri="{BB962C8B-B14F-4D97-AF65-F5344CB8AC3E}">
        <p14:creationId xmlns:p14="http://schemas.microsoft.com/office/powerpoint/2010/main" val="408834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t>Primary goal of the project and partnership</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5</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3152752"/>
            <a:ext cx="22098002" cy="8963048"/>
          </a:xfrm>
        </p:spPr>
        <p:txBody>
          <a:bodyPr>
            <a:normAutofit/>
          </a:bodyPr>
          <a:lstStyle/>
          <a:p>
            <a:endParaRPr lang="en-US" dirty="0"/>
          </a:p>
          <a:p>
            <a:endParaRPr lang="en-US" dirty="0"/>
          </a:p>
          <a:p>
            <a:endParaRPr lang="en-US" dirty="0"/>
          </a:p>
          <a:p>
            <a:r>
              <a:rPr lang="en-US" dirty="0"/>
              <a:t>DCPS partnered with Mathematica through a Regional Educational Laboratory Mid-Atlantic </a:t>
            </a:r>
            <a:r>
              <a:rPr lang="en-US" b="1" dirty="0"/>
              <a:t>coaching task </a:t>
            </a:r>
            <a:r>
              <a:rPr lang="en-US" dirty="0"/>
              <a:t>to explore the properties of the district’s survey data.</a:t>
            </a:r>
          </a:p>
          <a:p>
            <a:endParaRPr lang="en-US" dirty="0"/>
          </a:p>
          <a:p>
            <a:r>
              <a:rPr lang="en-US" dirty="0"/>
              <a:t>Index priorities </a:t>
            </a:r>
          </a:p>
          <a:p>
            <a:pPr marL="1419225" lvl="1" indent="-620713"/>
            <a:r>
              <a:rPr lang="en-US" sz="3800" dirty="0"/>
              <a:t>Useful: DCPS will understand how to use the index to track progress now and in the future.</a:t>
            </a:r>
          </a:p>
          <a:p>
            <a:pPr marL="1419225" lvl="1" indent="-620713"/>
            <a:r>
              <a:rPr lang="en-US" sz="3800" dirty="0"/>
              <a:t>Transparent: DCPS can provide clear information to stakeholders.</a:t>
            </a:r>
          </a:p>
        </p:txBody>
      </p:sp>
      <p:graphicFrame>
        <p:nvGraphicFramePr>
          <p:cNvPr id="5" name="Table 5">
            <a:extLst>
              <a:ext uri="{FF2B5EF4-FFF2-40B4-BE49-F238E27FC236}">
                <a16:creationId xmlns:a16="http://schemas.microsoft.com/office/drawing/2014/main" id="{A490B076-06E0-4C3B-A962-775CCEA5F11B}"/>
              </a:ext>
            </a:extLst>
          </p:cNvPr>
          <p:cNvGraphicFramePr>
            <a:graphicFrameLocks noGrp="1"/>
          </p:cNvGraphicFramePr>
          <p:nvPr>
            <p:extLst>
              <p:ext uri="{D42A27DB-BD31-4B8C-83A1-F6EECF244321}">
                <p14:modId xmlns:p14="http://schemas.microsoft.com/office/powerpoint/2010/main" val="9722265"/>
              </p:ext>
            </p:extLst>
          </p:nvPr>
        </p:nvGraphicFramePr>
        <p:xfrm>
          <a:off x="3582987" y="2971800"/>
          <a:ext cx="17068800" cy="1554480"/>
        </p:xfrm>
        <a:graphic>
          <a:graphicData uri="http://schemas.openxmlformats.org/drawingml/2006/table">
            <a:tbl>
              <a:tblPr firstRow="1" bandRow="1">
                <a:tableStyleId>{5C22544A-7EE6-4342-B048-85BDC9FD1C3A}</a:tableStyleId>
              </a:tblPr>
              <a:tblGrid>
                <a:gridCol w="17068800">
                  <a:extLst>
                    <a:ext uri="{9D8B030D-6E8A-4147-A177-3AD203B41FA5}">
                      <a16:colId xmlns:a16="http://schemas.microsoft.com/office/drawing/2014/main" val="74504622"/>
                    </a:ext>
                  </a:extLst>
                </a:gridCol>
              </a:tblGrid>
              <a:tr h="370840">
                <a:tc>
                  <a:txBody>
                    <a:bodyPr/>
                    <a:lstStyle/>
                    <a:p>
                      <a:pPr marL="0" marR="0" lvl="0" indent="0" algn="ctr" defTabSz="1219215" rtl="0" eaLnBrk="1" fontAlgn="auto" latinLnBrk="0" hangingPunct="1">
                        <a:lnSpc>
                          <a:spcPct val="100000"/>
                        </a:lnSpc>
                        <a:spcBef>
                          <a:spcPts val="0"/>
                        </a:spcBef>
                        <a:spcAft>
                          <a:spcPts val="0"/>
                        </a:spcAft>
                        <a:buClrTx/>
                        <a:buSzTx/>
                        <a:buFontTx/>
                        <a:buNone/>
                        <a:tabLst/>
                        <a:defRPr/>
                      </a:pPr>
                      <a:r>
                        <a:rPr lang="en-US" dirty="0"/>
                        <a:t>Develop an index of the extent to which students feel “loved, challenged, and prepared” (LCP)</a:t>
                      </a:r>
                    </a:p>
                  </a:txBody>
                  <a:tcPr/>
                </a:tc>
                <a:extLst>
                  <a:ext uri="{0D108BD9-81ED-4DB2-BD59-A6C34878D82A}">
                    <a16:rowId xmlns:a16="http://schemas.microsoft.com/office/drawing/2014/main" val="4240954727"/>
                  </a:ext>
                </a:extLst>
              </a:tr>
            </a:tbl>
          </a:graphicData>
        </a:graphic>
      </p:graphicFrame>
    </p:spTree>
    <p:extLst>
      <p:ext uri="{BB962C8B-B14F-4D97-AF65-F5344CB8AC3E}">
        <p14:creationId xmlns:p14="http://schemas.microsoft.com/office/powerpoint/2010/main" val="240058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50</a:t>
            </a:fld>
            <a:endParaRPr lang="uk-UA" dirty="0"/>
          </a:p>
        </p:txBody>
      </p:sp>
      <p:pic>
        <p:nvPicPr>
          <p:cNvPr id="40" name="Picture 39" descr="A screenshot of a cell phone&#10;&#10;Description automatically generated">
            <a:extLst>
              <a:ext uri="{FF2B5EF4-FFF2-40B4-BE49-F238E27FC236}">
                <a16:creationId xmlns:a16="http://schemas.microsoft.com/office/drawing/2014/main" id="{FF63703D-9696-441A-8F96-6BF97CE3B41A}"/>
              </a:ext>
            </a:extLst>
          </p:cNvPr>
          <p:cNvPicPr>
            <a:picLocks noChangeAspect="1"/>
          </p:cNvPicPr>
          <p:nvPr/>
        </p:nvPicPr>
        <p:blipFill>
          <a:blip r:embed="rId3"/>
          <a:stretch>
            <a:fillRect/>
          </a:stretch>
        </p:blipFill>
        <p:spPr>
          <a:xfrm>
            <a:off x="2431005" y="7391400"/>
            <a:ext cx="19525164" cy="4747922"/>
          </a:xfrm>
          <a:prstGeom prst="rect">
            <a:avLst/>
          </a:prstGeom>
        </p:spPr>
      </p:pic>
      <p:sp>
        <p:nvSpPr>
          <p:cNvPr id="41" name="Title 1">
            <a:extLst>
              <a:ext uri="{FF2B5EF4-FFF2-40B4-BE49-F238E27FC236}">
                <a16:creationId xmlns:a16="http://schemas.microsoft.com/office/drawing/2014/main" id="{2CB4CF44-814E-459C-BF01-8C25EA9E8396}"/>
              </a:ext>
            </a:extLst>
          </p:cNvPr>
          <p:cNvSpPr txBox="1">
            <a:spLocks/>
          </p:cNvSpPr>
          <p:nvPr/>
        </p:nvSpPr>
        <p:spPr>
          <a:xfrm>
            <a:off x="1144587" y="1143000"/>
            <a:ext cx="22097999" cy="1219177"/>
          </a:xfrm>
          <a:prstGeom prst="rect">
            <a:avLst/>
          </a:prstGeom>
        </p:spPr>
        <p:txBody>
          <a:bodyPr/>
          <a:lst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a:lstStyle>
          <a:p>
            <a:r>
              <a:rPr lang="en-US" dirty="0"/>
              <a:t>Why this study?</a:t>
            </a:r>
          </a:p>
        </p:txBody>
      </p:sp>
      <p:sp>
        <p:nvSpPr>
          <p:cNvPr id="42" name="Text Placeholder 3">
            <a:extLst>
              <a:ext uri="{FF2B5EF4-FFF2-40B4-BE49-F238E27FC236}">
                <a16:creationId xmlns:a16="http://schemas.microsoft.com/office/drawing/2014/main" id="{D69E6FB4-CE36-43A2-BE83-794DCFD5F10E}"/>
              </a:ext>
            </a:extLst>
          </p:cNvPr>
          <p:cNvSpPr txBox="1">
            <a:spLocks/>
          </p:cNvSpPr>
          <p:nvPr/>
        </p:nvSpPr>
        <p:spPr>
          <a:xfrm>
            <a:off x="1144586" y="3152752"/>
            <a:ext cx="22098002" cy="4238647"/>
          </a:xfrm>
          <a:prstGeom prst="rect">
            <a:avLst/>
          </a:prstGeom>
        </p:spPr>
        <p:txBody>
          <a:bodyPr>
            <a:normAutofit fontScale="92500" lnSpcReduction="20000"/>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dirty="0"/>
              <a:t>Maryland wanted to add academic growth in early grades to its accountability framework.</a:t>
            </a:r>
          </a:p>
          <a:p>
            <a:endParaRPr lang="en-US" dirty="0"/>
          </a:p>
          <a:p>
            <a:r>
              <a:rPr lang="en-US" dirty="0"/>
              <a:t>The Kindergarten Readiness Assessment (KRA) provides an opportunity to measure growth from kindergarten entry to the end of grade 3.</a:t>
            </a:r>
          </a:p>
          <a:p>
            <a:endParaRPr lang="en-US" dirty="0"/>
          </a:p>
          <a:p>
            <a:r>
              <a:rPr lang="en-US" dirty="0"/>
              <a:t>Maryland State Department of Education (MSDE) partnered with the REL to study the feasibility of measuring schools’ contributions to academic growth in reading and math from K to 3.</a:t>
            </a:r>
          </a:p>
        </p:txBody>
      </p:sp>
    </p:spTree>
    <p:extLst>
      <p:ext uri="{BB962C8B-B14F-4D97-AF65-F5344CB8AC3E}">
        <p14:creationId xmlns:p14="http://schemas.microsoft.com/office/powerpoint/2010/main" val="1877017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dirty="0"/>
              <a:t>Study sample and student growth percentile (SGP) model</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51</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3506786" y="3152751"/>
            <a:ext cx="20118389" cy="9115449"/>
          </a:xfrm>
        </p:spPr>
        <p:txBody>
          <a:bodyPr>
            <a:normAutofit/>
          </a:bodyPr>
          <a:lstStyle/>
          <a:p>
            <a:pPr>
              <a:lnSpc>
                <a:spcPct val="110000"/>
              </a:lnSpc>
            </a:pPr>
            <a:r>
              <a:rPr lang="en-US" b="1" dirty="0"/>
              <a:t>Students</a:t>
            </a:r>
            <a:r>
              <a:rPr lang="en-US" dirty="0"/>
              <a:t> with valid 2014–2015 KRA scores and 2017–2018 grade 3 PARCC scores:</a:t>
            </a:r>
          </a:p>
          <a:p>
            <a:pPr marL="1097280" lvl="1" indent="-685800">
              <a:spcBef>
                <a:spcPts val="1200"/>
              </a:spcBef>
              <a:buFont typeface="Arial" panose="020B0604020202020204" pitchFamily="34" charset="0"/>
              <a:buChar char="•"/>
            </a:pPr>
            <a:r>
              <a:rPr lang="en-US" sz="3200" dirty="0"/>
              <a:t>54,393 for math and 54,397 for reading (86 percent of all students with a KRA score)</a:t>
            </a:r>
          </a:p>
          <a:p>
            <a:pPr marL="1097280" lvl="1" indent="-685800">
              <a:spcBef>
                <a:spcPts val="1200"/>
              </a:spcBef>
              <a:buFont typeface="Arial" panose="020B0604020202020204" pitchFamily="34" charset="0"/>
              <a:buChar char="•"/>
            </a:pPr>
            <a:endParaRPr lang="en-US" sz="3200" dirty="0"/>
          </a:p>
          <a:p>
            <a:endParaRPr lang="en-US" sz="3200" b="1" dirty="0"/>
          </a:p>
          <a:p>
            <a:pPr>
              <a:lnSpc>
                <a:spcPct val="110000"/>
              </a:lnSpc>
            </a:pPr>
            <a:r>
              <a:rPr lang="en-US" b="1" dirty="0"/>
              <a:t>914 schools</a:t>
            </a:r>
            <a:r>
              <a:rPr lang="en-US" dirty="0"/>
              <a:t> were used to explore the statistical properties of the estimates.</a:t>
            </a:r>
            <a:endParaRPr lang="en-US" baseline="30000" dirty="0"/>
          </a:p>
          <a:p>
            <a:pPr>
              <a:lnSpc>
                <a:spcPct val="110000"/>
              </a:lnSpc>
            </a:pPr>
            <a:endParaRPr lang="en-US" baseline="30000" dirty="0"/>
          </a:p>
          <a:p>
            <a:pPr>
              <a:lnSpc>
                <a:spcPct val="110000"/>
              </a:lnSpc>
            </a:pPr>
            <a:r>
              <a:rPr lang="en-US" sz="3200" dirty="0"/>
              <a:t> </a:t>
            </a:r>
            <a:endParaRPr lang="en-US" sz="3200" b="1" dirty="0"/>
          </a:p>
          <a:p>
            <a:r>
              <a:rPr lang="en-US" b="1" dirty="0"/>
              <a:t>SGPs </a:t>
            </a:r>
            <a:r>
              <a:rPr lang="en-US" dirty="0"/>
              <a:t>were estimated separately for grade 3 reading and math using scaled scores and aggregated to the school level by calculating the mean SGP.</a:t>
            </a:r>
          </a:p>
          <a:p>
            <a:pPr marL="1097280" lvl="1" indent="-685800">
              <a:spcBef>
                <a:spcPts val="1200"/>
              </a:spcBef>
              <a:buFont typeface="Arial" panose="020B0604020202020204" pitchFamily="34" charset="0"/>
              <a:buChar char="•"/>
            </a:pPr>
            <a:r>
              <a:rPr lang="en-US" sz="3600" dirty="0"/>
              <a:t>Students who transferred schools between K to 3 partially contribute to estimates for each school attended</a:t>
            </a:r>
          </a:p>
          <a:p>
            <a:pPr marL="1097280" lvl="1" indent="-685800">
              <a:spcBef>
                <a:spcPts val="1200"/>
              </a:spcBef>
              <a:buFont typeface="Arial" panose="020B0604020202020204" pitchFamily="34" charset="0"/>
              <a:buChar char="•"/>
            </a:pPr>
            <a:r>
              <a:rPr lang="en-US" sz="3600" dirty="0"/>
              <a:t>Estimates account for KRA measurement error (ranked SIMEX method)</a:t>
            </a:r>
          </a:p>
          <a:p>
            <a:endParaRPr lang="en-US" dirty="0"/>
          </a:p>
        </p:txBody>
      </p:sp>
      <p:pic>
        <p:nvPicPr>
          <p:cNvPr id="12" name="Picture 11">
            <a:extLst>
              <a:ext uri="{FF2B5EF4-FFF2-40B4-BE49-F238E27FC236}">
                <a16:creationId xmlns:a16="http://schemas.microsoft.com/office/drawing/2014/main" id="{1E57939D-7EA3-4B55-B7C6-F23188A39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160" y="3285988"/>
            <a:ext cx="1160036" cy="981212"/>
          </a:xfrm>
          <a:prstGeom prst="rect">
            <a:avLst/>
          </a:prstGeom>
        </p:spPr>
      </p:pic>
      <p:pic>
        <p:nvPicPr>
          <p:cNvPr id="13" name="Picture 12">
            <a:extLst>
              <a:ext uri="{FF2B5EF4-FFF2-40B4-BE49-F238E27FC236}">
                <a16:creationId xmlns:a16="http://schemas.microsoft.com/office/drawing/2014/main" id="{A0FCAF95-2FEA-4B58-889C-9D2C0028B4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121" y="5896341"/>
            <a:ext cx="1260001" cy="1260001"/>
          </a:xfrm>
          <a:prstGeom prst="rect">
            <a:avLst/>
          </a:prstGeom>
        </p:spPr>
      </p:pic>
      <p:pic>
        <p:nvPicPr>
          <p:cNvPr id="14" name="Picture 13">
            <a:extLst>
              <a:ext uri="{FF2B5EF4-FFF2-40B4-BE49-F238E27FC236}">
                <a16:creationId xmlns:a16="http://schemas.microsoft.com/office/drawing/2014/main" id="{3EF1BA63-8A76-40D2-9B6F-C7C2F03E73BD}"/>
              </a:ext>
            </a:extLst>
          </p:cNvPr>
          <p:cNvPicPr>
            <a:picLocks noChangeAspect="1"/>
          </p:cNvPicPr>
          <p:nvPr/>
        </p:nvPicPr>
        <p:blipFill>
          <a:blip r:embed="rId5"/>
          <a:stretch>
            <a:fillRect/>
          </a:stretch>
        </p:blipFill>
        <p:spPr>
          <a:xfrm>
            <a:off x="1144075" y="8563341"/>
            <a:ext cx="1295912" cy="1266459"/>
          </a:xfrm>
          <a:prstGeom prst="rect">
            <a:avLst/>
          </a:prstGeom>
        </p:spPr>
      </p:pic>
    </p:spTree>
    <p:extLst>
      <p:ext uri="{BB962C8B-B14F-4D97-AF65-F5344CB8AC3E}">
        <p14:creationId xmlns:p14="http://schemas.microsoft.com/office/powerpoint/2010/main" val="4002555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dirty="0"/>
              <a:t>Key research questions</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52</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6" y="3152752"/>
            <a:ext cx="22098002" cy="8963048"/>
          </a:xfrm>
        </p:spPr>
        <p:txBody>
          <a:bodyPr>
            <a:normAutofit/>
          </a:bodyPr>
          <a:lstStyle/>
          <a:p>
            <a:pPr marL="914400" indent="-914400">
              <a:buAutoNum type="arabicPeriod"/>
            </a:pPr>
            <a:r>
              <a:rPr lang="en-US" dirty="0"/>
              <a:t>Does the growth model perform better using particular KRA subscore combinations?</a:t>
            </a:r>
          </a:p>
          <a:p>
            <a:pPr marL="2895625" lvl="1" indent="-914400"/>
            <a:endParaRPr lang="en-US" dirty="0"/>
          </a:p>
          <a:p>
            <a:pPr marL="2895625" lvl="1" indent="-914400"/>
            <a:endParaRPr lang="en-US" dirty="0"/>
          </a:p>
          <a:p>
            <a:pPr marL="2895625" lvl="1" indent="-914400"/>
            <a:endParaRPr lang="en-US" dirty="0"/>
          </a:p>
          <a:p>
            <a:pPr marL="2895625" lvl="1" indent="-914400">
              <a:buAutoNum type="arabicPeriod"/>
            </a:pPr>
            <a:endParaRPr lang="en-US" dirty="0"/>
          </a:p>
          <a:p>
            <a:pPr marL="914400" indent="-914400">
              <a:buAutoNum type="arabicPeriod"/>
            </a:pPr>
            <a:r>
              <a:rPr lang="en-US" dirty="0"/>
              <a:t>Are schools’ K–3 growth estimates valid and precise relative to estimates used for accountability in later grades?</a:t>
            </a:r>
          </a:p>
          <a:p>
            <a:pPr marL="1492250" lvl="1" indent="-457200"/>
            <a:r>
              <a:rPr lang="en-US" sz="3600" dirty="0"/>
              <a:t>Validity: Is student academic performance, as measured by the two assessments, related? </a:t>
            </a:r>
          </a:p>
          <a:p>
            <a:pPr marL="1492250" lvl="1" indent="-457200"/>
            <a:r>
              <a:rPr lang="en-US" sz="3600" dirty="0"/>
              <a:t>Precision: Will estimates vary over time, holding assessments and schools’ performance constant?</a:t>
            </a:r>
          </a:p>
          <a:p>
            <a:pPr marL="2438425" lvl="1" indent="-457200"/>
            <a:endParaRPr lang="en-US" dirty="0"/>
          </a:p>
          <a:p>
            <a:pPr marL="914400" indent="-914400">
              <a:buAutoNum type="arabicPeriod"/>
            </a:pPr>
            <a:r>
              <a:rPr lang="en-US" dirty="0"/>
              <a:t>How does school size affect the precision of K–3 growth estimates?</a:t>
            </a:r>
          </a:p>
          <a:p>
            <a:pPr marL="2895625" lvl="1" indent="-914400">
              <a:buAutoNum type="arabicPeriod"/>
            </a:pPr>
            <a:endParaRPr lang="en-US" dirty="0"/>
          </a:p>
          <a:p>
            <a:pPr marL="914400" indent="-914400">
              <a:buAutoNum type="arabicPeriod"/>
            </a:pPr>
            <a:r>
              <a:rPr lang="en-US" dirty="0"/>
              <a:t>How would administering the kindergarten assessment to a random subsample of students affect the precision of the growth estimate?</a:t>
            </a:r>
          </a:p>
        </p:txBody>
      </p:sp>
      <p:graphicFrame>
        <p:nvGraphicFramePr>
          <p:cNvPr id="5" name="Table 4">
            <a:extLst>
              <a:ext uri="{FF2B5EF4-FFF2-40B4-BE49-F238E27FC236}">
                <a16:creationId xmlns:a16="http://schemas.microsoft.com/office/drawing/2014/main" id="{353A75DC-3BD8-447D-8642-ADE25A8B74B8}"/>
              </a:ext>
            </a:extLst>
          </p:cNvPr>
          <p:cNvGraphicFramePr>
            <a:graphicFrameLocks noGrp="1"/>
          </p:cNvGraphicFramePr>
          <p:nvPr/>
        </p:nvGraphicFramePr>
        <p:xfrm>
          <a:off x="2892723" y="4186809"/>
          <a:ext cx="18601726" cy="994791"/>
        </p:xfrm>
        <a:graphic>
          <a:graphicData uri="http://schemas.openxmlformats.org/drawingml/2006/table">
            <a:tbl>
              <a:tblPr firstRow="1" bandRow="1">
                <a:tableStyleId>{5C22544A-7EE6-4342-B048-85BDC9FD1C3A}</a:tableStyleId>
              </a:tblPr>
              <a:tblGrid>
                <a:gridCol w="2727540">
                  <a:extLst>
                    <a:ext uri="{9D8B030D-6E8A-4147-A177-3AD203B41FA5}">
                      <a16:colId xmlns:a16="http://schemas.microsoft.com/office/drawing/2014/main" val="20000"/>
                    </a:ext>
                  </a:extLst>
                </a:gridCol>
                <a:gridCol w="3917760">
                  <a:extLst>
                    <a:ext uri="{9D8B030D-6E8A-4147-A177-3AD203B41FA5}">
                      <a16:colId xmlns:a16="http://schemas.microsoft.com/office/drawing/2014/main" val="20001"/>
                    </a:ext>
                  </a:extLst>
                </a:gridCol>
                <a:gridCol w="2669878">
                  <a:extLst>
                    <a:ext uri="{9D8B030D-6E8A-4147-A177-3AD203B41FA5}">
                      <a16:colId xmlns:a16="http://schemas.microsoft.com/office/drawing/2014/main" val="20002"/>
                    </a:ext>
                  </a:extLst>
                </a:gridCol>
                <a:gridCol w="3685596">
                  <a:extLst>
                    <a:ext uri="{9D8B030D-6E8A-4147-A177-3AD203B41FA5}">
                      <a16:colId xmlns:a16="http://schemas.microsoft.com/office/drawing/2014/main" val="20003"/>
                    </a:ext>
                  </a:extLst>
                </a:gridCol>
                <a:gridCol w="5600952">
                  <a:extLst>
                    <a:ext uri="{9D8B030D-6E8A-4147-A177-3AD203B41FA5}">
                      <a16:colId xmlns:a16="http://schemas.microsoft.com/office/drawing/2014/main" val="20004"/>
                    </a:ext>
                  </a:extLst>
                </a:gridCol>
              </a:tblGrid>
              <a:tr h="994791">
                <a:tc>
                  <a:txBody>
                    <a:bodyPr/>
                    <a:lstStyle/>
                    <a:p>
                      <a:r>
                        <a:rPr lang="en-US" sz="2800" dirty="0">
                          <a:latin typeface="Arial" panose="020B0604020202020204" pitchFamily="34" charset="0"/>
                          <a:cs typeface="Arial" panose="020B0604020202020204" pitchFamily="34" charset="0"/>
                        </a:rPr>
                        <a:t>KRA overall score</a:t>
                      </a: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Language and literacy subscore</a:t>
                      </a:r>
                      <a:endParaRPr lang="en-US" sz="2800" b="0"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Mathematics subscore</a:t>
                      </a:r>
                      <a:endParaRPr lang="en-US" sz="2800"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Social foundations subscore</a:t>
                      </a:r>
                      <a:endParaRPr lang="en-US" sz="2800"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Physical well-being and motor development subscore</a:t>
                      </a:r>
                      <a:endParaRPr lang="en-US" sz="2800" dirty="0">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1365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53</a:t>
            </a:fld>
            <a:endParaRPr lang="uk-UA" dirty="0"/>
          </a:p>
        </p:txBody>
      </p:sp>
      <p:sp>
        <p:nvSpPr>
          <p:cNvPr id="41" name="Title 1">
            <a:extLst>
              <a:ext uri="{FF2B5EF4-FFF2-40B4-BE49-F238E27FC236}">
                <a16:creationId xmlns:a16="http://schemas.microsoft.com/office/drawing/2014/main" id="{2CB4CF44-814E-459C-BF01-8C25EA9E8396}"/>
              </a:ext>
            </a:extLst>
          </p:cNvPr>
          <p:cNvSpPr txBox="1">
            <a:spLocks/>
          </p:cNvSpPr>
          <p:nvPr/>
        </p:nvSpPr>
        <p:spPr>
          <a:xfrm>
            <a:off x="1144587" y="1143000"/>
            <a:ext cx="22250400" cy="1219177"/>
          </a:xfrm>
          <a:prstGeom prst="rect">
            <a:avLst/>
          </a:prstGeom>
        </p:spPr>
        <p:txBody>
          <a:bodyPr/>
          <a:lst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a:lstStyle>
          <a:p>
            <a:r>
              <a:rPr lang="en-US" dirty="0"/>
              <a:t>Overall score is a practical KRA score for baseline measure</a:t>
            </a:r>
          </a:p>
        </p:txBody>
      </p:sp>
      <p:sp>
        <p:nvSpPr>
          <p:cNvPr id="42" name="Text Placeholder 3">
            <a:extLst>
              <a:ext uri="{FF2B5EF4-FFF2-40B4-BE49-F238E27FC236}">
                <a16:creationId xmlns:a16="http://schemas.microsoft.com/office/drawing/2014/main" id="{D69E6FB4-CE36-43A2-BE83-794DCFD5F10E}"/>
              </a:ext>
            </a:extLst>
          </p:cNvPr>
          <p:cNvSpPr txBox="1">
            <a:spLocks/>
          </p:cNvSpPr>
          <p:nvPr/>
        </p:nvSpPr>
        <p:spPr>
          <a:xfrm>
            <a:off x="1144586" y="3352800"/>
            <a:ext cx="10820401" cy="8382000"/>
          </a:xfrm>
          <a:prstGeom prst="rect">
            <a:avLst/>
          </a:prstGeom>
        </p:spPr>
        <p:txBody>
          <a:bodyPr>
            <a:norm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571500" indent="-571500">
              <a:buFont typeface="Arial" panose="020B0604020202020204" pitchFamily="34" charset="0"/>
              <a:buChar char="•"/>
            </a:pPr>
            <a:r>
              <a:rPr lang="en-US" sz="4400" dirty="0"/>
              <a:t>Estimated correlations between students’ grade 3 PARCC scores and different combinations of their KRA subscores</a:t>
            </a:r>
          </a:p>
          <a:p>
            <a:endParaRPr lang="en-US" sz="4400" dirty="0"/>
          </a:p>
          <a:p>
            <a:pPr marL="571500" indent="-571500">
              <a:buFont typeface="Arial" panose="020B0604020202020204" pitchFamily="34" charset="0"/>
              <a:buChar char="•"/>
            </a:pPr>
            <a:r>
              <a:rPr lang="en-US" sz="4400" dirty="0"/>
              <a:t>Weights estimated using cross-validation, regressing students’ grade 3 scores on KRA subscores </a:t>
            </a:r>
          </a:p>
          <a:p>
            <a:pPr marL="685800" indent="-685800">
              <a:buFont typeface="Arial" panose="020B0604020202020204" pitchFamily="34" charset="0"/>
              <a:buChar char="•"/>
            </a:pPr>
            <a:endParaRPr lang="en-US" dirty="0"/>
          </a:p>
          <a:p>
            <a:pPr marL="571500" indent="-571500">
              <a:buFont typeface="Arial" panose="020B0604020202020204" pitchFamily="34" charset="0"/>
              <a:buChar char="•"/>
            </a:pPr>
            <a:r>
              <a:rPr lang="en-US" sz="4400" dirty="0"/>
              <a:t>Overall KRA scores and weighted combinations of subscores perform about as well in predicting grade 3 achievement</a:t>
            </a:r>
            <a:endParaRPr lang="en-US" dirty="0"/>
          </a:p>
          <a:p>
            <a:endParaRPr lang="en-US" dirty="0"/>
          </a:p>
        </p:txBody>
      </p:sp>
      <p:graphicFrame>
        <p:nvGraphicFramePr>
          <p:cNvPr id="6" name="Content Placeholder 9">
            <a:extLst>
              <a:ext uri="{FF2B5EF4-FFF2-40B4-BE49-F238E27FC236}">
                <a16:creationId xmlns:a16="http://schemas.microsoft.com/office/drawing/2014/main" id="{387D410B-E2E1-45A2-AA03-9E93AFDB1982}"/>
              </a:ext>
            </a:extLst>
          </p:cNvPr>
          <p:cNvGraphicFramePr>
            <a:graphicFrameLocks/>
          </p:cNvGraphicFramePr>
          <p:nvPr/>
        </p:nvGraphicFramePr>
        <p:xfrm>
          <a:off x="13336587" y="3352800"/>
          <a:ext cx="9906002" cy="7389482"/>
        </p:xfrm>
        <a:graphic>
          <a:graphicData uri="http://schemas.openxmlformats.org/drawingml/2006/table">
            <a:tbl>
              <a:tblPr firstRow="1" firstCol="1">
                <a:tableStyleId>{5C22544A-7EE6-4342-B048-85BDC9FD1C3A}</a:tableStyleId>
              </a:tblPr>
              <a:tblGrid>
                <a:gridCol w="5819776">
                  <a:extLst>
                    <a:ext uri="{9D8B030D-6E8A-4147-A177-3AD203B41FA5}">
                      <a16:colId xmlns:a16="http://schemas.microsoft.com/office/drawing/2014/main" val="20000"/>
                    </a:ext>
                  </a:extLst>
                </a:gridCol>
                <a:gridCol w="2158827">
                  <a:extLst>
                    <a:ext uri="{9D8B030D-6E8A-4147-A177-3AD203B41FA5}">
                      <a16:colId xmlns:a16="http://schemas.microsoft.com/office/drawing/2014/main" val="20001"/>
                    </a:ext>
                  </a:extLst>
                </a:gridCol>
                <a:gridCol w="1927399">
                  <a:extLst>
                    <a:ext uri="{9D8B030D-6E8A-4147-A177-3AD203B41FA5}">
                      <a16:colId xmlns:a16="http://schemas.microsoft.com/office/drawing/2014/main" val="20002"/>
                    </a:ext>
                  </a:extLst>
                </a:gridCol>
              </a:tblGrid>
              <a:tr h="2528219">
                <a:tc rowSpan="2">
                  <a:txBody>
                    <a:bodyPr/>
                    <a:lstStyle/>
                    <a:p>
                      <a:pPr marL="0" marR="0" algn="ctr">
                        <a:lnSpc>
                          <a:spcPct val="107000"/>
                        </a:lnSpc>
                        <a:spcBef>
                          <a:spcPts val="200"/>
                        </a:spcBef>
                        <a:spcAft>
                          <a:spcPts val="2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KRA score</a:t>
                      </a:r>
                    </a:p>
                  </a:txBody>
                  <a:tcPr marL="103197" marR="103197" marT="0" marB="274320" anchor="b"/>
                </a:tc>
                <a:tc gridSpan="2">
                  <a:txBody>
                    <a:bodyPr/>
                    <a:lstStyle/>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Correlations: </a:t>
                      </a:r>
                    </a:p>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2014–2015 KRA and 2017–2018 grade 3 PARCC scores</a:t>
                      </a:r>
                      <a:endParaRPr lang="en-US" sz="3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b"/>
                </a:tc>
                <a:tc hMerge="1">
                  <a:txBody>
                    <a:bodyPr/>
                    <a:lstStyle/>
                    <a:p>
                      <a:endParaRPr lang="en-US"/>
                    </a:p>
                  </a:txBody>
                  <a:tcPr/>
                </a:tc>
                <a:extLst>
                  <a:ext uri="{0D108BD9-81ED-4DB2-BD59-A6C34878D82A}">
                    <a16:rowId xmlns:a16="http://schemas.microsoft.com/office/drawing/2014/main" val="10000"/>
                  </a:ext>
                </a:extLst>
              </a:tr>
              <a:tr h="948083">
                <a:tc vMerge="1">
                  <a:txBody>
                    <a:bodyPr/>
                    <a:lstStyle/>
                    <a:p>
                      <a:endParaRPr lang="en-US"/>
                    </a:p>
                  </a:txBody>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Math</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Reading</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extLst>
                  <a:ext uri="{0D108BD9-81ED-4DB2-BD59-A6C34878D82A}">
                    <a16:rowId xmlns:a16="http://schemas.microsoft.com/office/drawing/2014/main" val="10001"/>
                  </a:ext>
                </a:extLst>
              </a:tr>
              <a:tr h="948083">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Overall scaled score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0.53</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0.53</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2"/>
                  </a:ext>
                </a:extLst>
              </a:tr>
              <a:tr h="948083">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Same-subject domain score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0.48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3"/>
                  </a:ext>
                </a:extLst>
              </a:tr>
              <a:tr h="948083">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Weighted average: math and reading scores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4"/>
                  </a:ext>
                </a:extLst>
              </a:tr>
              <a:tr h="948083">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Weighted average: all domain scores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5"/>
                  </a:ext>
                </a:extLst>
              </a:tr>
            </a:tbl>
          </a:graphicData>
        </a:graphic>
      </p:graphicFrame>
      <p:sp>
        <p:nvSpPr>
          <p:cNvPr id="7" name="Text Placeholder 4">
            <a:extLst>
              <a:ext uri="{FF2B5EF4-FFF2-40B4-BE49-F238E27FC236}">
                <a16:creationId xmlns:a16="http://schemas.microsoft.com/office/drawing/2014/main" id="{92B1DC08-29F6-414B-9C3E-3194C81D7E8B}"/>
              </a:ext>
            </a:extLst>
          </p:cNvPr>
          <p:cNvSpPr txBox="1">
            <a:spLocks/>
          </p:cNvSpPr>
          <p:nvPr/>
        </p:nvSpPr>
        <p:spPr>
          <a:xfrm>
            <a:off x="13336587" y="10744200"/>
            <a:ext cx="9906002" cy="1341965"/>
          </a:xfrm>
          <a:prstGeom prst="rect">
            <a:avLst/>
          </a:prstGeom>
        </p:spPr>
        <p:txBody>
          <a:bodyPr>
            <a:no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sz="2200" dirty="0"/>
              <a:t>Source: Administrative data provided by the Maryland State Department of Education.</a:t>
            </a:r>
          </a:p>
        </p:txBody>
      </p:sp>
    </p:spTree>
    <p:extLst>
      <p:ext uri="{BB962C8B-B14F-4D97-AF65-F5344CB8AC3E}">
        <p14:creationId xmlns:p14="http://schemas.microsoft.com/office/powerpoint/2010/main" val="1744332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54</a:t>
            </a:fld>
            <a:endParaRPr lang="uk-UA" dirty="0"/>
          </a:p>
        </p:txBody>
      </p:sp>
      <p:sp>
        <p:nvSpPr>
          <p:cNvPr id="41" name="Title 1">
            <a:extLst>
              <a:ext uri="{FF2B5EF4-FFF2-40B4-BE49-F238E27FC236}">
                <a16:creationId xmlns:a16="http://schemas.microsoft.com/office/drawing/2014/main" id="{2CB4CF44-814E-459C-BF01-8C25EA9E8396}"/>
              </a:ext>
            </a:extLst>
          </p:cNvPr>
          <p:cNvSpPr txBox="1">
            <a:spLocks/>
          </p:cNvSpPr>
          <p:nvPr/>
        </p:nvSpPr>
        <p:spPr>
          <a:xfrm>
            <a:off x="1144587" y="1143000"/>
            <a:ext cx="22250400" cy="1219177"/>
          </a:xfrm>
          <a:prstGeom prst="rect">
            <a:avLst/>
          </a:prstGeom>
        </p:spPr>
        <p:txBody>
          <a:bodyPr/>
          <a:lst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a:lstStyle>
          <a:p>
            <a:r>
              <a:rPr lang="en-US" dirty="0"/>
              <a:t>Modest relationship between students’ KRA and PARCC scores</a:t>
            </a:r>
          </a:p>
        </p:txBody>
      </p:sp>
      <p:sp>
        <p:nvSpPr>
          <p:cNvPr id="42" name="Text Placeholder 3">
            <a:extLst>
              <a:ext uri="{FF2B5EF4-FFF2-40B4-BE49-F238E27FC236}">
                <a16:creationId xmlns:a16="http://schemas.microsoft.com/office/drawing/2014/main" id="{D69E6FB4-CE36-43A2-BE83-794DCFD5F10E}"/>
              </a:ext>
            </a:extLst>
          </p:cNvPr>
          <p:cNvSpPr txBox="1">
            <a:spLocks/>
          </p:cNvSpPr>
          <p:nvPr/>
        </p:nvSpPr>
        <p:spPr>
          <a:xfrm>
            <a:off x="1144586" y="3152754"/>
            <a:ext cx="11658601" cy="8963046"/>
          </a:xfrm>
          <a:prstGeom prst="rect">
            <a:avLst/>
          </a:prstGeom>
        </p:spPr>
        <p:txBody>
          <a:bodyPr>
            <a:norm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571500" indent="-571500">
              <a:buFont typeface="Arial" panose="020B0604020202020204" pitchFamily="34" charset="0"/>
              <a:buChar char="•"/>
            </a:pPr>
            <a:r>
              <a:rPr lang="en-US" sz="4300" dirty="0"/>
              <a:t>Correlations between KRA and grade 3 scores are significantly lower than correlations between students’ grades 3 and 4 scores</a:t>
            </a:r>
          </a:p>
          <a:p>
            <a:pPr marL="1035050" lvl="1" indent="-457200"/>
            <a:r>
              <a:rPr lang="en-US" sz="3600" dirty="0">
                <a:latin typeface="Times New Roman" panose="02020603050405020304" pitchFamily="18" charset="0"/>
                <a:cs typeface="Times New Roman" panose="02020603050405020304" pitchFamily="18" charset="0"/>
              </a:rPr>
              <a:t>Also true comparing grades 3 and 6 scores, which have similar time between assessments </a:t>
            </a:r>
          </a:p>
          <a:p>
            <a:pPr marL="2667025" lvl="1" indent="-685800">
              <a:buFont typeface="Arial" panose="020B0604020202020204" pitchFamily="34" charset="0"/>
              <a:buChar char="•"/>
            </a:pPr>
            <a:endParaRPr lang="en-US" dirty="0"/>
          </a:p>
          <a:p>
            <a:pPr marL="571500" indent="-571500">
              <a:buFont typeface="Arial" panose="020B0604020202020204" pitchFamily="34" charset="0"/>
              <a:buChar char="•"/>
            </a:pPr>
            <a:r>
              <a:rPr lang="en-US" sz="4300" dirty="0"/>
              <a:t>Other studies comparing performance on kindergarten assessments and later achievement find similar correlations: </a:t>
            </a:r>
          </a:p>
          <a:p>
            <a:pPr marL="1035050" lvl="1" indent="-457200"/>
            <a:r>
              <a:rPr lang="it-IT" sz="3600" dirty="0">
                <a:latin typeface="Times New Roman" panose="02020603050405020304" pitchFamily="18" charset="0"/>
                <a:cs typeface="Times New Roman" panose="02020603050405020304" pitchFamily="18" charset="0"/>
              </a:rPr>
              <a:t>Duncan et al., 2007: Range between 0.10 to 0.68; ECLS-K shows 0.68 for math, 0.56 for reading</a:t>
            </a:r>
            <a:endParaRPr lang="it-IT" sz="2200" dirty="0">
              <a:latin typeface="Times New Roman" panose="02020603050405020304" pitchFamily="18" charset="0"/>
              <a:cs typeface="Times New Roman" panose="02020603050405020304" pitchFamily="18" charset="0"/>
            </a:endParaRPr>
          </a:p>
          <a:p>
            <a:pPr marL="1035050" lvl="1" indent="-457200"/>
            <a:r>
              <a:rPr lang="it-IT" sz="3600" dirty="0">
                <a:latin typeface="Times New Roman" panose="02020603050405020304" pitchFamily="18" charset="0"/>
                <a:cs typeface="Times New Roman" panose="02020603050405020304" pitchFamily="18" charset="0"/>
              </a:rPr>
              <a:t>Hanno et al., 2019: 0.43 reading competency; 0.32 reading engagement</a:t>
            </a:r>
          </a:p>
          <a:p>
            <a:pPr marL="2438425" lvl="1" indent="-457200"/>
            <a:endParaRPr lang="it-IT" sz="3600" dirty="0">
              <a:latin typeface="Times New Roman" panose="02020603050405020304" pitchFamily="18" charset="0"/>
              <a:cs typeface="Times New Roman" panose="02020603050405020304" pitchFamily="18" charset="0"/>
            </a:endParaRPr>
          </a:p>
          <a:p>
            <a:pPr marL="457200" indent="-457200"/>
            <a:endParaRPr lang="en-US" sz="5733" dirty="0">
              <a:latin typeface="Times New Roman" panose="02020603050405020304" pitchFamily="18" charset="0"/>
              <a:cs typeface="Times New Roman" panose="02020603050405020304" pitchFamily="18" charset="0"/>
            </a:endParaRPr>
          </a:p>
          <a:p>
            <a:endParaRPr lang="en-US" dirty="0"/>
          </a:p>
          <a:p>
            <a:endParaRPr lang="en-US" dirty="0"/>
          </a:p>
        </p:txBody>
      </p:sp>
      <p:graphicFrame>
        <p:nvGraphicFramePr>
          <p:cNvPr id="6" name="Content Placeholder 9">
            <a:extLst>
              <a:ext uri="{FF2B5EF4-FFF2-40B4-BE49-F238E27FC236}">
                <a16:creationId xmlns:a16="http://schemas.microsoft.com/office/drawing/2014/main" id="{387D410B-E2E1-45A2-AA03-9E93AFDB1982}"/>
              </a:ext>
            </a:extLst>
          </p:cNvPr>
          <p:cNvGraphicFramePr>
            <a:graphicFrameLocks/>
          </p:cNvGraphicFramePr>
          <p:nvPr/>
        </p:nvGraphicFramePr>
        <p:xfrm>
          <a:off x="13336587" y="3352798"/>
          <a:ext cx="10058400" cy="7391401"/>
        </p:xfrm>
        <a:graphic>
          <a:graphicData uri="http://schemas.openxmlformats.org/drawingml/2006/table">
            <a:tbl>
              <a:tblPr firstRow="1" firstCol="1">
                <a:tableStyleId>{5C22544A-7EE6-4342-B048-85BDC9FD1C3A}</a:tableStyleId>
              </a:tblPr>
              <a:tblGrid>
                <a:gridCol w="5909309">
                  <a:extLst>
                    <a:ext uri="{9D8B030D-6E8A-4147-A177-3AD203B41FA5}">
                      <a16:colId xmlns:a16="http://schemas.microsoft.com/office/drawing/2014/main" val="20000"/>
                    </a:ext>
                  </a:extLst>
                </a:gridCol>
                <a:gridCol w="2192039">
                  <a:extLst>
                    <a:ext uri="{9D8B030D-6E8A-4147-A177-3AD203B41FA5}">
                      <a16:colId xmlns:a16="http://schemas.microsoft.com/office/drawing/2014/main" val="20001"/>
                    </a:ext>
                  </a:extLst>
                </a:gridCol>
                <a:gridCol w="1957052">
                  <a:extLst>
                    <a:ext uri="{9D8B030D-6E8A-4147-A177-3AD203B41FA5}">
                      <a16:colId xmlns:a16="http://schemas.microsoft.com/office/drawing/2014/main" val="20002"/>
                    </a:ext>
                  </a:extLst>
                </a:gridCol>
              </a:tblGrid>
              <a:tr h="2570921">
                <a:tc rowSpan="2">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Grades and school years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274320" anchor="b"/>
                </a:tc>
                <a:tc gridSpan="2">
                  <a:txBody>
                    <a:bodyPr/>
                    <a:lstStyle/>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Correlation coefficient between students’ assessment scores</a:t>
                      </a:r>
                      <a:endParaRPr lang="en-US" sz="3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b"/>
                </a:tc>
                <a:tc hMerge="1">
                  <a:txBody>
                    <a:bodyPr/>
                    <a:lstStyle/>
                    <a:p>
                      <a:endParaRPr lang="en-US"/>
                    </a:p>
                  </a:txBody>
                  <a:tcPr/>
                </a:tc>
                <a:extLst>
                  <a:ext uri="{0D108BD9-81ED-4DB2-BD59-A6C34878D82A}">
                    <a16:rowId xmlns:a16="http://schemas.microsoft.com/office/drawing/2014/main" val="10000"/>
                  </a:ext>
                </a:extLst>
              </a:tr>
              <a:tr h="964096">
                <a:tc vMerge="1">
                  <a:txBody>
                    <a:bodyPr/>
                    <a:lstStyle/>
                    <a:p>
                      <a:endParaRPr lang="en-US"/>
                    </a:p>
                  </a:txBody>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Math</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Reading</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extLst>
                  <a:ext uri="{0D108BD9-81ED-4DB2-BD59-A6C34878D82A}">
                    <a16:rowId xmlns:a16="http://schemas.microsoft.com/office/drawing/2014/main" val="10001"/>
                  </a:ext>
                </a:extLst>
              </a:tr>
              <a:tr h="96409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K–3; 2014–2015 to 2017–2018</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0.53</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0.53</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2"/>
                  </a:ext>
                </a:extLst>
              </a:tr>
              <a:tr h="96409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3–4; 2014–2015 to 2015–2016</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0.86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0.82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3"/>
                  </a:ext>
                </a:extLst>
              </a:tr>
              <a:tr h="96409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3–4; 2016–2017 to 2017–2018</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0.87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0.85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4"/>
                  </a:ext>
                </a:extLst>
              </a:tr>
              <a:tr h="96409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3–6; 2014–2015 to 2017–2018</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0.82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0.77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5"/>
                  </a:ext>
                </a:extLst>
              </a:tr>
            </a:tbl>
          </a:graphicData>
        </a:graphic>
      </p:graphicFrame>
      <p:sp>
        <p:nvSpPr>
          <p:cNvPr id="7" name="Text Placeholder 4">
            <a:extLst>
              <a:ext uri="{FF2B5EF4-FFF2-40B4-BE49-F238E27FC236}">
                <a16:creationId xmlns:a16="http://schemas.microsoft.com/office/drawing/2014/main" id="{92B1DC08-29F6-414B-9C3E-3194C81D7E8B}"/>
              </a:ext>
            </a:extLst>
          </p:cNvPr>
          <p:cNvSpPr txBox="1">
            <a:spLocks/>
          </p:cNvSpPr>
          <p:nvPr/>
        </p:nvSpPr>
        <p:spPr>
          <a:xfrm>
            <a:off x="13336587" y="10773835"/>
            <a:ext cx="10058400" cy="732365"/>
          </a:xfrm>
          <a:prstGeom prst="rect">
            <a:avLst/>
          </a:prstGeom>
        </p:spPr>
        <p:txBody>
          <a:bodyPr>
            <a:no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sz="2200" dirty="0"/>
              <a:t>Source: Administrative data provided by Maryland State Department of Education.</a:t>
            </a:r>
          </a:p>
        </p:txBody>
      </p:sp>
    </p:spTree>
    <p:extLst>
      <p:ext uri="{BB962C8B-B14F-4D97-AF65-F5344CB8AC3E}">
        <p14:creationId xmlns:p14="http://schemas.microsoft.com/office/powerpoint/2010/main" val="368148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55</a:t>
            </a:fld>
            <a:endParaRPr lang="uk-UA" dirty="0"/>
          </a:p>
        </p:txBody>
      </p:sp>
      <p:sp>
        <p:nvSpPr>
          <p:cNvPr id="41" name="Title 1">
            <a:extLst>
              <a:ext uri="{FF2B5EF4-FFF2-40B4-BE49-F238E27FC236}">
                <a16:creationId xmlns:a16="http://schemas.microsoft.com/office/drawing/2014/main" id="{2CB4CF44-814E-459C-BF01-8C25EA9E8396}"/>
              </a:ext>
            </a:extLst>
          </p:cNvPr>
          <p:cNvSpPr txBox="1">
            <a:spLocks/>
          </p:cNvSpPr>
          <p:nvPr/>
        </p:nvSpPr>
        <p:spPr>
          <a:xfrm>
            <a:off x="1144587" y="1143000"/>
            <a:ext cx="22250400" cy="1219177"/>
          </a:xfrm>
          <a:prstGeom prst="rect">
            <a:avLst/>
          </a:prstGeom>
        </p:spPr>
        <p:txBody>
          <a:bodyPr/>
          <a:lst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a:lstStyle>
          <a:p>
            <a:r>
              <a:rPr lang="en-US" dirty="0"/>
              <a:t>Schools’ K–3 and grade 3–4 mean SGPs are equally precise</a:t>
            </a:r>
          </a:p>
        </p:txBody>
      </p:sp>
      <p:sp>
        <p:nvSpPr>
          <p:cNvPr id="42" name="Text Placeholder 3">
            <a:extLst>
              <a:ext uri="{FF2B5EF4-FFF2-40B4-BE49-F238E27FC236}">
                <a16:creationId xmlns:a16="http://schemas.microsoft.com/office/drawing/2014/main" id="{D69E6FB4-CE36-43A2-BE83-794DCFD5F10E}"/>
              </a:ext>
            </a:extLst>
          </p:cNvPr>
          <p:cNvSpPr txBox="1">
            <a:spLocks/>
          </p:cNvSpPr>
          <p:nvPr/>
        </p:nvSpPr>
        <p:spPr>
          <a:xfrm>
            <a:off x="1144586" y="3152754"/>
            <a:ext cx="11658601" cy="8582046"/>
          </a:xfrm>
          <a:prstGeom prst="rect">
            <a:avLst/>
          </a:prstGeom>
        </p:spPr>
        <p:txBody>
          <a:bodyPr>
            <a:norm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571500" indent="-571500">
              <a:buFont typeface="Arial" panose="020B0604020202020204" pitchFamily="34" charset="0"/>
              <a:buChar char="•"/>
            </a:pPr>
            <a:r>
              <a:rPr lang="en-US" sz="4400" dirty="0"/>
              <a:t>Bootstrap procedure used to estimate within-school variance of mean SGP</a:t>
            </a:r>
          </a:p>
          <a:p>
            <a:pPr marL="1035050" lvl="1" indent="-457200"/>
            <a:r>
              <a:rPr lang="en-US" sz="3600" dirty="0">
                <a:latin typeface="Times New Roman" panose="02020603050405020304" pitchFamily="18" charset="0"/>
                <a:cs typeface="Times New Roman" panose="02020603050405020304" pitchFamily="18" charset="0"/>
              </a:rPr>
              <a:t>Nested bootstrap: Sample students with replacement within schools</a:t>
            </a:r>
          </a:p>
          <a:p>
            <a:pPr marL="1035050" lvl="1" indent="-457200"/>
            <a:r>
              <a:rPr lang="en-US" sz="3600" dirty="0">
                <a:latin typeface="Times New Roman" panose="02020603050405020304" pitchFamily="18" charset="0"/>
                <a:cs typeface="Times New Roman" panose="02020603050405020304" pitchFamily="18" charset="0"/>
              </a:rPr>
              <a:t>Re-estimate student SGPs</a:t>
            </a:r>
          </a:p>
          <a:p>
            <a:pPr marL="1035050" lvl="1" indent="-457200"/>
            <a:r>
              <a:rPr lang="en-US" sz="3600" dirty="0">
                <a:latin typeface="Times New Roman" panose="02020603050405020304" pitchFamily="18" charset="0"/>
                <a:cs typeface="Times New Roman" panose="02020603050405020304" pitchFamily="18" charset="0"/>
              </a:rPr>
              <a:t>Construct new mean SGPs for schools</a:t>
            </a:r>
          </a:p>
          <a:p>
            <a:pPr marL="2667025" lvl="1" indent="-685800">
              <a:buFont typeface="Arial" panose="020B0604020202020204" pitchFamily="34" charset="0"/>
              <a:buChar char="•"/>
            </a:pPr>
            <a:endParaRPr lang="en-US" dirty="0"/>
          </a:p>
          <a:p>
            <a:pPr marL="571500" indent="-571500">
              <a:buFont typeface="Arial" panose="020B0604020202020204" pitchFamily="34" charset="0"/>
              <a:buChar char="•"/>
            </a:pPr>
            <a:r>
              <a:rPr lang="en-US" sz="4400" dirty="0"/>
              <a:t>95 percent confidence intervals for schools’ SGP constructed from bootstrapped distribution</a:t>
            </a:r>
          </a:p>
          <a:p>
            <a:pPr marL="1035050" lvl="1" indent="-457200"/>
            <a:r>
              <a:rPr lang="en-US" sz="3600" dirty="0">
                <a:latin typeface="Times New Roman" panose="02020603050405020304" pitchFamily="18" charset="0"/>
                <a:cs typeface="Times New Roman" panose="02020603050405020304" pitchFamily="18" charset="0"/>
              </a:rPr>
              <a:t>Confidence interval widths virtually identical between school-level K–3 and grades 3–4 SGP</a:t>
            </a:r>
          </a:p>
          <a:p>
            <a:endParaRPr lang="en-US" sz="4400" dirty="0"/>
          </a:p>
          <a:p>
            <a:endParaRPr lang="en-US" dirty="0"/>
          </a:p>
        </p:txBody>
      </p:sp>
      <p:graphicFrame>
        <p:nvGraphicFramePr>
          <p:cNvPr id="6" name="Content Placeholder 9">
            <a:extLst>
              <a:ext uri="{FF2B5EF4-FFF2-40B4-BE49-F238E27FC236}">
                <a16:creationId xmlns:a16="http://schemas.microsoft.com/office/drawing/2014/main" id="{387D410B-E2E1-45A2-AA03-9E93AFDB1982}"/>
              </a:ext>
            </a:extLst>
          </p:cNvPr>
          <p:cNvGraphicFramePr>
            <a:graphicFrameLocks/>
          </p:cNvGraphicFramePr>
          <p:nvPr/>
        </p:nvGraphicFramePr>
        <p:xfrm>
          <a:off x="13336587" y="3352798"/>
          <a:ext cx="10058400" cy="5463210"/>
        </p:xfrm>
        <a:graphic>
          <a:graphicData uri="http://schemas.openxmlformats.org/drawingml/2006/table">
            <a:tbl>
              <a:tblPr firstRow="1" firstCol="1">
                <a:tableStyleId>{5C22544A-7EE6-4342-B048-85BDC9FD1C3A}</a:tableStyleId>
              </a:tblPr>
              <a:tblGrid>
                <a:gridCol w="5909309">
                  <a:extLst>
                    <a:ext uri="{9D8B030D-6E8A-4147-A177-3AD203B41FA5}">
                      <a16:colId xmlns:a16="http://schemas.microsoft.com/office/drawing/2014/main" val="20000"/>
                    </a:ext>
                  </a:extLst>
                </a:gridCol>
                <a:gridCol w="2192039">
                  <a:extLst>
                    <a:ext uri="{9D8B030D-6E8A-4147-A177-3AD203B41FA5}">
                      <a16:colId xmlns:a16="http://schemas.microsoft.com/office/drawing/2014/main" val="20001"/>
                    </a:ext>
                  </a:extLst>
                </a:gridCol>
                <a:gridCol w="1957052">
                  <a:extLst>
                    <a:ext uri="{9D8B030D-6E8A-4147-A177-3AD203B41FA5}">
                      <a16:colId xmlns:a16="http://schemas.microsoft.com/office/drawing/2014/main" val="20002"/>
                    </a:ext>
                  </a:extLst>
                </a:gridCol>
              </a:tblGrid>
              <a:tr h="2570922">
                <a:tc rowSpan="2">
                  <a:txBody>
                    <a:bodyPr/>
                    <a:lstStyle/>
                    <a:p>
                      <a:pPr marL="0" marR="0" algn="ctr">
                        <a:lnSpc>
                          <a:spcPct val="107000"/>
                        </a:lnSpc>
                        <a:spcBef>
                          <a:spcPts val="200"/>
                        </a:spcBef>
                        <a:spcAft>
                          <a:spcPts val="2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Grade and school year</a:t>
                      </a:r>
                    </a:p>
                  </a:txBody>
                  <a:tcPr marL="103197" marR="103197" marT="0" marB="274320" anchor="b"/>
                </a:tc>
                <a:tc gridSpan="2">
                  <a:txBody>
                    <a:bodyPr/>
                    <a:lstStyle/>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Average confidence interval width (percentile points)</a:t>
                      </a:r>
                      <a:endParaRPr lang="en-US" sz="3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b"/>
                </a:tc>
                <a:tc hMerge="1">
                  <a:txBody>
                    <a:bodyPr/>
                    <a:lstStyle/>
                    <a:p>
                      <a:endParaRPr lang="en-US"/>
                    </a:p>
                  </a:txBody>
                  <a:tcPr/>
                </a:tc>
                <a:extLst>
                  <a:ext uri="{0D108BD9-81ED-4DB2-BD59-A6C34878D82A}">
                    <a16:rowId xmlns:a16="http://schemas.microsoft.com/office/drawing/2014/main" val="10000"/>
                  </a:ext>
                </a:extLst>
              </a:tr>
              <a:tr h="964096">
                <a:tc vMerge="1">
                  <a:txBody>
                    <a:bodyPr/>
                    <a:lstStyle/>
                    <a:p>
                      <a:endParaRPr lang="en-US" dirty="0"/>
                    </a:p>
                  </a:txBody>
                  <a:tcPr marL="103197" marR="103197" marT="0" marB="0" anchor="b"/>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Math</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Reading</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extLst>
                  <a:ext uri="{0D108BD9-81ED-4DB2-BD59-A6C34878D82A}">
                    <a16:rowId xmlns:a16="http://schemas.microsoft.com/office/drawing/2014/main" val="10001"/>
                  </a:ext>
                </a:extLst>
              </a:tr>
              <a:tr h="96409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K–3 SGP (2017/18)</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12</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13</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2"/>
                  </a:ext>
                </a:extLst>
              </a:tr>
              <a:tr h="96409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Grades 3–4 SGP (2017/18)</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13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13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3"/>
                  </a:ext>
                </a:extLst>
              </a:tr>
            </a:tbl>
          </a:graphicData>
        </a:graphic>
      </p:graphicFrame>
      <p:sp>
        <p:nvSpPr>
          <p:cNvPr id="7" name="Text Placeholder 4">
            <a:extLst>
              <a:ext uri="{FF2B5EF4-FFF2-40B4-BE49-F238E27FC236}">
                <a16:creationId xmlns:a16="http://schemas.microsoft.com/office/drawing/2014/main" id="{92B1DC08-29F6-414B-9C3E-3194C81D7E8B}"/>
              </a:ext>
            </a:extLst>
          </p:cNvPr>
          <p:cNvSpPr txBox="1">
            <a:spLocks/>
          </p:cNvSpPr>
          <p:nvPr/>
        </p:nvSpPr>
        <p:spPr>
          <a:xfrm>
            <a:off x="13336587" y="8839200"/>
            <a:ext cx="10058400" cy="732366"/>
          </a:xfrm>
          <a:prstGeom prst="rect">
            <a:avLst/>
          </a:prstGeom>
        </p:spPr>
        <p:txBody>
          <a:bodyPr>
            <a:no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sz="2200" dirty="0"/>
              <a:t>Source: Administrative data provided by the Maryland State Department of Education.</a:t>
            </a:r>
          </a:p>
        </p:txBody>
      </p:sp>
    </p:spTree>
    <p:extLst>
      <p:ext uri="{BB962C8B-B14F-4D97-AF65-F5344CB8AC3E}">
        <p14:creationId xmlns:p14="http://schemas.microsoft.com/office/powerpoint/2010/main" val="950141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56</a:t>
            </a:fld>
            <a:endParaRPr lang="uk-UA" dirty="0"/>
          </a:p>
        </p:txBody>
      </p:sp>
      <p:sp>
        <p:nvSpPr>
          <p:cNvPr id="41" name="Title 1">
            <a:extLst>
              <a:ext uri="{FF2B5EF4-FFF2-40B4-BE49-F238E27FC236}">
                <a16:creationId xmlns:a16="http://schemas.microsoft.com/office/drawing/2014/main" id="{2CB4CF44-814E-459C-BF01-8C25EA9E8396}"/>
              </a:ext>
            </a:extLst>
          </p:cNvPr>
          <p:cNvSpPr txBox="1">
            <a:spLocks/>
          </p:cNvSpPr>
          <p:nvPr/>
        </p:nvSpPr>
        <p:spPr>
          <a:xfrm>
            <a:off x="1144587" y="1143000"/>
            <a:ext cx="22250400" cy="1219177"/>
          </a:xfrm>
          <a:prstGeom prst="rect">
            <a:avLst/>
          </a:prstGeom>
        </p:spPr>
        <p:txBody>
          <a:bodyPr/>
          <a:lst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a:lstStyle>
          <a:p>
            <a:r>
              <a:rPr lang="en-US" dirty="0"/>
              <a:t>K–3 growth measure provides information complementary to growth in higher grades</a:t>
            </a:r>
          </a:p>
        </p:txBody>
      </p:sp>
      <p:sp>
        <p:nvSpPr>
          <p:cNvPr id="42" name="Text Placeholder 3">
            <a:extLst>
              <a:ext uri="{FF2B5EF4-FFF2-40B4-BE49-F238E27FC236}">
                <a16:creationId xmlns:a16="http://schemas.microsoft.com/office/drawing/2014/main" id="{D69E6FB4-CE36-43A2-BE83-794DCFD5F10E}"/>
              </a:ext>
            </a:extLst>
          </p:cNvPr>
          <p:cNvSpPr txBox="1">
            <a:spLocks/>
          </p:cNvSpPr>
          <p:nvPr/>
        </p:nvSpPr>
        <p:spPr>
          <a:xfrm>
            <a:off x="12726987" y="3657600"/>
            <a:ext cx="10820401" cy="7848600"/>
          </a:xfrm>
          <a:prstGeom prst="rect">
            <a:avLst/>
          </a:prstGeom>
        </p:spPr>
        <p:txBody>
          <a:bodyPr>
            <a:norm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571500" indent="-571500">
              <a:buFont typeface="Arial" panose="020B0604020202020204" pitchFamily="34" charset="0"/>
              <a:buChar char="•"/>
            </a:pPr>
            <a:r>
              <a:rPr lang="en-US" sz="4400" dirty="0"/>
              <a:t>K–3 growth measure is moderately correlated with growth measure for 3–4</a:t>
            </a:r>
          </a:p>
          <a:p>
            <a:endParaRPr lang="en-US" sz="4400" dirty="0"/>
          </a:p>
          <a:p>
            <a:pPr marL="571500" indent="-571500">
              <a:buFont typeface="Arial" panose="020B0604020202020204" pitchFamily="34" charset="0"/>
              <a:buChar char="•"/>
            </a:pPr>
            <a:r>
              <a:rPr lang="en-US" sz="4400" dirty="0"/>
              <a:t>Moderate correlation suggests that the information about K–3 growth is complementary to existing information, rather than redundant:</a:t>
            </a:r>
          </a:p>
          <a:p>
            <a:pPr marL="1035050" lvl="1" indent="-457200"/>
            <a:r>
              <a:rPr lang="en-US" sz="3200" dirty="0">
                <a:latin typeface="Times New Roman" panose="02020603050405020304" pitchFamily="18" charset="0"/>
                <a:cs typeface="Times New Roman" panose="02020603050405020304" pitchFamily="18" charset="0"/>
              </a:rPr>
              <a:t>Schools showing strong growth in upper elementary grades do not necessarily show strong growth in early elementary grades</a:t>
            </a:r>
          </a:p>
          <a:p>
            <a:endParaRPr lang="en-US" dirty="0"/>
          </a:p>
        </p:txBody>
      </p:sp>
      <p:graphicFrame>
        <p:nvGraphicFramePr>
          <p:cNvPr id="6" name="Content Placeholder 9">
            <a:extLst>
              <a:ext uri="{FF2B5EF4-FFF2-40B4-BE49-F238E27FC236}">
                <a16:creationId xmlns:a16="http://schemas.microsoft.com/office/drawing/2014/main" id="{387D410B-E2E1-45A2-AA03-9E93AFDB1982}"/>
              </a:ext>
            </a:extLst>
          </p:cNvPr>
          <p:cNvGraphicFramePr>
            <a:graphicFrameLocks/>
          </p:cNvGraphicFramePr>
          <p:nvPr/>
        </p:nvGraphicFramePr>
        <p:xfrm>
          <a:off x="992184" y="3810000"/>
          <a:ext cx="10668003" cy="6320551"/>
        </p:xfrm>
        <a:graphic>
          <a:graphicData uri="http://schemas.openxmlformats.org/drawingml/2006/table">
            <a:tbl>
              <a:tblPr firstRow="1" firstCol="1">
                <a:tableStyleId>{5C22544A-7EE6-4342-B048-85BDC9FD1C3A}</a:tableStyleId>
              </a:tblPr>
              <a:tblGrid>
                <a:gridCol w="6267451">
                  <a:extLst>
                    <a:ext uri="{9D8B030D-6E8A-4147-A177-3AD203B41FA5}">
                      <a16:colId xmlns:a16="http://schemas.microsoft.com/office/drawing/2014/main" val="20000"/>
                    </a:ext>
                  </a:extLst>
                </a:gridCol>
                <a:gridCol w="2324891">
                  <a:extLst>
                    <a:ext uri="{9D8B030D-6E8A-4147-A177-3AD203B41FA5}">
                      <a16:colId xmlns:a16="http://schemas.microsoft.com/office/drawing/2014/main" val="20001"/>
                    </a:ext>
                  </a:extLst>
                </a:gridCol>
                <a:gridCol w="2075661">
                  <a:extLst>
                    <a:ext uri="{9D8B030D-6E8A-4147-A177-3AD203B41FA5}">
                      <a16:colId xmlns:a16="http://schemas.microsoft.com/office/drawing/2014/main" val="20002"/>
                    </a:ext>
                  </a:extLst>
                </a:gridCol>
              </a:tblGrid>
              <a:tr h="2528219">
                <a:tc rowSpan="2">
                  <a:txBody>
                    <a:bodyPr/>
                    <a:lstStyle/>
                    <a:p>
                      <a:pPr marL="0" marR="0" algn="ctr">
                        <a:lnSpc>
                          <a:spcPct val="107000"/>
                        </a:lnSpc>
                        <a:spcBef>
                          <a:spcPts val="200"/>
                        </a:spcBef>
                        <a:spcAft>
                          <a:spcPts val="2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Grades and school years</a:t>
                      </a:r>
                    </a:p>
                  </a:txBody>
                  <a:tcPr marL="103197" marR="103197" marT="0" marB="274320" anchor="b"/>
                </a:tc>
                <a:tc gridSpan="2">
                  <a:txBody>
                    <a:bodyPr/>
                    <a:lstStyle/>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Correlation coefficient: Schools’ K–3 and grade 3-4 growth estimates</a:t>
                      </a:r>
                      <a:endParaRPr lang="en-US" sz="3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b"/>
                </a:tc>
                <a:tc hMerge="1">
                  <a:txBody>
                    <a:bodyPr/>
                    <a:lstStyle/>
                    <a:p>
                      <a:endParaRPr lang="en-US"/>
                    </a:p>
                  </a:txBody>
                  <a:tcPr/>
                </a:tc>
                <a:extLst>
                  <a:ext uri="{0D108BD9-81ED-4DB2-BD59-A6C34878D82A}">
                    <a16:rowId xmlns:a16="http://schemas.microsoft.com/office/drawing/2014/main" val="10000"/>
                  </a:ext>
                </a:extLst>
              </a:tr>
              <a:tr h="948083">
                <a:tc vMerge="1">
                  <a:txBody>
                    <a:bodyPr/>
                    <a:lstStyle/>
                    <a:p>
                      <a:endParaRPr lang="en-US"/>
                    </a:p>
                  </a:txBody>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Math</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Reading</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extLst>
                  <a:ext uri="{0D108BD9-81ED-4DB2-BD59-A6C34878D82A}">
                    <a16:rowId xmlns:a16="http://schemas.microsoft.com/office/drawing/2014/main" val="10001"/>
                  </a:ext>
                </a:extLst>
              </a:tr>
              <a:tr h="948083">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Grades 3-4 SGP (2015–2016)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0.45</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0.52</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2"/>
                  </a:ext>
                </a:extLst>
              </a:tr>
              <a:tr h="948083">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Grades 3-4 SGP (2016–2017)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0.37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0.41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3"/>
                  </a:ext>
                </a:extLst>
              </a:tr>
              <a:tr h="948083">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Grades 3-4 SGP (2017–2018)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0.40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0.37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4"/>
                  </a:ext>
                </a:extLst>
              </a:tr>
            </a:tbl>
          </a:graphicData>
        </a:graphic>
      </p:graphicFrame>
      <p:sp>
        <p:nvSpPr>
          <p:cNvPr id="7" name="Text Placeholder 4">
            <a:extLst>
              <a:ext uri="{FF2B5EF4-FFF2-40B4-BE49-F238E27FC236}">
                <a16:creationId xmlns:a16="http://schemas.microsoft.com/office/drawing/2014/main" id="{92B1DC08-29F6-414B-9C3E-3194C81D7E8B}"/>
              </a:ext>
            </a:extLst>
          </p:cNvPr>
          <p:cNvSpPr txBox="1">
            <a:spLocks/>
          </p:cNvSpPr>
          <p:nvPr/>
        </p:nvSpPr>
        <p:spPr>
          <a:xfrm>
            <a:off x="992184" y="10130574"/>
            <a:ext cx="10668003" cy="990600"/>
          </a:xfrm>
          <a:prstGeom prst="rect">
            <a:avLst/>
          </a:prstGeom>
        </p:spPr>
        <p:txBody>
          <a:bodyPr>
            <a:no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sz="2200" dirty="0"/>
              <a:t>Source: Administrative data provided by the Maryland State Department of Education.</a:t>
            </a:r>
          </a:p>
        </p:txBody>
      </p:sp>
    </p:spTree>
    <p:extLst>
      <p:ext uri="{BB962C8B-B14F-4D97-AF65-F5344CB8AC3E}">
        <p14:creationId xmlns:p14="http://schemas.microsoft.com/office/powerpoint/2010/main" val="96674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02A-A6CE-654D-904D-3CA7A1A3624A}"/>
              </a:ext>
            </a:extLst>
          </p:cNvPr>
          <p:cNvSpPr>
            <a:spLocks noGrp="1"/>
          </p:cNvSpPr>
          <p:nvPr>
            <p:ph type="ctrTitle"/>
          </p:nvPr>
        </p:nvSpPr>
        <p:spPr/>
        <p:txBody>
          <a:bodyPr>
            <a:normAutofit/>
          </a:bodyPr>
          <a:lstStyle/>
          <a:p>
            <a:r>
              <a:rPr lang="en-US" dirty="0"/>
              <a:t>Estimates much less precise for some smaller schools</a:t>
            </a:r>
          </a:p>
        </p:txBody>
      </p:sp>
      <p:sp>
        <p:nvSpPr>
          <p:cNvPr id="3" name="Slide Number Placeholder 2">
            <a:extLst>
              <a:ext uri="{FF2B5EF4-FFF2-40B4-BE49-F238E27FC236}">
                <a16:creationId xmlns:a16="http://schemas.microsoft.com/office/drawing/2014/main" id="{EA01BAAA-13A0-3546-84C5-744CB29697F6}"/>
              </a:ext>
            </a:extLst>
          </p:cNvPr>
          <p:cNvSpPr>
            <a:spLocks noGrp="1"/>
          </p:cNvSpPr>
          <p:nvPr>
            <p:ph type="sldNum" sz="quarter" idx="12"/>
          </p:nvPr>
        </p:nvSpPr>
        <p:spPr/>
        <p:txBody>
          <a:bodyPr/>
          <a:lstStyle/>
          <a:p>
            <a:fld id="{BA8CF1B3-96A0-D24B-B5C9-B5B93FF4523E}" type="slidenum">
              <a:rPr lang="uk-UA" smtClean="0"/>
              <a:pPr/>
              <a:t>57</a:t>
            </a:fld>
            <a:endParaRPr lang="uk-UA" dirty="0"/>
          </a:p>
        </p:txBody>
      </p:sp>
      <p:sp>
        <p:nvSpPr>
          <p:cNvPr id="5" name="Text Placeholder 4">
            <a:extLst>
              <a:ext uri="{FF2B5EF4-FFF2-40B4-BE49-F238E27FC236}">
                <a16:creationId xmlns:a16="http://schemas.microsoft.com/office/drawing/2014/main" id="{4EDEE77D-C924-1043-AACD-B436FEBD412B}"/>
              </a:ext>
            </a:extLst>
          </p:cNvPr>
          <p:cNvSpPr>
            <a:spLocks noGrp="1"/>
          </p:cNvSpPr>
          <p:nvPr>
            <p:ph type="body" sz="quarter" idx="17"/>
          </p:nvPr>
        </p:nvSpPr>
        <p:spPr>
          <a:xfrm>
            <a:off x="5259387" y="11103429"/>
            <a:ext cx="14249400" cy="914400"/>
          </a:xfrm>
        </p:spPr>
        <p:txBody>
          <a:bodyPr>
            <a:noAutofit/>
          </a:bodyPr>
          <a:lstStyle/>
          <a:p>
            <a:pPr marL="0" indent="0">
              <a:buNone/>
            </a:pPr>
            <a:r>
              <a:rPr lang="en-US" sz="2400" dirty="0"/>
              <a:t>Note: Figure shows the relationship between school size (number of students contributing to a school’s K–3 growth estimate) and the confidence interval width for schools’ K–3 math growth estimates. Each dot represents a school. </a:t>
            </a:r>
          </a:p>
        </p:txBody>
      </p:sp>
      <p:pic>
        <p:nvPicPr>
          <p:cNvPr id="9" name="Picture 17">
            <a:extLst>
              <a:ext uri="{FF2B5EF4-FFF2-40B4-BE49-F238E27FC236}">
                <a16:creationId xmlns:a16="http://schemas.microsoft.com/office/drawing/2014/main" id="{25D7912E-AFC0-4BD7-93EF-3E9480943E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269" y="2894067"/>
            <a:ext cx="11754636" cy="79278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28177F5-9670-4AC5-80ED-C89D5B97CF62}"/>
              </a:ext>
            </a:extLst>
          </p:cNvPr>
          <p:cNvCxnSpPr/>
          <p:nvPr/>
        </p:nvCxnSpPr>
        <p:spPr>
          <a:xfrm>
            <a:off x="9831387" y="3048000"/>
            <a:ext cx="0" cy="7086600"/>
          </a:xfrm>
          <a:prstGeom prst="line">
            <a:avLst/>
          </a:prstGeom>
          <a:ln w="9525" cap="flat" cmpd="sng" algn="ctr">
            <a:solidFill>
              <a:srgbClr val="ED7D3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82061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02A-A6CE-654D-904D-3CA7A1A3624A}"/>
              </a:ext>
            </a:extLst>
          </p:cNvPr>
          <p:cNvSpPr>
            <a:spLocks noGrp="1"/>
          </p:cNvSpPr>
          <p:nvPr>
            <p:ph type="ctrTitle"/>
          </p:nvPr>
        </p:nvSpPr>
        <p:spPr/>
        <p:txBody>
          <a:bodyPr>
            <a:normAutofit/>
          </a:bodyPr>
          <a:lstStyle/>
          <a:p>
            <a:r>
              <a:rPr lang="en-US" dirty="0"/>
              <a:t>Partial KRA administration reduces precision</a:t>
            </a:r>
          </a:p>
        </p:txBody>
      </p:sp>
      <p:sp>
        <p:nvSpPr>
          <p:cNvPr id="3" name="Slide Number Placeholder 2">
            <a:extLst>
              <a:ext uri="{FF2B5EF4-FFF2-40B4-BE49-F238E27FC236}">
                <a16:creationId xmlns:a16="http://schemas.microsoft.com/office/drawing/2014/main" id="{EA01BAAA-13A0-3546-84C5-744CB29697F6}"/>
              </a:ext>
            </a:extLst>
          </p:cNvPr>
          <p:cNvSpPr>
            <a:spLocks noGrp="1"/>
          </p:cNvSpPr>
          <p:nvPr>
            <p:ph type="sldNum" sz="quarter" idx="12"/>
          </p:nvPr>
        </p:nvSpPr>
        <p:spPr/>
        <p:txBody>
          <a:bodyPr/>
          <a:lstStyle/>
          <a:p>
            <a:fld id="{BA8CF1B3-96A0-D24B-B5C9-B5B93FF4523E}" type="slidenum">
              <a:rPr lang="uk-UA" smtClean="0"/>
              <a:pPr/>
              <a:t>58</a:t>
            </a:fld>
            <a:endParaRPr lang="uk-UA" dirty="0"/>
          </a:p>
        </p:txBody>
      </p:sp>
      <p:graphicFrame>
        <p:nvGraphicFramePr>
          <p:cNvPr id="6" name="Content Placeholder 9">
            <a:extLst>
              <a:ext uri="{FF2B5EF4-FFF2-40B4-BE49-F238E27FC236}">
                <a16:creationId xmlns:a16="http://schemas.microsoft.com/office/drawing/2014/main" id="{76696D1F-59C8-4CCF-8AC3-D38AEBF59715}"/>
              </a:ext>
            </a:extLst>
          </p:cNvPr>
          <p:cNvGraphicFramePr>
            <a:graphicFrameLocks/>
          </p:cNvGraphicFramePr>
          <p:nvPr/>
        </p:nvGraphicFramePr>
        <p:xfrm>
          <a:off x="838199" y="3886200"/>
          <a:ext cx="10669588" cy="6867640"/>
        </p:xfrm>
        <a:graphic>
          <a:graphicData uri="http://schemas.openxmlformats.org/drawingml/2006/table">
            <a:tbl>
              <a:tblPr firstRow="1" firstCol="1">
                <a:tableStyleId>{5C22544A-7EE6-4342-B048-85BDC9FD1C3A}</a:tableStyleId>
              </a:tblPr>
              <a:tblGrid>
                <a:gridCol w="7086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4188">
                  <a:extLst>
                    <a:ext uri="{9D8B030D-6E8A-4147-A177-3AD203B41FA5}">
                      <a16:colId xmlns:a16="http://schemas.microsoft.com/office/drawing/2014/main" val="20002"/>
                    </a:ext>
                  </a:extLst>
                </a:gridCol>
              </a:tblGrid>
              <a:tr h="2194560">
                <a:tc rowSpan="2">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Sampling percentage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274320" anchor="b"/>
                </a:tc>
                <a:tc gridSpan="2">
                  <a:txBody>
                    <a:bodyPr/>
                    <a:lstStyle/>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Average confidence interval width (percentile points)</a:t>
                      </a:r>
                      <a:endParaRPr lang="en-US" sz="3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b"/>
                </a:tc>
                <a:tc hMerge="1">
                  <a:txBody>
                    <a:bodyPr/>
                    <a:lstStyle/>
                    <a:p>
                      <a:endParaRPr lang="en-US"/>
                    </a:p>
                  </a:txBody>
                  <a:tcPr/>
                </a:tc>
                <a:extLst>
                  <a:ext uri="{0D108BD9-81ED-4DB2-BD59-A6C34878D82A}">
                    <a16:rowId xmlns:a16="http://schemas.microsoft.com/office/drawing/2014/main" val="10000"/>
                  </a:ext>
                </a:extLst>
              </a:tr>
              <a:tr h="934616">
                <a:tc vMerge="1">
                  <a:txBody>
                    <a:bodyPr/>
                    <a:lstStyle/>
                    <a:p>
                      <a:endParaRPr lang="en-US"/>
                    </a:p>
                  </a:txBody>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Math</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tc>
                  <a:txBody>
                    <a:bodyPr/>
                    <a:lstStyle/>
                    <a:p>
                      <a:pPr marL="0" marR="0" algn="ctr">
                        <a:lnSpc>
                          <a:spcPct val="107000"/>
                        </a:lnSpc>
                        <a:spcBef>
                          <a:spcPts val="200"/>
                        </a:spcBef>
                        <a:spcAft>
                          <a:spcPts val="200"/>
                        </a:spcAft>
                      </a:pPr>
                      <a:r>
                        <a:rPr lang="en-US" sz="3200" kern="1200" dirty="0">
                          <a:effectLst/>
                          <a:latin typeface="Times New Roman" panose="02020603050405020304" pitchFamily="18" charset="0"/>
                          <a:cs typeface="Times New Roman" panose="02020603050405020304" pitchFamily="18" charset="0"/>
                        </a:rPr>
                        <a:t>Reading</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03197" marR="103197" marT="0" marB="0" anchor="ctr">
                    <a:solidFill>
                      <a:srgbClr val="A1A1A1"/>
                    </a:solidFill>
                  </a:tcPr>
                </a:tc>
                <a:extLst>
                  <a:ext uri="{0D108BD9-81ED-4DB2-BD59-A6C34878D82A}">
                    <a16:rowId xmlns:a16="http://schemas.microsoft.com/office/drawing/2014/main" val="10001"/>
                  </a:ext>
                </a:extLst>
              </a:tr>
              <a:tr h="93461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Full sample (all students take KRA)</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12</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13</a:t>
                      </a:r>
                      <a:endParaRPr lang="en-US"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2"/>
                  </a:ext>
                </a:extLst>
              </a:tr>
              <a:tr h="93461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2016–2017 KRA sampling: 34 percent </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3"/>
                  </a:ext>
                </a:extLst>
              </a:tr>
              <a:tr h="93461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2017–2018 KRA sampling: 35 percent</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4"/>
                  </a:ext>
                </a:extLst>
              </a:tr>
              <a:tr h="934616">
                <a:tc>
                  <a:txBody>
                    <a:bodyPr/>
                    <a:lstStyle/>
                    <a:p>
                      <a:pPr marL="12700" marR="12700" algn="l">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2018–2019 KRA sampling: 39 percent </a:t>
                      </a:r>
                    </a:p>
                  </a:txBody>
                  <a:tcPr marL="103197" marR="103197" marT="0" marB="0" anchor="ctr"/>
                </a:tc>
                <a:tc>
                  <a:txBody>
                    <a:bodyPr/>
                    <a:lstStyle/>
                    <a:p>
                      <a:pPr marL="12700" marR="1270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tc>
                  <a:txBody>
                    <a:bodyPr/>
                    <a:lstStyle/>
                    <a:p>
                      <a:pPr marL="0" marR="0" algn="ctr">
                        <a:lnSpc>
                          <a:spcPct val="107000"/>
                        </a:lnSpc>
                        <a:spcBef>
                          <a:spcPts val="200"/>
                        </a:spcBef>
                        <a:spcAft>
                          <a:spcPts val="200"/>
                        </a:spcAft>
                      </a:pPr>
                      <a:r>
                        <a:rPr lang="en-US" sz="3200" dirty="0">
                          <a:effectLst/>
                          <a:latin typeface="Times New Roman" panose="02020603050405020304" pitchFamily="18" charset="0"/>
                          <a:cs typeface="Times New Roman" panose="02020603050405020304" pitchFamily="18" charset="0"/>
                        </a:rPr>
                        <a:t>23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3197" marR="103197" marT="0" marB="0" anchor="ctr"/>
                </a:tc>
                <a:extLst>
                  <a:ext uri="{0D108BD9-81ED-4DB2-BD59-A6C34878D82A}">
                    <a16:rowId xmlns:a16="http://schemas.microsoft.com/office/drawing/2014/main" val="10005"/>
                  </a:ext>
                </a:extLst>
              </a:tr>
            </a:tbl>
          </a:graphicData>
        </a:graphic>
      </p:graphicFrame>
      <p:sp>
        <p:nvSpPr>
          <p:cNvPr id="7" name="Text Placeholder 4">
            <a:extLst>
              <a:ext uri="{FF2B5EF4-FFF2-40B4-BE49-F238E27FC236}">
                <a16:creationId xmlns:a16="http://schemas.microsoft.com/office/drawing/2014/main" id="{1156E8C5-A1D5-4BD3-B536-2C28B607A942}"/>
              </a:ext>
            </a:extLst>
          </p:cNvPr>
          <p:cNvSpPr txBox="1">
            <a:spLocks/>
          </p:cNvSpPr>
          <p:nvPr/>
        </p:nvSpPr>
        <p:spPr>
          <a:xfrm>
            <a:off x="838199" y="10744200"/>
            <a:ext cx="10439400" cy="732365"/>
          </a:xfrm>
          <a:prstGeom prst="rect">
            <a:avLst/>
          </a:prstGeom>
        </p:spPr>
        <p:txBody>
          <a:bodyPr>
            <a:noAutofit/>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sz="2200" dirty="0"/>
              <a:t>Source: Administrative data provided by the Maryland State Department of Education.</a:t>
            </a:r>
          </a:p>
        </p:txBody>
      </p:sp>
      <p:pic>
        <p:nvPicPr>
          <p:cNvPr id="11" name="Picture 10" descr="A screenshot of a cell phone&#10;&#10;Description automatically generated">
            <a:extLst>
              <a:ext uri="{FF2B5EF4-FFF2-40B4-BE49-F238E27FC236}">
                <a16:creationId xmlns:a16="http://schemas.microsoft.com/office/drawing/2014/main" id="{C97AA3C0-BD79-4444-B1F2-25A5C977BDE5}"/>
              </a:ext>
            </a:extLst>
          </p:cNvPr>
          <p:cNvPicPr>
            <a:picLocks noChangeAspect="1"/>
          </p:cNvPicPr>
          <p:nvPr/>
        </p:nvPicPr>
        <p:blipFill rotWithShape="1">
          <a:blip r:embed="rId3"/>
          <a:srcRect t="8393"/>
          <a:stretch/>
        </p:blipFill>
        <p:spPr>
          <a:xfrm>
            <a:off x="11964987" y="3886200"/>
            <a:ext cx="11695581" cy="8305800"/>
          </a:xfrm>
          <a:prstGeom prst="rect">
            <a:avLst/>
          </a:prstGeom>
        </p:spPr>
      </p:pic>
      <p:sp>
        <p:nvSpPr>
          <p:cNvPr id="4" name="TextBox 3">
            <a:extLst>
              <a:ext uri="{FF2B5EF4-FFF2-40B4-BE49-F238E27FC236}">
                <a16:creationId xmlns:a16="http://schemas.microsoft.com/office/drawing/2014/main" id="{C63720E9-2BAA-4084-94DD-AA213587BE4E}"/>
              </a:ext>
            </a:extLst>
          </p:cNvPr>
          <p:cNvSpPr txBox="1"/>
          <p:nvPr/>
        </p:nvSpPr>
        <p:spPr>
          <a:xfrm>
            <a:off x="763587" y="3348335"/>
            <a:ext cx="11049000" cy="461665"/>
          </a:xfrm>
          <a:prstGeom prst="rect">
            <a:avLst/>
          </a:prstGeom>
          <a:noFill/>
        </p:spPr>
        <p:txBody>
          <a:bodyPr wrap="square" rtlCol="0">
            <a:spAutoFit/>
          </a:bodyPr>
          <a:lstStyle/>
          <a:p>
            <a:r>
              <a:rPr lang="en-US" sz="2400" b="1" dirty="0"/>
              <a:t>Average confidence interval widths, by KRA sampling proportion</a:t>
            </a:r>
          </a:p>
        </p:txBody>
      </p:sp>
      <p:sp>
        <p:nvSpPr>
          <p:cNvPr id="8" name="TextBox 7">
            <a:extLst>
              <a:ext uri="{FF2B5EF4-FFF2-40B4-BE49-F238E27FC236}">
                <a16:creationId xmlns:a16="http://schemas.microsoft.com/office/drawing/2014/main" id="{A78A0CAC-B4DE-41C9-BF54-0FC98A70B391}"/>
              </a:ext>
            </a:extLst>
          </p:cNvPr>
          <p:cNvSpPr txBox="1"/>
          <p:nvPr/>
        </p:nvSpPr>
        <p:spPr>
          <a:xfrm>
            <a:off x="12726987" y="3352800"/>
            <a:ext cx="11049000" cy="461665"/>
          </a:xfrm>
          <a:prstGeom prst="rect">
            <a:avLst/>
          </a:prstGeom>
          <a:noFill/>
        </p:spPr>
        <p:txBody>
          <a:bodyPr wrap="square" rtlCol="0">
            <a:spAutoFit/>
          </a:bodyPr>
          <a:lstStyle/>
          <a:p>
            <a:r>
              <a:rPr lang="en-US" sz="2400" b="1" dirty="0"/>
              <a:t>Distribution of schools’ confidence interval widths, by KRA administration</a:t>
            </a:r>
          </a:p>
        </p:txBody>
      </p:sp>
      <p:sp>
        <p:nvSpPr>
          <p:cNvPr id="5" name="Rectangle 4">
            <a:extLst>
              <a:ext uri="{FF2B5EF4-FFF2-40B4-BE49-F238E27FC236}">
                <a16:creationId xmlns:a16="http://schemas.microsoft.com/office/drawing/2014/main" id="{7C4CD9A0-41BA-4A8A-ACBF-7C203730A4B0}"/>
              </a:ext>
            </a:extLst>
          </p:cNvPr>
          <p:cNvSpPr/>
          <p:nvPr/>
        </p:nvSpPr>
        <p:spPr>
          <a:xfrm>
            <a:off x="13260387" y="11506200"/>
            <a:ext cx="3352800" cy="563035"/>
          </a:xfrm>
          <a:prstGeom prst="rect">
            <a:avLst/>
          </a:prstGeom>
          <a:ln>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r>
              <a:rPr lang="en-US" sz="2400" dirty="0"/>
              <a:t>All students take KRA</a:t>
            </a:r>
          </a:p>
        </p:txBody>
      </p:sp>
      <p:sp>
        <p:nvSpPr>
          <p:cNvPr id="10" name="Rectangle 9">
            <a:extLst>
              <a:ext uri="{FF2B5EF4-FFF2-40B4-BE49-F238E27FC236}">
                <a16:creationId xmlns:a16="http://schemas.microsoft.com/office/drawing/2014/main" id="{15CC4C97-359C-4D70-96AF-34CC44378EA5}"/>
              </a:ext>
            </a:extLst>
          </p:cNvPr>
          <p:cNvSpPr/>
          <p:nvPr/>
        </p:nvSpPr>
        <p:spPr>
          <a:xfrm>
            <a:off x="17082860" y="11506200"/>
            <a:ext cx="6577708" cy="563035"/>
          </a:xfrm>
          <a:prstGeom prst="rect">
            <a:avLst/>
          </a:prstGeom>
          <a:ln>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r>
              <a:rPr lang="en-US" sz="2400" dirty="0"/>
              <a:t>34 percent of students take KRA</a:t>
            </a:r>
          </a:p>
        </p:txBody>
      </p:sp>
    </p:spTree>
    <p:extLst>
      <p:ext uri="{BB962C8B-B14F-4D97-AF65-F5344CB8AC3E}">
        <p14:creationId xmlns:p14="http://schemas.microsoft.com/office/powerpoint/2010/main" val="313930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dirty="0"/>
              <a:t>Limitations of the study</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59</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6" y="3152752"/>
            <a:ext cx="22098002" cy="8734448"/>
          </a:xfrm>
        </p:spPr>
        <p:txBody>
          <a:bodyPr>
            <a:normAutofit/>
          </a:bodyPr>
          <a:lstStyle/>
          <a:p>
            <a:pPr marL="914400" indent="-914400">
              <a:buAutoNum type="arabicPeriod"/>
            </a:pPr>
            <a:r>
              <a:rPr lang="en-US" dirty="0"/>
              <a:t>Findings and conclusions reflect only the students included in the analysis.</a:t>
            </a:r>
          </a:p>
          <a:p>
            <a:pPr marL="1492250" lvl="1" indent="-457200"/>
            <a:r>
              <a:rPr lang="en-US" sz="3600" dirty="0"/>
              <a:t>14 percent of students with KRA scores did not have a valid grade 3 score</a:t>
            </a:r>
          </a:p>
          <a:p>
            <a:pPr marL="1492250" lvl="1" indent="-457200"/>
            <a:r>
              <a:rPr lang="en-US" sz="3600" dirty="0"/>
              <a:t>There are no KRA scores for grade 3 students entering Maryland public schools after kindergarten</a:t>
            </a:r>
          </a:p>
          <a:p>
            <a:pPr marL="2895625" lvl="1" indent="-914400">
              <a:buAutoNum type="arabicPeriod"/>
            </a:pPr>
            <a:endParaRPr lang="en-US" dirty="0"/>
          </a:p>
          <a:p>
            <a:pPr marL="914400" indent="-914400">
              <a:buAutoNum type="arabicPeriod"/>
            </a:pPr>
            <a:r>
              <a:rPr lang="en-US" dirty="0"/>
              <a:t>Reliability for schools’ K–3 growth estimates could not be studied. </a:t>
            </a:r>
          </a:p>
          <a:p>
            <a:pPr marL="1492250" lvl="1" indent="-457200"/>
            <a:r>
              <a:rPr lang="en-US" sz="3600" dirty="0"/>
              <a:t>This analysis could be conducted in future years (as data become available)</a:t>
            </a:r>
          </a:p>
          <a:p>
            <a:pPr marL="1492250" lvl="1" indent="-457200"/>
            <a:endParaRPr lang="en-US" sz="3600" dirty="0"/>
          </a:p>
          <a:p>
            <a:pPr marL="914400" indent="-914400">
              <a:buAutoNum type="arabicPeriod"/>
            </a:pPr>
            <a:r>
              <a:rPr lang="en-US" dirty="0"/>
              <a:t>Unobserved student movement within school year could introduce bias.</a:t>
            </a:r>
          </a:p>
          <a:p>
            <a:pPr marL="1492250" lvl="1" indent="-457200"/>
            <a:r>
              <a:rPr lang="en-US" sz="3600" dirty="0"/>
              <a:t>Could be avoided if data were maintained on all schools attended by students each school year</a:t>
            </a:r>
          </a:p>
          <a:p>
            <a:pPr marL="1492250" lvl="1" indent="-457200"/>
            <a:endParaRPr lang="en-US" sz="3600" dirty="0"/>
          </a:p>
          <a:p>
            <a:pPr marL="914400" indent="-914400">
              <a:buAutoNum type="arabicPeriod"/>
            </a:pPr>
            <a:r>
              <a:rPr lang="en-US" dirty="0"/>
              <a:t>Maryland will replace the PARCC with new statewide assessments.</a:t>
            </a:r>
          </a:p>
          <a:p>
            <a:pPr marL="1612900" lvl="1" indent="-577850"/>
            <a:r>
              <a:rPr lang="en-US" sz="3600" dirty="0"/>
              <a:t>A similar study can examine how the validity and precision of the estimates change</a:t>
            </a:r>
          </a:p>
          <a:p>
            <a:pPr marL="2895625" lvl="1" indent="-914400">
              <a:buAutoNum type="arabicPeriod"/>
            </a:pPr>
            <a:endParaRPr lang="en-US" dirty="0"/>
          </a:p>
          <a:p>
            <a:endParaRPr lang="en-US" dirty="0"/>
          </a:p>
        </p:txBody>
      </p:sp>
    </p:spTree>
    <p:extLst>
      <p:ext uri="{BB962C8B-B14F-4D97-AF65-F5344CB8AC3E}">
        <p14:creationId xmlns:p14="http://schemas.microsoft.com/office/powerpoint/2010/main" val="28700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A560-B43D-4FEB-AB40-9F86EF2E6F9C}"/>
              </a:ext>
            </a:extLst>
          </p:cNvPr>
          <p:cNvSpPr>
            <a:spLocks noGrp="1"/>
          </p:cNvSpPr>
          <p:nvPr>
            <p:ph type="ctrTitle"/>
          </p:nvPr>
        </p:nvSpPr>
        <p:spPr/>
        <p:txBody>
          <a:bodyPr/>
          <a:lstStyle/>
          <a:p>
            <a:r>
              <a:rPr lang="en-US" dirty="0"/>
              <a:t>Research questions</a:t>
            </a:r>
          </a:p>
        </p:txBody>
      </p:sp>
      <p:sp>
        <p:nvSpPr>
          <p:cNvPr id="3" name="Slide Number Placeholder 2">
            <a:extLst>
              <a:ext uri="{FF2B5EF4-FFF2-40B4-BE49-F238E27FC236}">
                <a16:creationId xmlns:a16="http://schemas.microsoft.com/office/drawing/2014/main" id="{F443A8A2-CFED-4353-8C07-997A1A34C96E}"/>
              </a:ext>
            </a:extLst>
          </p:cNvPr>
          <p:cNvSpPr>
            <a:spLocks noGrp="1"/>
          </p:cNvSpPr>
          <p:nvPr>
            <p:ph type="sldNum" sz="quarter" idx="12"/>
          </p:nvPr>
        </p:nvSpPr>
        <p:spPr/>
        <p:txBody>
          <a:bodyPr/>
          <a:lstStyle/>
          <a:p>
            <a:fld id="{BA8CF1B3-96A0-D24B-B5C9-B5B93FF4523E}" type="slidenum">
              <a:rPr lang="uk-UA" smtClean="0"/>
              <a:pPr/>
              <a:t>6</a:t>
            </a:fld>
            <a:endParaRPr lang="uk-UA" dirty="0"/>
          </a:p>
        </p:txBody>
      </p:sp>
      <p:sp>
        <p:nvSpPr>
          <p:cNvPr id="4" name="Text Placeholder 3">
            <a:extLst>
              <a:ext uri="{FF2B5EF4-FFF2-40B4-BE49-F238E27FC236}">
                <a16:creationId xmlns:a16="http://schemas.microsoft.com/office/drawing/2014/main" id="{90634BFC-5911-41CE-B8A4-6C0F7AF227D8}"/>
              </a:ext>
            </a:extLst>
          </p:cNvPr>
          <p:cNvSpPr>
            <a:spLocks noGrp="1"/>
          </p:cNvSpPr>
          <p:nvPr>
            <p:ph type="body" sz="quarter" idx="14"/>
          </p:nvPr>
        </p:nvSpPr>
        <p:spPr/>
        <p:txBody>
          <a:bodyPr/>
          <a:lstStyle/>
          <a:p>
            <a:pPr marL="914400" indent="-914400">
              <a:buFont typeface="+mj-lt"/>
              <a:buAutoNum type="arabicPeriod"/>
            </a:pPr>
            <a:r>
              <a:rPr lang="en-US" dirty="0"/>
              <a:t>Is the </a:t>
            </a:r>
            <a:r>
              <a:rPr lang="en-US" dirty="0">
                <a:solidFill>
                  <a:schemeClr val="accent1"/>
                </a:solidFill>
              </a:rPr>
              <a:t>survey reliable and valid for DCPS students? </a:t>
            </a:r>
          </a:p>
          <a:p>
            <a:pPr marL="914400" indent="-914400">
              <a:buFont typeface="+mj-lt"/>
              <a:buAutoNum type="arabicPeriod"/>
            </a:pPr>
            <a:endParaRPr lang="en-US" dirty="0"/>
          </a:p>
          <a:p>
            <a:pPr marL="914400" indent="-914400">
              <a:buFont typeface="+mj-lt"/>
              <a:buAutoNum type="arabicPeriod"/>
            </a:pPr>
            <a:r>
              <a:rPr lang="en-US" dirty="0">
                <a:solidFill>
                  <a:schemeClr val="accent1"/>
                </a:solidFill>
              </a:rPr>
              <a:t>What business rules should we use to construct an index that is transparent and captures DCPS’s constructs of LCP? </a:t>
            </a:r>
          </a:p>
          <a:p>
            <a:pPr marL="914400" indent="-914400">
              <a:buFont typeface="+mj-lt"/>
              <a:buAutoNum type="arabicPeriod"/>
            </a:pPr>
            <a:endParaRPr lang="en-US" dirty="0"/>
          </a:p>
          <a:p>
            <a:pPr marL="914400" indent="-914400">
              <a:buFont typeface="+mj-lt"/>
              <a:buAutoNum type="arabicPeriod"/>
            </a:pPr>
            <a:r>
              <a:rPr lang="en-US" dirty="0">
                <a:solidFill>
                  <a:schemeClr val="accent1"/>
                </a:solidFill>
              </a:rPr>
              <a:t>How sensitive is the index to decisions about the rules?</a:t>
            </a:r>
          </a:p>
          <a:p>
            <a:endParaRPr lang="en-US" dirty="0"/>
          </a:p>
        </p:txBody>
      </p:sp>
    </p:spTree>
    <p:extLst>
      <p:ext uri="{BB962C8B-B14F-4D97-AF65-F5344CB8AC3E}">
        <p14:creationId xmlns:p14="http://schemas.microsoft.com/office/powerpoint/2010/main" val="1745476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dirty="0"/>
              <a:t>Implications and next steps</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60</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6" y="3152752"/>
            <a:ext cx="22098002" cy="8734448"/>
          </a:xfrm>
        </p:spPr>
        <p:txBody>
          <a:bodyPr>
            <a:normAutofit/>
          </a:bodyPr>
          <a:lstStyle/>
          <a:p>
            <a:r>
              <a:rPr lang="en-US" dirty="0"/>
              <a:t>K–3 growth measure using KRA can provide new information on growth in early grades. </a:t>
            </a:r>
          </a:p>
          <a:p>
            <a:endParaRPr lang="en-US" dirty="0"/>
          </a:p>
          <a:p>
            <a:r>
              <a:rPr lang="en-US" dirty="0"/>
              <a:t>There is an opportunity for states with comprehensive kindergarten assessments to also understand how schools’ early grade levels contribute to students learning. </a:t>
            </a:r>
          </a:p>
          <a:p>
            <a:endParaRPr lang="en-US" dirty="0"/>
          </a:p>
          <a:p>
            <a:r>
              <a:rPr lang="en-US" dirty="0"/>
              <a:t>The measure should be used with appropriate caution:</a:t>
            </a:r>
          </a:p>
          <a:p>
            <a:pPr marL="1035050" lvl="1" indent="-625475"/>
            <a:r>
              <a:rPr lang="en-US" sz="3600" dirty="0"/>
              <a:t>Relatively low correlations suggest K–3 growth estimates less valid than estimates for grades 3–4 </a:t>
            </a:r>
          </a:p>
          <a:p>
            <a:pPr marL="1035050" lvl="1" indent="-625475"/>
            <a:r>
              <a:rPr lang="en-US" sz="3600" dirty="0"/>
              <a:t>Growth estimates are much less precise for smaller schools</a:t>
            </a:r>
          </a:p>
          <a:p>
            <a:pPr marL="1035050" lvl="1" indent="-625475"/>
            <a:r>
              <a:rPr lang="en-US" sz="3600" dirty="0"/>
              <a:t>Precision is also a concern for schools in which the KRA is administered to only a portion of kindergartners </a:t>
            </a:r>
          </a:p>
          <a:p>
            <a:pPr marL="2895625" lvl="1" indent="-914400"/>
            <a:endParaRPr lang="en-US" sz="3600" dirty="0"/>
          </a:p>
          <a:p>
            <a:pPr marL="914400" indent="-914400"/>
            <a:r>
              <a:rPr lang="en-US" dirty="0"/>
              <a:t>Findings are informing Maryland discussions about future use of K–3 growth measures.</a:t>
            </a:r>
          </a:p>
        </p:txBody>
      </p:sp>
    </p:spTree>
    <p:extLst>
      <p:ext uri="{BB962C8B-B14F-4D97-AF65-F5344CB8AC3E}">
        <p14:creationId xmlns:p14="http://schemas.microsoft.com/office/powerpoint/2010/main" val="401652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3654-2D29-42D5-8347-AEA3D456F364}"/>
              </a:ext>
            </a:extLst>
          </p:cNvPr>
          <p:cNvSpPr>
            <a:spLocks noGrp="1"/>
          </p:cNvSpPr>
          <p:nvPr>
            <p:ph type="ctrTitle"/>
          </p:nvPr>
        </p:nvSpPr>
        <p:spPr/>
        <p:txBody>
          <a:bodyPr/>
          <a:lstStyle/>
          <a:p>
            <a:r>
              <a:rPr lang="en-US" dirty="0"/>
              <a:t>Survey administered to DCPS students in grades 3 to 12</a:t>
            </a:r>
          </a:p>
        </p:txBody>
      </p:sp>
      <p:sp>
        <p:nvSpPr>
          <p:cNvPr id="3" name="Slide Number Placeholder 2">
            <a:extLst>
              <a:ext uri="{FF2B5EF4-FFF2-40B4-BE49-F238E27FC236}">
                <a16:creationId xmlns:a16="http://schemas.microsoft.com/office/drawing/2014/main" id="{C7D0279A-A0F9-4D12-8A13-099F4E2FEC48}"/>
              </a:ext>
            </a:extLst>
          </p:cNvPr>
          <p:cNvSpPr>
            <a:spLocks noGrp="1"/>
          </p:cNvSpPr>
          <p:nvPr>
            <p:ph type="sldNum" sz="quarter" idx="12"/>
          </p:nvPr>
        </p:nvSpPr>
        <p:spPr/>
        <p:txBody>
          <a:bodyPr/>
          <a:lstStyle/>
          <a:p>
            <a:fld id="{BA8CF1B3-96A0-D24B-B5C9-B5B93FF4523E}" type="slidenum">
              <a:rPr lang="uk-UA" smtClean="0"/>
              <a:pPr/>
              <a:t>7</a:t>
            </a:fld>
            <a:endParaRPr lang="uk-UA" dirty="0"/>
          </a:p>
        </p:txBody>
      </p:sp>
      <p:sp>
        <p:nvSpPr>
          <p:cNvPr id="4" name="Text Placeholder 3">
            <a:extLst>
              <a:ext uri="{FF2B5EF4-FFF2-40B4-BE49-F238E27FC236}">
                <a16:creationId xmlns:a16="http://schemas.microsoft.com/office/drawing/2014/main" id="{71931E23-613F-4468-A993-EC2649106409}"/>
              </a:ext>
            </a:extLst>
          </p:cNvPr>
          <p:cNvSpPr>
            <a:spLocks noGrp="1"/>
          </p:cNvSpPr>
          <p:nvPr>
            <p:ph type="body" sz="quarter" idx="14"/>
          </p:nvPr>
        </p:nvSpPr>
        <p:spPr>
          <a:xfrm>
            <a:off x="1144586" y="3152752"/>
            <a:ext cx="22098002" cy="8048648"/>
          </a:xfrm>
        </p:spPr>
        <p:txBody>
          <a:bodyPr>
            <a:normAutofit fontScale="92500" lnSpcReduction="10000"/>
          </a:bodyPr>
          <a:lstStyle/>
          <a:p>
            <a:r>
              <a:rPr lang="en-US" dirty="0">
                <a:solidFill>
                  <a:schemeClr val="accent1"/>
                </a:solidFill>
              </a:rPr>
              <a:t>It covered SEL competencies (for example, </a:t>
            </a:r>
            <a:r>
              <a:rPr lang="en-US" dirty="0"/>
              <a:t>perseverance) and SEL supports (for example, rigorous expectations).</a:t>
            </a:r>
            <a:endParaRPr lang="en-US" dirty="0">
              <a:solidFill>
                <a:schemeClr val="accent1"/>
              </a:solidFill>
            </a:endParaRPr>
          </a:p>
          <a:p>
            <a:endParaRPr lang="en-US" dirty="0">
              <a:solidFill>
                <a:schemeClr val="accent1"/>
              </a:solidFill>
            </a:endParaRPr>
          </a:p>
          <a:p>
            <a:r>
              <a:rPr lang="en-US" dirty="0">
                <a:solidFill>
                  <a:schemeClr val="accent1"/>
                </a:solidFill>
              </a:rPr>
              <a:t>It asked students the extent to which they agree to questions such as the following: </a:t>
            </a:r>
          </a:p>
          <a:p>
            <a:pPr lvl="1"/>
            <a:endParaRPr lang="en-US" dirty="0">
              <a:solidFill>
                <a:schemeClr val="accent1"/>
              </a:solidFill>
            </a:endParaRPr>
          </a:p>
          <a:p>
            <a:pPr marL="0" indent="0" algn="ctr">
              <a:buNone/>
            </a:pPr>
            <a:r>
              <a:rPr lang="en-US" dirty="0">
                <a:solidFill>
                  <a:schemeClr val="accent1"/>
                </a:solidFill>
              </a:rPr>
              <a:t>“If you fail at an important goal, how likely are you to try again?” </a:t>
            </a: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endParaRPr lang="en-US" dirty="0"/>
          </a:p>
          <a:p>
            <a:r>
              <a:rPr lang="en-US" dirty="0"/>
              <a:t>The response rate was 72 percent (n = 20,030).</a:t>
            </a:r>
            <a:r>
              <a:rPr lang="en-US" baseline="30000" dirty="0"/>
              <a:t>1</a:t>
            </a:r>
          </a:p>
          <a:p>
            <a:endParaRPr lang="en-US" dirty="0">
              <a:solidFill>
                <a:srgbClr val="FF0000"/>
              </a:solidFill>
            </a:endParaRPr>
          </a:p>
          <a:p>
            <a:r>
              <a:rPr lang="en-US" dirty="0">
                <a:solidFill>
                  <a:schemeClr val="accent1"/>
                </a:solidFill>
              </a:rPr>
              <a:t>Complementary teacher and parent surveys were also administered but not used for building the index. </a:t>
            </a:r>
          </a:p>
          <a:p>
            <a:endParaRPr lang="en-US" dirty="0"/>
          </a:p>
        </p:txBody>
      </p:sp>
      <p:sp>
        <p:nvSpPr>
          <p:cNvPr id="6" name="TextBox 5">
            <a:extLst>
              <a:ext uri="{FF2B5EF4-FFF2-40B4-BE49-F238E27FC236}">
                <a16:creationId xmlns:a16="http://schemas.microsoft.com/office/drawing/2014/main" id="{D111C66D-31A6-4D32-842B-7F2D5E898333}"/>
              </a:ext>
            </a:extLst>
          </p:cNvPr>
          <p:cNvSpPr txBox="1"/>
          <p:nvPr/>
        </p:nvSpPr>
        <p:spPr>
          <a:xfrm>
            <a:off x="1144586" y="11550921"/>
            <a:ext cx="21301175" cy="523220"/>
          </a:xfrm>
          <a:prstGeom prst="rect">
            <a:avLst/>
          </a:prstGeom>
          <a:noFill/>
        </p:spPr>
        <p:txBody>
          <a:bodyPr wrap="square" rtlCol="0">
            <a:spAutoFit/>
          </a:bodyPr>
          <a:lstStyle/>
          <a:p>
            <a:r>
              <a:rPr lang="en-US" sz="2800" baseline="30000" dirty="0">
                <a:solidFill>
                  <a:srgbClr val="576F7F"/>
                </a:solidFill>
                <a:latin typeface="Times New Roman" panose="02020603050405020304" pitchFamily="18" charset="0"/>
                <a:cs typeface="Times New Roman" panose="02020603050405020304" pitchFamily="18" charset="0"/>
              </a:rPr>
              <a:t>1</a:t>
            </a:r>
            <a:r>
              <a:rPr lang="en-US" sz="2800" dirty="0">
                <a:solidFill>
                  <a:srgbClr val="576F7F"/>
                </a:solidFill>
                <a:latin typeface="Times New Roman" panose="02020603050405020304" pitchFamily="18" charset="0"/>
                <a:cs typeface="Times New Roman" panose="02020603050405020304" pitchFamily="18" charset="0"/>
              </a:rPr>
              <a:t> DCPS, 2018b.</a:t>
            </a:r>
          </a:p>
        </p:txBody>
      </p:sp>
      <p:graphicFrame>
        <p:nvGraphicFramePr>
          <p:cNvPr id="5" name="Table 6">
            <a:extLst>
              <a:ext uri="{FF2B5EF4-FFF2-40B4-BE49-F238E27FC236}">
                <a16:creationId xmlns:a16="http://schemas.microsoft.com/office/drawing/2014/main" id="{68D14928-FB7A-47F8-A0B3-B7C4615BE24E}"/>
              </a:ext>
            </a:extLst>
          </p:cNvPr>
          <p:cNvGraphicFramePr>
            <a:graphicFrameLocks noGrp="1"/>
          </p:cNvGraphicFramePr>
          <p:nvPr>
            <p:extLst>
              <p:ext uri="{D42A27DB-BD31-4B8C-83A1-F6EECF244321}">
                <p14:modId xmlns:p14="http://schemas.microsoft.com/office/powerpoint/2010/main" val="3556220263"/>
              </p:ext>
            </p:extLst>
          </p:nvPr>
        </p:nvGraphicFramePr>
        <p:xfrm>
          <a:off x="5851601" y="6643676"/>
          <a:ext cx="12683969" cy="1066800"/>
        </p:xfrm>
        <a:graphic>
          <a:graphicData uri="http://schemas.openxmlformats.org/drawingml/2006/table">
            <a:tbl>
              <a:tblPr firstRow="1" bandRow="1">
                <a:tableStyleId>{5C22544A-7EE6-4342-B048-85BDC9FD1C3A}</a:tableStyleId>
              </a:tblPr>
              <a:tblGrid>
                <a:gridCol w="2765129">
                  <a:extLst>
                    <a:ext uri="{9D8B030D-6E8A-4147-A177-3AD203B41FA5}">
                      <a16:colId xmlns:a16="http://schemas.microsoft.com/office/drawing/2014/main" val="663830007"/>
                    </a:ext>
                  </a:extLst>
                </a:gridCol>
                <a:gridCol w="2372804">
                  <a:extLst>
                    <a:ext uri="{9D8B030D-6E8A-4147-A177-3AD203B41FA5}">
                      <a16:colId xmlns:a16="http://schemas.microsoft.com/office/drawing/2014/main" val="3600638558"/>
                    </a:ext>
                  </a:extLst>
                </a:gridCol>
                <a:gridCol w="2440637">
                  <a:extLst>
                    <a:ext uri="{9D8B030D-6E8A-4147-A177-3AD203B41FA5}">
                      <a16:colId xmlns:a16="http://schemas.microsoft.com/office/drawing/2014/main" val="178006390"/>
                    </a:ext>
                  </a:extLst>
                </a:gridCol>
                <a:gridCol w="2209800">
                  <a:extLst>
                    <a:ext uri="{9D8B030D-6E8A-4147-A177-3AD203B41FA5}">
                      <a16:colId xmlns:a16="http://schemas.microsoft.com/office/drawing/2014/main" val="692356081"/>
                    </a:ext>
                  </a:extLst>
                </a:gridCol>
                <a:gridCol w="2895599">
                  <a:extLst>
                    <a:ext uri="{9D8B030D-6E8A-4147-A177-3AD203B41FA5}">
                      <a16:colId xmlns:a16="http://schemas.microsoft.com/office/drawing/2014/main" val="1022295329"/>
                    </a:ext>
                  </a:extLst>
                </a:gridCol>
              </a:tblGrid>
              <a:tr h="370840">
                <a:tc>
                  <a:txBody>
                    <a:bodyPr/>
                    <a:lstStyle/>
                    <a:p>
                      <a:pPr algn="ctr"/>
                      <a:r>
                        <a:rPr lang="en-US" sz="3200" dirty="0"/>
                        <a:t>Not at all likely</a:t>
                      </a:r>
                    </a:p>
                  </a:txBody>
                  <a:tcPr>
                    <a:solidFill>
                      <a:schemeClr val="accent5"/>
                    </a:solidFill>
                  </a:tcPr>
                </a:tc>
                <a:tc>
                  <a:txBody>
                    <a:bodyPr/>
                    <a:lstStyle/>
                    <a:p>
                      <a:pPr algn="ctr"/>
                      <a:r>
                        <a:rPr lang="en-US" sz="3200" dirty="0"/>
                        <a:t>Slightly likely</a:t>
                      </a:r>
                    </a:p>
                  </a:txBody>
                  <a:tcPr>
                    <a:solidFill>
                      <a:schemeClr val="accent5"/>
                    </a:solidFill>
                  </a:tcPr>
                </a:tc>
                <a:tc>
                  <a:txBody>
                    <a:bodyPr/>
                    <a:lstStyle/>
                    <a:p>
                      <a:pPr algn="ctr"/>
                      <a:r>
                        <a:rPr lang="en-US" sz="3200" dirty="0"/>
                        <a:t>Somewhat likely</a:t>
                      </a:r>
                    </a:p>
                  </a:txBody>
                  <a:tcPr>
                    <a:solidFill>
                      <a:schemeClr val="accent5"/>
                    </a:solidFill>
                  </a:tcPr>
                </a:tc>
                <a:tc>
                  <a:txBody>
                    <a:bodyPr/>
                    <a:lstStyle/>
                    <a:p>
                      <a:pPr algn="ctr"/>
                      <a:r>
                        <a:rPr lang="en-US" sz="3200" dirty="0"/>
                        <a:t>Quite likely</a:t>
                      </a:r>
                    </a:p>
                  </a:txBody>
                  <a:tcPr>
                    <a:solidFill>
                      <a:schemeClr val="accent5"/>
                    </a:solidFill>
                  </a:tcPr>
                </a:tc>
                <a:tc>
                  <a:txBody>
                    <a:bodyPr/>
                    <a:lstStyle/>
                    <a:p>
                      <a:pPr algn="ctr"/>
                      <a:r>
                        <a:rPr lang="en-US" sz="3200" dirty="0"/>
                        <a:t>Extremely likely</a:t>
                      </a:r>
                    </a:p>
                  </a:txBody>
                  <a:tcPr>
                    <a:solidFill>
                      <a:schemeClr val="accent5"/>
                    </a:solidFill>
                  </a:tcPr>
                </a:tc>
                <a:extLst>
                  <a:ext uri="{0D108BD9-81ED-4DB2-BD59-A6C34878D82A}">
                    <a16:rowId xmlns:a16="http://schemas.microsoft.com/office/drawing/2014/main" val="1061224976"/>
                  </a:ext>
                </a:extLst>
              </a:tr>
            </a:tbl>
          </a:graphicData>
        </a:graphic>
      </p:graphicFrame>
    </p:spTree>
    <p:extLst>
      <p:ext uri="{BB962C8B-B14F-4D97-AF65-F5344CB8AC3E}">
        <p14:creationId xmlns:p14="http://schemas.microsoft.com/office/powerpoint/2010/main" val="199562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B2051B-3FF9-6348-8971-8C4130D9CC63}"/>
              </a:ext>
            </a:extLst>
          </p:cNvPr>
          <p:cNvSpPr>
            <a:spLocks noGrp="1"/>
          </p:cNvSpPr>
          <p:nvPr>
            <p:ph type="sldNum" sz="quarter" idx="12"/>
          </p:nvPr>
        </p:nvSpPr>
        <p:spPr/>
        <p:txBody>
          <a:bodyPr/>
          <a:lstStyle/>
          <a:p>
            <a:fld id="{BA8CF1B3-96A0-D24B-B5C9-B5B93FF4523E}" type="slidenum">
              <a:rPr lang="uk-UA" smtClean="0"/>
              <a:pPr/>
              <a:t>8</a:t>
            </a:fld>
            <a:endParaRPr lang="uk-UA" dirty="0"/>
          </a:p>
        </p:txBody>
      </p:sp>
      <p:sp>
        <p:nvSpPr>
          <p:cNvPr id="3" name="Title 2">
            <a:extLst>
              <a:ext uri="{FF2B5EF4-FFF2-40B4-BE49-F238E27FC236}">
                <a16:creationId xmlns:a16="http://schemas.microsoft.com/office/drawing/2014/main" id="{96A9D353-8B98-B946-98AD-662C7741FEA1}"/>
              </a:ext>
            </a:extLst>
          </p:cNvPr>
          <p:cNvSpPr>
            <a:spLocks noGrp="1"/>
          </p:cNvSpPr>
          <p:nvPr>
            <p:ph type="ctrTitle"/>
          </p:nvPr>
        </p:nvSpPr>
        <p:spPr/>
        <p:txBody>
          <a:bodyPr/>
          <a:lstStyle/>
          <a:p>
            <a:r>
              <a:rPr lang="en-US" dirty="0"/>
              <a:t>Methods and findings</a:t>
            </a:r>
          </a:p>
        </p:txBody>
      </p:sp>
    </p:spTree>
    <p:extLst>
      <p:ext uri="{BB962C8B-B14F-4D97-AF65-F5344CB8AC3E}">
        <p14:creationId xmlns:p14="http://schemas.microsoft.com/office/powerpoint/2010/main" val="24111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t>Step 1: Validate the survey</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9</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p:txBody>
          <a:bodyPr>
            <a:normAutofit/>
          </a:bodyPr>
          <a:lstStyle/>
          <a:p>
            <a:r>
              <a:rPr lang="en-US" dirty="0"/>
              <a:t>Validation helps ensure that the survey items are appropriate for inclusion in summary measures.</a:t>
            </a:r>
          </a:p>
          <a:p>
            <a:endParaRPr lang="en-US" dirty="0"/>
          </a:p>
          <a:p>
            <a:r>
              <a:rPr lang="en-US" dirty="0"/>
              <a:t>Though Panorama analyzed validity of their surveys, additional analyses helped ensure that the survey is valid for DCPS’s students.</a:t>
            </a:r>
          </a:p>
          <a:p>
            <a:pPr marL="1419225" lvl="1" indent="-620713"/>
            <a:r>
              <a:rPr lang="en-US" sz="3600" dirty="0"/>
              <a:t>DCPS modified the original survey.</a:t>
            </a:r>
          </a:p>
          <a:p>
            <a:pPr marL="1419225" lvl="1" indent="-620713"/>
            <a:r>
              <a:rPr lang="en-US" sz="3600" dirty="0"/>
              <a:t>DCPS students might differ from students in previous validation analyses.</a:t>
            </a:r>
          </a:p>
        </p:txBody>
      </p:sp>
    </p:spTree>
    <p:extLst>
      <p:ext uri="{BB962C8B-B14F-4D97-AF65-F5344CB8AC3E}">
        <p14:creationId xmlns:p14="http://schemas.microsoft.com/office/powerpoint/2010/main" val="1952385849"/>
      </p:ext>
    </p:extLst>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D49064331CBE478EC772F8FFBD7291" ma:contentTypeVersion="10" ma:contentTypeDescription="Create a new document." ma:contentTypeScope="" ma:versionID="899d24d67fe894c06cf3056e2dd82a36">
  <xsd:schema xmlns:xsd="http://www.w3.org/2001/XMLSchema" xmlns:xs="http://www.w3.org/2001/XMLSchema" xmlns:p="http://schemas.microsoft.com/office/2006/metadata/properties" xmlns:ns3="281bc357-2ae0-428b-96ae-be059fb7da22" targetNamespace="http://schemas.microsoft.com/office/2006/metadata/properties" ma:root="true" ma:fieldsID="681c086d3027176b5398f9892f335b8a" ns3:_="">
    <xsd:import namespace="281bc357-2ae0-428b-96ae-be059fb7da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bc357-2ae0-428b-96ae-be059fb7da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EC0D69-49B4-45B5-8936-2230C2ABDFE7}">
  <ds:schemaRefs>
    <ds:schemaRef ds:uri="http://schemas.microsoft.com/sharepoint/v3/contenttype/forms"/>
  </ds:schemaRefs>
</ds:datastoreItem>
</file>

<file path=customXml/itemProps2.xml><?xml version="1.0" encoding="utf-8"?>
<ds:datastoreItem xmlns:ds="http://schemas.openxmlformats.org/officeDocument/2006/customXml" ds:itemID="{DF68F742-6F97-4152-B24E-64E89E263708}">
  <ds:schemaRefs>
    <ds:schemaRef ds:uri="http://schemas.microsoft.com/office/infopath/2007/PartnerControls"/>
    <ds:schemaRef ds:uri="http://purl.org/dc/dcmitype/"/>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281bc357-2ae0-428b-96ae-be059fb7da22"/>
    <ds:schemaRef ds:uri="http://www.w3.org/XML/1998/namespace"/>
  </ds:schemaRefs>
</ds:datastoreItem>
</file>

<file path=customXml/itemProps3.xml><?xml version="1.0" encoding="utf-8"?>
<ds:datastoreItem xmlns:ds="http://schemas.openxmlformats.org/officeDocument/2006/customXml" ds:itemID="{B2122B05-7887-4EDA-89DE-7227625C8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bc357-2ae0-428b-96ae-be059fb7d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14497</TotalTime>
  <Words>8594</Words>
  <Application>Microsoft Office PowerPoint</Application>
  <PresentationFormat>Custom</PresentationFormat>
  <Paragraphs>911</Paragraphs>
  <Slides>60</Slides>
  <Notes>47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5" baseType="lpstr">
      <vt:lpstr>Arial</vt:lpstr>
      <vt:lpstr>Calibri</vt:lpstr>
      <vt:lpstr>Times New Roman</vt:lpstr>
      <vt:lpstr>1_Custom Design</vt:lpstr>
      <vt:lpstr>Bitmap Image</vt:lpstr>
      <vt:lpstr>Using Student-Level Social and Emotional Learning Data to Develop a “Loved, Challenged, and Prepared” Measure</vt:lpstr>
      <vt:lpstr>Project purpose and partnership with the District of Columbia Public Schools (DCPS)</vt:lpstr>
      <vt:lpstr>Why care about social and emotional learning (SEL) competencies?</vt:lpstr>
      <vt:lpstr>Tracking progress toward strategic goals</vt:lpstr>
      <vt:lpstr>Primary goal of the project and partnership</vt:lpstr>
      <vt:lpstr>Research questions</vt:lpstr>
      <vt:lpstr>Survey administered to DCPS students in grades 3 to 12</vt:lpstr>
      <vt:lpstr>Methods and findings</vt:lpstr>
      <vt:lpstr>Step 1: Validate the survey</vt:lpstr>
      <vt:lpstr>Summary of validation exercise</vt:lpstr>
      <vt:lpstr>Step 2: Approach to mapping survey topics to LCP components</vt:lpstr>
      <vt:lpstr>Step 3: Developing business rules for creating the LCP index</vt:lpstr>
      <vt:lpstr>Step 4: Providing evidence to inform key decisions</vt:lpstr>
      <vt:lpstr>How do we weight aspects of preparedness? </vt:lpstr>
      <vt:lpstr>How do we account for nonresponse bias? </vt:lpstr>
      <vt:lpstr>What we found</vt:lpstr>
      <vt:lpstr>Results and DCPS’s dissemination</vt:lpstr>
      <vt:lpstr>Complementary past and future activities</vt:lpstr>
      <vt:lpstr>Contact information </vt:lpstr>
      <vt:lpstr>Disclaimer</vt:lpstr>
      <vt:lpstr>Questions? </vt:lpstr>
      <vt:lpstr>References</vt:lpstr>
      <vt:lpstr>Appendix</vt:lpstr>
      <vt:lpstr>Overview of the student topics used in building the index</vt:lpstr>
      <vt:lpstr>Steps for validating survey</vt:lpstr>
      <vt:lpstr>How do we adjust the index for low-effort respondents?  </vt:lpstr>
      <vt:lpstr>Research Partnerships on Using Kindergarten Entry Assessments to Track City Progress in Promoting Reading Proficiency</vt:lpstr>
      <vt:lpstr>Purpose of the project</vt:lpstr>
      <vt:lpstr>Research questions</vt:lpstr>
      <vt:lpstr>Data for children who entered kindergarten in 2014–2015</vt:lpstr>
      <vt:lpstr>Sample and methods  </vt:lpstr>
      <vt:lpstr>Results: Research question 1 EAC received greater weight in an index based on the two dimensions</vt:lpstr>
      <vt:lpstr>Results: Research question 2 EAC and index based on both EAC and LEC correctly predict proficiency for similar percentages of students</vt:lpstr>
      <vt:lpstr>Results: Research question 2 Threshold of 6 accurately predicted the actual grade 3 proficiency rate of students</vt:lpstr>
      <vt:lpstr>Results: Research question 2 Threshold of 6 correctly predicted overall proficiency rate but made some errors in predictions for individual students</vt:lpstr>
      <vt:lpstr>Results: Research question 2 Threshold of 7 made correct predictions for 91 percent of students who were not proficient but only 29 percent of proficient students </vt:lpstr>
      <vt:lpstr>Results: Research question 3  AIMSweb scores in later grades had higher correlations with PSSA scores in grade 3 </vt:lpstr>
      <vt:lpstr>Limitations</vt:lpstr>
      <vt:lpstr>Implications and next steps</vt:lpstr>
      <vt:lpstr>For more information</vt:lpstr>
      <vt:lpstr>Disclaimer</vt:lpstr>
      <vt:lpstr>Questions?</vt:lpstr>
      <vt:lpstr>Students’ characteristics differ slightly for those with and without KEI/PSSA data</vt:lpstr>
      <vt:lpstr>Weights make samples more similar </vt:lpstr>
      <vt:lpstr>Results: Research question 3, robustness check AIMSweb findings were similar among sample of students who had scores on all of the assessments</vt:lpstr>
      <vt:lpstr>Results: Research question 3 AIMSweb tier 1 cutoff correctly predicted more than 52 percent of the students who were not proficient</vt:lpstr>
      <vt:lpstr>Results: Research question 3, robustness check AIMSweb findings were similar among sample of students who had scores on all assessments</vt:lpstr>
      <vt:lpstr>Results: Research question 3, supplementary findings AIMSweb tier 1 cutoff was less accurate than KEI threshold for predicting overall proficiency rate</vt:lpstr>
      <vt:lpstr>Measuring School Performance for Early Elementary Grades in Maryland </vt:lpstr>
      <vt:lpstr>PowerPoint Presentation</vt:lpstr>
      <vt:lpstr>Study sample and student growth percentile (SGP) model</vt:lpstr>
      <vt:lpstr>Key research questions</vt:lpstr>
      <vt:lpstr>PowerPoint Presentation</vt:lpstr>
      <vt:lpstr>PowerPoint Presentation</vt:lpstr>
      <vt:lpstr>PowerPoint Presentation</vt:lpstr>
      <vt:lpstr>PowerPoint Presentation</vt:lpstr>
      <vt:lpstr>Estimates much less precise for some smaller schools</vt:lpstr>
      <vt:lpstr>Partial KRA administration reduces precision</vt:lpstr>
      <vt:lpstr>Limitations of the study</vt:lpstr>
      <vt:lpstr>Implications and 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Joanne Pfleiderer</cp:lastModifiedBy>
  <cp:revision>442</cp:revision>
  <dcterms:created xsi:type="dcterms:W3CDTF">2015-09-22T16:23:20Z</dcterms:created>
  <dcterms:modified xsi:type="dcterms:W3CDTF">2020-03-23T16:27:32Z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0x01010003D49064331CBE478EC772F8FFBD7291</vt:lpwstr>
  </property>
</Properties>
</file>